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1318" r:id="rId6"/>
    <p:sldId id="2306" r:id="rId7"/>
    <p:sldId id="288" r:id="rId8"/>
    <p:sldId id="260" r:id="rId9"/>
    <p:sldId id="263" r:id="rId10"/>
    <p:sldId id="264" r:id="rId11"/>
    <p:sldId id="265" r:id="rId12"/>
    <p:sldId id="1320" r:id="rId13"/>
    <p:sldId id="1321" r:id="rId14"/>
    <p:sldId id="2314" r:id="rId15"/>
    <p:sldId id="2310" r:id="rId16"/>
    <p:sldId id="273" r:id="rId17"/>
    <p:sldId id="290" r:id="rId18"/>
    <p:sldId id="2315" r:id="rId19"/>
    <p:sldId id="2305" r:id="rId20"/>
    <p:sldId id="271" r:id="rId21"/>
  </p:sldIdLst>
  <p:sldSz cx="9906000" cy="6858000" type="A4"/>
  <p:notesSz cx="6858000" cy="9144000"/>
  <p:embeddedFontLst>
    <p:embeddedFont>
      <p:font typeface="Helvetica" pitchFamily="2" charset="0"/>
      <p:regular r:id="rId23"/>
      <p:bold r:id="rId24"/>
      <p:italic r:id="rId25"/>
      <p:boldItalic r:id="rId26"/>
    </p:embeddedFont>
    <p:embeddedFont>
      <p:font typeface="Helvetica Bold" pitchFamily="2" charset="0"/>
      <p:regular r:id="rId27"/>
      <p:italic r:id="rId28"/>
      <p:boldItalic r:id="rId29"/>
    </p:embeddedFont>
    <p:embeddedFont>
      <p:font typeface="Helvetica Neue" panose="02000503000000020004" pitchFamily="2" charset="0"/>
      <p:regular r:id="rId30"/>
      <p:bold r:id="rId31"/>
      <p:italic r:id="rId32"/>
      <p:boldItalic r:id="rId33"/>
    </p:embeddedFont>
    <p:embeddedFont>
      <p:font typeface="Lato" panose="020F0502020204030203" pitchFamily="34" charset="0"/>
      <p:regular r:id="rId34"/>
      <p:bold r:id="rId35"/>
      <p:italic r:id="rId36"/>
      <p:boldItalic r:id="rId37"/>
    </p:embeddedFont>
  </p:embeddedFontLst>
  <p:defaultTextStyle>
    <a:defPPr>
      <a:defRPr lang="en-US"/>
    </a:defPPr>
    <a:lvl1pPr marL="0" algn="l" defTabSz="536387" rtl="0" eaLnBrk="1" latinLnBrk="0" hangingPunct="1">
      <a:defRPr sz="1056" kern="1200">
        <a:solidFill>
          <a:schemeClr val="tx1"/>
        </a:solidFill>
        <a:latin typeface="+mn-lt"/>
        <a:ea typeface="+mn-ea"/>
        <a:cs typeface="+mn-cs"/>
      </a:defRPr>
    </a:lvl1pPr>
    <a:lvl2pPr marL="268194" algn="l" defTabSz="536387" rtl="0" eaLnBrk="1" latinLnBrk="0" hangingPunct="1">
      <a:defRPr sz="1056" kern="1200">
        <a:solidFill>
          <a:schemeClr val="tx1"/>
        </a:solidFill>
        <a:latin typeface="+mn-lt"/>
        <a:ea typeface="+mn-ea"/>
        <a:cs typeface="+mn-cs"/>
      </a:defRPr>
    </a:lvl2pPr>
    <a:lvl3pPr marL="536387" algn="l" defTabSz="536387" rtl="0" eaLnBrk="1" latinLnBrk="0" hangingPunct="1">
      <a:defRPr sz="1056" kern="1200">
        <a:solidFill>
          <a:schemeClr val="tx1"/>
        </a:solidFill>
        <a:latin typeface="+mn-lt"/>
        <a:ea typeface="+mn-ea"/>
        <a:cs typeface="+mn-cs"/>
      </a:defRPr>
    </a:lvl3pPr>
    <a:lvl4pPr marL="804581" algn="l" defTabSz="536387" rtl="0" eaLnBrk="1" latinLnBrk="0" hangingPunct="1">
      <a:defRPr sz="1056" kern="1200">
        <a:solidFill>
          <a:schemeClr val="tx1"/>
        </a:solidFill>
        <a:latin typeface="+mn-lt"/>
        <a:ea typeface="+mn-ea"/>
        <a:cs typeface="+mn-cs"/>
      </a:defRPr>
    </a:lvl4pPr>
    <a:lvl5pPr marL="1072774" algn="l" defTabSz="536387" rtl="0" eaLnBrk="1" latinLnBrk="0" hangingPunct="1">
      <a:defRPr sz="1056" kern="1200">
        <a:solidFill>
          <a:schemeClr val="tx1"/>
        </a:solidFill>
        <a:latin typeface="+mn-lt"/>
        <a:ea typeface="+mn-ea"/>
        <a:cs typeface="+mn-cs"/>
      </a:defRPr>
    </a:lvl5pPr>
    <a:lvl6pPr marL="1340968" algn="l" defTabSz="536387" rtl="0" eaLnBrk="1" latinLnBrk="0" hangingPunct="1">
      <a:defRPr sz="1056" kern="1200">
        <a:solidFill>
          <a:schemeClr val="tx1"/>
        </a:solidFill>
        <a:latin typeface="+mn-lt"/>
        <a:ea typeface="+mn-ea"/>
        <a:cs typeface="+mn-cs"/>
      </a:defRPr>
    </a:lvl6pPr>
    <a:lvl7pPr marL="1609161" algn="l" defTabSz="536387" rtl="0" eaLnBrk="1" latinLnBrk="0" hangingPunct="1">
      <a:defRPr sz="1056" kern="1200">
        <a:solidFill>
          <a:schemeClr val="tx1"/>
        </a:solidFill>
        <a:latin typeface="+mn-lt"/>
        <a:ea typeface="+mn-ea"/>
        <a:cs typeface="+mn-cs"/>
      </a:defRPr>
    </a:lvl7pPr>
    <a:lvl8pPr marL="1877355" algn="l" defTabSz="536387" rtl="0" eaLnBrk="1" latinLnBrk="0" hangingPunct="1">
      <a:defRPr sz="1056" kern="1200">
        <a:solidFill>
          <a:schemeClr val="tx1"/>
        </a:solidFill>
        <a:latin typeface="+mn-lt"/>
        <a:ea typeface="+mn-ea"/>
        <a:cs typeface="+mn-cs"/>
      </a:defRPr>
    </a:lvl8pPr>
    <a:lvl9pPr marL="2145548" algn="l" defTabSz="536387" rtl="0" eaLnBrk="1" latinLnBrk="0" hangingPunct="1">
      <a:defRPr sz="105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4" userDrawn="1">
          <p15:clr>
            <a:srgbClr val="A4A3A4"/>
          </p15:clr>
        </p15:guide>
        <p15:guide id="2" pos="15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20C056-C588-0684-C0BF-CA103073DEB4}" name="Magda Gardner" initials="MG" userId="S::magda@adcap.ca::69a46ad7-360f-4789-af34-07c1873ac4d1" providerId="AD"/>
  <p188:author id="{781D6EA8-D67D-9794-547D-03E4C3A9BE3B}" name="Kevin Heather" initials="KH" userId="d3846d39bb86585f" providerId="Windows Live"/>
  <p188:author id="{48FECBBD-96D2-705F-23CD-A8C6F2D63CF2}" name="gabrielle.tania09" initials="g" userId="S::gabrielle.tania09@my360o.com::a71c5a6f-0c5d-4ff2-97f4-56e26474f5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457"/>
    <a:srgbClr val="A45929"/>
    <a:srgbClr val="763B13"/>
    <a:srgbClr val="433520"/>
    <a:srgbClr val="8F4B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8" autoAdjust="0"/>
    <p:restoredTop sz="95775" autoAdjust="0"/>
  </p:normalViewPr>
  <p:slideViewPr>
    <p:cSldViewPr>
      <p:cViewPr varScale="1">
        <p:scale>
          <a:sx n="107" d="100"/>
          <a:sy n="107" d="100"/>
        </p:scale>
        <p:origin x="1360" y="168"/>
      </p:cViewPr>
      <p:guideLst>
        <p:guide orient="horz" pos="1424"/>
        <p:guide pos="15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2.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https://d.docs.live.net/0834bf62cd158746/REGU/FIGURES/reg%20shareholder%20chart.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Ben\Desktop\Share%20Structur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GB" sz="2400" dirty="0"/>
              <a:t>REG Shareholders</a:t>
            </a:r>
          </a:p>
        </c:rich>
      </c:tx>
      <c:layout>
        <c:manualLayout>
          <c:xMode val="edge"/>
          <c:yMode val="edge"/>
          <c:x val="0.34809859629467699"/>
          <c:y val="1.6258407111367529E-2"/>
        </c:manualLayout>
      </c:layout>
      <c:overlay val="0"/>
      <c:spPr>
        <a:noFill/>
        <a:ln>
          <a:noFill/>
        </a:ln>
        <a:effectLst/>
      </c:spPr>
    </c:title>
    <c:autoTitleDeleted val="0"/>
    <c:plotArea>
      <c:layout>
        <c:manualLayout>
          <c:layoutTarget val="inner"/>
          <c:xMode val="edge"/>
          <c:yMode val="edge"/>
          <c:x val="0.29531514388139285"/>
          <c:y val="0.25191463013404009"/>
          <c:w val="0.3741586441243504"/>
          <c:h val="0.66226402372959325"/>
        </c:manualLayout>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417012598366708"/>
          <c:y val="0.25384530172082009"/>
          <c:w val="0.24727641248268611"/>
          <c:h val="0.72805173415807367"/>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AE1-9B4E-A202-28F446BD738A}"/>
              </c:ext>
            </c:extLst>
          </c:dPt>
          <c:dPt>
            <c:idx val="1"/>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AE1-9B4E-A202-28F446BD738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AE1-9B4E-A202-28F446BD738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EAE1-9B4E-A202-28F446BD738A}"/>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Sheet1!$C$4:$C$7</c:f>
              <c:strCache>
                <c:ptCount val="4"/>
                <c:pt idx="0">
                  <c:v>Route One</c:v>
                </c:pt>
                <c:pt idx="1">
                  <c:v>Rio Tinto</c:v>
                </c:pt>
                <c:pt idx="2">
                  <c:v>Management &amp; Board</c:v>
                </c:pt>
                <c:pt idx="3">
                  <c:v>Other</c:v>
                </c:pt>
              </c:strCache>
            </c:strRef>
          </c:cat>
          <c:val>
            <c:numRef>
              <c:f>Sheet1!$D$4:$D$7</c:f>
              <c:numCache>
                <c:formatCode>#,##0</c:formatCode>
                <c:ptCount val="4"/>
                <c:pt idx="0">
                  <c:v>27155751</c:v>
                </c:pt>
                <c:pt idx="1">
                  <c:v>20058974</c:v>
                </c:pt>
                <c:pt idx="2">
                  <c:v>13731423</c:v>
                </c:pt>
                <c:pt idx="3">
                  <c:v>63562670</c:v>
                </c:pt>
              </c:numCache>
            </c:numRef>
          </c:val>
          <c:extLst>
            <c:ext xmlns:c16="http://schemas.microsoft.com/office/drawing/2014/chart" uri="{C3380CC4-5D6E-409C-BE32-E72D297353CC}">
              <c16:uniqueId val="{00000008-EAE1-9B4E-A202-28F446BD738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D20E9-60E4-459A-9894-5AC263695769}" type="doc">
      <dgm:prSet loTypeId="urn:microsoft.com/office/officeart/2005/8/layout/cycle3" loCatId="cycle" qsTypeId="urn:microsoft.com/office/officeart/2005/8/quickstyle/3d1" qsCatId="3D" csTypeId="urn:microsoft.com/office/officeart/2005/8/colors/accent0_1" csCatId="mainScheme" phldr="1"/>
      <dgm:spPr/>
    </dgm:pt>
    <dgm:pt modelId="{3DC39E9F-86C6-4ED8-BCE2-BB1FF39A6F58}">
      <dgm:prSet phldrT="[Text]" custT="1"/>
      <dgm:spPr/>
      <dgm:t>
        <a:bodyPr/>
        <a:lstStyle/>
        <a:p>
          <a:r>
            <a:rPr lang="en-CA" sz="1800" b="1" dirty="0"/>
            <a:t>Identify Underexplored Asset</a:t>
          </a:r>
        </a:p>
      </dgm:t>
    </dgm:pt>
    <dgm:pt modelId="{77A605EF-885B-4551-B12E-0ECDA42AD36A}" type="parTrans" cxnId="{7EF351F7-E365-4F96-B726-5FFB8FFA44FF}">
      <dgm:prSet/>
      <dgm:spPr/>
      <dgm:t>
        <a:bodyPr/>
        <a:lstStyle/>
        <a:p>
          <a:endParaRPr lang="en-CA" sz="2000" b="1"/>
        </a:p>
      </dgm:t>
    </dgm:pt>
    <dgm:pt modelId="{7903B9A0-65C0-4FDF-B8F7-69F688221914}" type="sibTrans" cxnId="{7EF351F7-E365-4F96-B726-5FFB8FFA44FF}">
      <dgm:prSet/>
      <dgm:spPr/>
      <dgm:t>
        <a:bodyPr/>
        <a:lstStyle/>
        <a:p>
          <a:endParaRPr lang="en-CA" sz="2000" b="1"/>
        </a:p>
      </dgm:t>
    </dgm:pt>
    <dgm:pt modelId="{42492E83-6B1D-4EF0-92BE-BB4463A82108}">
      <dgm:prSet phldrT="[Text]" custT="1"/>
      <dgm:spPr/>
      <dgm:t>
        <a:bodyPr/>
        <a:lstStyle/>
        <a:p>
          <a:r>
            <a:rPr lang="en-CA" sz="1800" b="1" dirty="0"/>
            <a:t>Grow Resource Through Exploration</a:t>
          </a:r>
        </a:p>
      </dgm:t>
    </dgm:pt>
    <dgm:pt modelId="{BED0DB73-F35C-4C15-B170-BA18A4E0E0E4}" type="parTrans" cxnId="{96D00937-68FB-40FF-8E3F-F1F0EBD752AB}">
      <dgm:prSet/>
      <dgm:spPr/>
      <dgm:t>
        <a:bodyPr/>
        <a:lstStyle/>
        <a:p>
          <a:endParaRPr lang="en-CA" sz="2000" b="1"/>
        </a:p>
      </dgm:t>
    </dgm:pt>
    <dgm:pt modelId="{B672F6A3-2E4C-41B9-BCDB-3BE92D9A29BE}" type="sibTrans" cxnId="{96D00937-68FB-40FF-8E3F-F1F0EBD752AB}">
      <dgm:prSet/>
      <dgm:spPr/>
      <dgm:t>
        <a:bodyPr/>
        <a:lstStyle/>
        <a:p>
          <a:endParaRPr lang="en-CA" sz="2000" b="1"/>
        </a:p>
      </dgm:t>
    </dgm:pt>
    <dgm:pt modelId="{E2D8A610-34DC-4312-936C-50401E1AD371}">
      <dgm:prSet phldrT="[Text]" custT="1"/>
      <dgm:spPr/>
      <dgm:t>
        <a:bodyPr/>
        <a:lstStyle/>
        <a:p>
          <a:r>
            <a:rPr lang="en-CA" sz="1800" b="1" dirty="0"/>
            <a:t>De-Risk Asset</a:t>
          </a:r>
        </a:p>
      </dgm:t>
    </dgm:pt>
    <dgm:pt modelId="{D402945C-1D42-42BB-82C0-AEB69F90B884}" type="parTrans" cxnId="{93DEA93B-A4EE-4B82-B506-288C03DDC645}">
      <dgm:prSet/>
      <dgm:spPr/>
      <dgm:t>
        <a:bodyPr/>
        <a:lstStyle/>
        <a:p>
          <a:endParaRPr lang="en-CA" sz="2000" b="1"/>
        </a:p>
      </dgm:t>
    </dgm:pt>
    <dgm:pt modelId="{3609209B-FB31-4D5D-92F6-991AF1ABF08B}" type="sibTrans" cxnId="{93DEA93B-A4EE-4B82-B506-288C03DDC645}">
      <dgm:prSet/>
      <dgm:spPr/>
      <dgm:t>
        <a:bodyPr/>
        <a:lstStyle/>
        <a:p>
          <a:endParaRPr lang="en-CA" sz="2000" b="1"/>
        </a:p>
      </dgm:t>
    </dgm:pt>
    <dgm:pt modelId="{D0C90C3E-289A-4A90-B83D-72407F1E43F3}">
      <dgm:prSet phldrT="[Text]" custT="1"/>
      <dgm:spPr/>
      <dgm:t>
        <a:bodyPr/>
        <a:lstStyle/>
        <a:p>
          <a:r>
            <a:rPr lang="en-CA" sz="1800" b="1" dirty="0"/>
            <a:t>Monetize</a:t>
          </a:r>
        </a:p>
      </dgm:t>
    </dgm:pt>
    <dgm:pt modelId="{5A98B0F9-06FA-4518-BC52-EF01D4EEDD94}" type="parTrans" cxnId="{6BBF9B8E-BB62-43E5-8D9A-AFF13E7E134D}">
      <dgm:prSet/>
      <dgm:spPr/>
      <dgm:t>
        <a:bodyPr/>
        <a:lstStyle/>
        <a:p>
          <a:endParaRPr lang="en-CA" sz="2000" b="1"/>
        </a:p>
      </dgm:t>
    </dgm:pt>
    <dgm:pt modelId="{4C691D70-8990-4260-A87B-E2E1CF873B42}" type="sibTrans" cxnId="{6BBF9B8E-BB62-43E5-8D9A-AFF13E7E134D}">
      <dgm:prSet/>
      <dgm:spPr/>
      <dgm:t>
        <a:bodyPr/>
        <a:lstStyle/>
        <a:p>
          <a:endParaRPr lang="en-CA" sz="2000" b="1"/>
        </a:p>
      </dgm:t>
    </dgm:pt>
    <dgm:pt modelId="{7BE38DE7-983F-4D7B-9CF6-20FEB79571E2}" type="pres">
      <dgm:prSet presAssocID="{619D20E9-60E4-459A-9894-5AC263695769}" presName="Name0" presStyleCnt="0">
        <dgm:presLayoutVars>
          <dgm:dir/>
          <dgm:resizeHandles val="exact"/>
        </dgm:presLayoutVars>
      </dgm:prSet>
      <dgm:spPr/>
    </dgm:pt>
    <dgm:pt modelId="{A9465EF6-4B84-4AFD-9573-1A60F7EF0489}" type="pres">
      <dgm:prSet presAssocID="{619D20E9-60E4-459A-9894-5AC263695769}" presName="cycle" presStyleCnt="0"/>
      <dgm:spPr/>
    </dgm:pt>
    <dgm:pt modelId="{350E2052-0763-4081-9FF7-C29371FEEF13}" type="pres">
      <dgm:prSet presAssocID="{3DC39E9F-86C6-4ED8-BCE2-BB1FF39A6F58}" presName="nodeFirstNode" presStyleLbl="node1" presStyleIdx="0" presStyleCnt="4">
        <dgm:presLayoutVars>
          <dgm:bulletEnabled val="1"/>
        </dgm:presLayoutVars>
      </dgm:prSet>
      <dgm:spPr/>
    </dgm:pt>
    <dgm:pt modelId="{4331D285-D106-4F4B-8083-835639DD77C1}" type="pres">
      <dgm:prSet presAssocID="{7903B9A0-65C0-4FDF-B8F7-69F688221914}" presName="sibTransFirstNode" presStyleLbl="bgShp" presStyleIdx="0" presStyleCnt="1"/>
      <dgm:spPr/>
    </dgm:pt>
    <dgm:pt modelId="{112DBBC2-3F90-450F-9771-88BABAD21548}" type="pres">
      <dgm:prSet presAssocID="{42492E83-6B1D-4EF0-92BE-BB4463A82108}" presName="nodeFollowingNodes" presStyleLbl="node1" presStyleIdx="1" presStyleCnt="4">
        <dgm:presLayoutVars>
          <dgm:bulletEnabled val="1"/>
        </dgm:presLayoutVars>
      </dgm:prSet>
      <dgm:spPr/>
    </dgm:pt>
    <dgm:pt modelId="{5ED6F651-C9B1-406A-8B2E-34F0F5ADE506}" type="pres">
      <dgm:prSet presAssocID="{E2D8A610-34DC-4312-936C-50401E1AD371}" presName="nodeFollowingNodes" presStyleLbl="node1" presStyleIdx="2" presStyleCnt="4">
        <dgm:presLayoutVars>
          <dgm:bulletEnabled val="1"/>
        </dgm:presLayoutVars>
      </dgm:prSet>
      <dgm:spPr/>
    </dgm:pt>
    <dgm:pt modelId="{387B5560-2C84-4FA5-8103-00A747569EBB}" type="pres">
      <dgm:prSet presAssocID="{D0C90C3E-289A-4A90-B83D-72407F1E43F3}" presName="nodeFollowingNodes" presStyleLbl="node1" presStyleIdx="3" presStyleCnt="4">
        <dgm:presLayoutVars>
          <dgm:bulletEnabled val="1"/>
        </dgm:presLayoutVars>
      </dgm:prSet>
      <dgm:spPr/>
    </dgm:pt>
  </dgm:ptLst>
  <dgm:cxnLst>
    <dgm:cxn modelId="{96D00937-68FB-40FF-8E3F-F1F0EBD752AB}" srcId="{619D20E9-60E4-459A-9894-5AC263695769}" destId="{42492E83-6B1D-4EF0-92BE-BB4463A82108}" srcOrd="1" destOrd="0" parTransId="{BED0DB73-F35C-4C15-B170-BA18A4E0E0E4}" sibTransId="{B672F6A3-2E4C-41B9-BCDB-3BE92D9A29BE}"/>
    <dgm:cxn modelId="{93DEA93B-A4EE-4B82-B506-288C03DDC645}" srcId="{619D20E9-60E4-459A-9894-5AC263695769}" destId="{E2D8A610-34DC-4312-936C-50401E1AD371}" srcOrd="2" destOrd="0" parTransId="{D402945C-1D42-42BB-82C0-AEB69F90B884}" sibTransId="{3609209B-FB31-4D5D-92F6-991AF1ABF08B}"/>
    <dgm:cxn modelId="{3F950275-6501-4142-81BD-80B947E8D9AF}" type="presOf" srcId="{619D20E9-60E4-459A-9894-5AC263695769}" destId="{7BE38DE7-983F-4D7B-9CF6-20FEB79571E2}" srcOrd="0" destOrd="0" presId="urn:microsoft.com/office/officeart/2005/8/layout/cycle3"/>
    <dgm:cxn modelId="{6BBF9B8E-BB62-43E5-8D9A-AFF13E7E134D}" srcId="{619D20E9-60E4-459A-9894-5AC263695769}" destId="{D0C90C3E-289A-4A90-B83D-72407F1E43F3}" srcOrd="3" destOrd="0" parTransId="{5A98B0F9-06FA-4518-BC52-EF01D4EEDD94}" sibTransId="{4C691D70-8990-4260-A87B-E2E1CF873B42}"/>
    <dgm:cxn modelId="{DE641EB2-907C-406F-BCEC-39AD04155E39}" type="presOf" srcId="{7903B9A0-65C0-4FDF-B8F7-69F688221914}" destId="{4331D285-D106-4F4B-8083-835639DD77C1}" srcOrd="0" destOrd="0" presId="urn:microsoft.com/office/officeart/2005/8/layout/cycle3"/>
    <dgm:cxn modelId="{7CB351BD-69D9-44B5-99FA-6F9F761CF005}" type="presOf" srcId="{D0C90C3E-289A-4A90-B83D-72407F1E43F3}" destId="{387B5560-2C84-4FA5-8103-00A747569EBB}" srcOrd="0" destOrd="0" presId="urn:microsoft.com/office/officeart/2005/8/layout/cycle3"/>
    <dgm:cxn modelId="{23F363D1-47A1-4C26-8913-92FDDC3D87F9}" type="presOf" srcId="{3DC39E9F-86C6-4ED8-BCE2-BB1FF39A6F58}" destId="{350E2052-0763-4081-9FF7-C29371FEEF13}" srcOrd="0" destOrd="0" presId="urn:microsoft.com/office/officeart/2005/8/layout/cycle3"/>
    <dgm:cxn modelId="{ED000AEC-55B3-4A4F-9C56-E65C89A3F5B8}" type="presOf" srcId="{42492E83-6B1D-4EF0-92BE-BB4463A82108}" destId="{112DBBC2-3F90-450F-9771-88BABAD21548}" srcOrd="0" destOrd="0" presId="urn:microsoft.com/office/officeart/2005/8/layout/cycle3"/>
    <dgm:cxn modelId="{7EF351F7-E365-4F96-B726-5FFB8FFA44FF}" srcId="{619D20E9-60E4-459A-9894-5AC263695769}" destId="{3DC39E9F-86C6-4ED8-BCE2-BB1FF39A6F58}" srcOrd="0" destOrd="0" parTransId="{77A605EF-885B-4551-B12E-0ECDA42AD36A}" sibTransId="{7903B9A0-65C0-4FDF-B8F7-69F688221914}"/>
    <dgm:cxn modelId="{71EAD2FF-7789-45D2-AB6A-E31586D69578}" type="presOf" srcId="{E2D8A610-34DC-4312-936C-50401E1AD371}" destId="{5ED6F651-C9B1-406A-8B2E-34F0F5ADE506}" srcOrd="0" destOrd="0" presId="urn:microsoft.com/office/officeart/2005/8/layout/cycle3"/>
    <dgm:cxn modelId="{E809E467-45AC-428A-B919-2068AB6717CA}" type="presParOf" srcId="{7BE38DE7-983F-4D7B-9CF6-20FEB79571E2}" destId="{A9465EF6-4B84-4AFD-9573-1A60F7EF0489}" srcOrd="0" destOrd="0" presId="urn:microsoft.com/office/officeart/2005/8/layout/cycle3"/>
    <dgm:cxn modelId="{F3EDFCF6-216D-4E96-8A24-01E6FDB1D221}" type="presParOf" srcId="{A9465EF6-4B84-4AFD-9573-1A60F7EF0489}" destId="{350E2052-0763-4081-9FF7-C29371FEEF13}" srcOrd="0" destOrd="0" presId="urn:microsoft.com/office/officeart/2005/8/layout/cycle3"/>
    <dgm:cxn modelId="{6801FE02-5072-4631-8394-86A15FF1B4AC}" type="presParOf" srcId="{A9465EF6-4B84-4AFD-9573-1A60F7EF0489}" destId="{4331D285-D106-4F4B-8083-835639DD77C1}" srcOrd="1" destOrd="0" presId="urn:microsoft.com/office/officeart/2005/8/layout/cycle3"/>
    <dgm:cxn modelId="{C1C7D883-C6FB-41BF-9BB0-7859F291D173}" type="presParOf" srcId="{A9465EF6-4B84-4AFD-9573-1A60F7EF0489}" destId="{112DBBC2-3F90-450F-9771-88BABAD21548}" srcOrd="2" destOrd="0" presId="urn:microsoft.com/office/officeart/2005/8/layout/cycle3"/>
    <dgm:cxn modelId="{368FBD68-CD29-48F8-81D2-44B0AEB667D1}" type="presParOf" srcId="{A9465EF6-4B84-4AFD-9573-1A60F7EF0489}" destId="{5ED6F651-C9B1-406A-8B2E-34F0F5ADE506}" srcOrd="3" destOrd="0" presId="urn:microsoft.com/office/officeart/2005/8/layout/cycle3"/>
    <dgm:cxn modelId="{0CD40E5C-3F5D-4AAC-8610-B4A898C7F3D8}" type="presParOf" srcId="{A9465EF6-4B84-4AFD-9573-1A60F7EF0489}" destId="{387B5560-2C84-4FA5-8103-00A747569EBB}"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1D285-D106-4F4B-8083-835639DD77C1}">
      <dsp:nvSpPr>
        <dsp:cNvPr id="0" name=""/>
        <dsp:cNvSpPr/>
      </dsp:nvSpPr>
      <dsp:spPr>
        <a:xfrm>
          <a:off x="436612" y="-4735"/>
          <a:ext cx="1635604" cy="1635604"/>
        </a:xfrm>
        <a:prstGeom prst="circularArrow">
          <a:avLst>
            <a:gd name="adj1" fmla="val 4668"/>
            <a:gd name="adj2" fmla="val 272909"/>
            <a:gd name="adj3" fmla="val 13473468"/>
            <a:gd name="adj4" fmla="val 17609318"/>
            <a:gd name="adj5" fmla="val 4847"/>
          </a:avLst>
        </a:prstGeom>
        <a:gradFill rotWithShape="0">
          <a:gsLst>
            <a:gs pos="0">
              <a:schemeClr val="dk1">
                <a:tint val="40000"/>
                <a:hueOff val="0"/>
                <a:satOff val="0"/>
                <a:lumOff val="0"/>
                <a:alphaOff val="0"/>
                <a:shade val="51000"/>
                <a:satMod val="130000"/>
              </a:schemeClr>
            </a:gs>
            <a:gs pos="80000">
              <a:schemeClr val="dk1">
                <a:tint val="40000"/>
                <a:hueOff val="0"/>
                <a:satOff val="0"/>
                <a:lumOff val="0"/>
                <a:alphaOff val="0"/>
                <a:shade val="93000"/>
                <a:satMod val="130000"/>
              </a:schemeClr>
            </a:gs>
            <a:gs pos="100000">
              <a:schemeClr val="dk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50E2052-0763-4081-9FF7-C29371FEEF13}">
      <dsp:nvSpPr>
        <dsp:cNvPr id="0" name=""/>
        <dsp:cNvSpPr/>
      </dsp:nvSpPr>
      <dsp:spPr>
        <a:xfrm>
          <a:off x="804834" y="520"/>
          <a:ext cx="899160" cy="4495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Identify Underexplored Asset</a:t>
          </a:r>
        </a:p>
      </dsp:txBody>
      <dsp:txXfrm>
        <a:off x="826781" y="22467"/>
        <a:ext cx="855266" cy="405686"/>
      </dsp:txXfrm>
    </dsp:sp>
    <dsp:sp modelId="{112DBBC2-3F90-450F-9771-88BABAD21548}">
      <dsp:nvSpPr>
        <dsp:cNvPr id="0" name=""/>
        <dsp:cNvSpPr/>
      </dsp:nvSpPr>
      <dsp:spPr>
        <a:xfrm>
          <a:off x="1392125" y="587811"/>
          <a:ext cx="899160" cy="4495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Grow Resource Through Exploration</a:t>
          </a:r>
        </a:p>
      </dsp:txBody>
      <dsp:txXfrm>
        <a:off x="1414072" y="609758"/>
        <a:ext cx="855266" cy="405686"/>
      </dsp:txXfrm>
    </dsp:sp>
    <dsp:sp modelId="{5ED6F651-C9B1-406A-8B2E-34F0F5ADE506}">
      <dsp:nvSpPr>
        <dsp:cNvPr id="0" name=""/>
        <dsp:cNvSpPr/>
      </dsp:nvSpPr>
      <dsp:spPr>
        <a:xfrm>
          <a:off x="804834" y="1175102"/>
          <a:ext cx="899160" cy="4495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De-Risk Asset</a:t>
          </a:r>
        </a:p>
      </dsp:txBody>
      <dsp:txXfrm>
        <a:off x="826781" y="1197049"/>
        <a:ext cx="855266" cy="405686"/>
      </dsp:txXfrm>
    </dsp:sp>
    <dsp:sp modelId="{387B5560-2C84-4FA5-8103-00A747569EBB}">
      <dsp:nvSpPr>
        <dsp:cNvPr id="0" name=""/>
        <dsp:cNvSpPr/>
      </dsp:nvSpPr>
      <dsp:spPr>
        <a:xfrm>
          <a:off x="217543" y="587811"/>
          <a:ext cx="899160" cy="44958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Monetize</a:t>
          </a:r>
        </a:p>
      </dsp:txBody>
      <dsp:txXfrm>
        <a:off x="239490" y="609758"/>
        <a:ext cx="855266" cy="40568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39B15-A7DE-2847-8681-2DA8328180FB}" type="datetimeFigureOut">
              <a:rPr lang="en-US" smtClean="0"/>
              <a:t>4/23/24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681CD-6F6F-FE40-BB0E-FBC61744B19A}" type="slidenum">
              <a:rPr lang="en-US" smtClean="0"/>
              <a:t>‹#›</a:t>
            </a:fld>
            <a:endParaRPr lang="en-US"/>
          </a:p>
        </p:txBody>
      </p:sp>
    </p:spTree>
    <p:extLst>
      <p:ext uri="{BB962C8B-B14F-4D97-AF65-F5344CB8AC3E}">
        <p14:creationId xmlns:p14="http://schemas.microsoft.com/office/powerpoint/2010/main" val="3262773134"/>
      </p:ext>
    </p:extLst>
  </p:cSld>
  <p:clrMap bg1="lt1" tx1="dk1" bg2="lt2" tx2="dk2" accent1="accent1" accent2="accent2" accent3="accent3" accent4="accent4" accent5="accent5" accent6="accent6" hlink="hlink" folHlink="folHlink"/>
  <p:notesStyle>
    <a:lvl1pPr marL="0" algn="l" defTabSz="536387" rtl="0" eaLnBrk="1" latinLnBrk="0" hangingPunct="1">
      <a:defRPr sz="704" kern="1200">
        <a:solidFill>
          <a:schemeClr val="tx1"/>
        </a:solidFill>
        <a:latin typeface="+mn-lt"/>
        <a:ea typeface="+mn-ea"/>
        <a:cs typeface="+mn-cs"/>
      </a:defRPr>
    </a:lvl1pPr>
    <a:lvl2pPr marL="268194" algn="l" defTabSz="536387" rtl="0" eaLnBrk="1" latinLnBrk="0" hangingPunct="1">
      <a:defRPr sz="704" kern="1200">
        <a:solidFill>
          <a:schemeClr val="tx1"/>
        </a:solidFill>
        <a:latin typeface="+mn-lt"/>
        <a:ea typeface="+mn-ea"/>
        <a:cs typeface="+mn-cs"/>
      </a:defRPr>
    </a:lvl2pPr>
    <a:lvl3pPr marL="536387" algn="l" defTabSz="536387" rtl="0" eaLnBrk="1" latinLnBrk="0" hangingPunct="1">
      <a:defRPr sz="704" kern="1200">
        <a:solidFill>
          <a:schemeClr val="tx1"/>
        </a:solidFill>
        <a:latin typeface="+mn-lt"/>
        <a:ea typeface="+mn-ea"/>
        <a:cs typeface="+mn-cs"/>
      </a:defRPr>
    </a:lvl3pPr>
    <a:lvl4pPr marL="804581" algn="l" defTabSz="536387" rtl="0" eaLnBrk="1" latinLnBrk="0" hangingPunct="1">
      <a:defRPr sz="704" kern="1200">
        <a:solidFill>
          <a:schemeClr val="tx1"/>
        </a:solidFill>
        <a:latin typeface="+mn-lt"/>
        <a:ea typeface="+mn-ea"/>
        <a:cs typeface="+mn-cs"/>
      </a:defRPr>
    </a:lvl4pPr>
    <a:lvl5pPr marL="1072774" algn="l" defTabSz="536387" rtl="0" eaLnBrk="1" latinLnBrk="0" hangingPunct="1">
      <a:defRPr sz="704" kern="1200">
        <a:solidFill>
          <a:schemeClr val="tx1"/>
        </a:solidFill>
        <a:latin typeface="+mn-lt"/>
        <a:ea typeface="+mn-ea"/>
        <a:cs typeface="+mn-cs"/>
      </a:defRPr>
    </a:lvl5pPr>
    <a:lvl6pPr marL="1340968" algn="l" defTabSz="536387" rtl="0" eaLnBrk="1" latinLnBrk="0" hangingPunct="1">
      <a:defRPr sz="704" kern="1200">
        <a:solidFill>
          <a:schemeClr val="tx1"/>
        </a:solidFill>
        <a:latin typeface="+mn-lt"/>
        <a:ea typeface="+mn-ea"/>
        <a:cs typeface="+mn-cs"/>
      </a:defRPr>
    </a:lvl6pPr>
    <a:lvl7pPr marL="1609161" algn="l" defTabSz="536387" rtl="0" eaLnBrk="1" latinLnBrk="0" hangingPunct="1">
      <a:defRPr sz="704" kern="1200">
        <a:solidFill>
          <a:schemeClr val="tx1"/>
        </a:solidFill>
        <a:latin typeface="+mn-lt"/>
        <a:ea typeface="+mn-ea"/>
        <a:cs typeface="+mn-cs"/>
      </a:defRPr>
    </a:lvl7pPr>
    <a:lvl8pPr marL="1877355" algn="l" defTabSz="536387" rtl="0" eaLnBrk="1" latinLnBrk="0" hangingPunct="1">
      <a:defRPr sz="704" kern="1200">
        <a:solidFill>
          <a:schemeClr val="tx1"/>
        </a:solidFill>
        <a:latin typeface="+mn-lt"/>
        <a:ea typeface="+mn-ea"/>
        <a:cs typeface="+mn-cs"/>
      </a:defRPr>
    </a:lvl8pPr>
    <a:lvl9pPr marL="2145548" algn="l" defTabSz="536387" rtl="0" eaLnBrk="1" latinLnBrk="0" hangingPunct="1">
      <a:defRPr sz="70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731839" y="4621214"/>
            <a:ext cx="5851525" cy="3779837"/>
          </a:xfrm>
          <a:prstGeom prst="rect">
            <a:avLst/>
          </a:prstGeom>
        </p:spPr>
        <p:txBody>
          <a:bodyPr spcFirstLastPara="1" wrap="square" lIns="91416" tIns="45695" rIns="91416" bIns="45695" anchor="t" anchorCtr="0">
            <a:noAutofit/>
          </a:bodyPr>
          <a:lstStyle/>
          <a:p>
            <a:pPr marL="0" indent="0"/>
            <a:endParaRPr/>
          </a:p>
        </p:txBody>
      </p:sp>
      <p:sp>
        <p:nvSpPr>
          <p:cNvPr id="85" name="Google Shape;85;p2: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3:notes"/>
          <p:cNvSpPr txBox="1">
            <a:spLocks noGrp="1"/>
          </p:cNvSpPr>
          <p:nvPr>
            <p:ph type="body" idx="1"/>
          </p:nvPr>
        </p:nvSpPr>
        <p:spPr>
          <a:xfrm>
            <a:off x="731839" y="4621214"/>
            <a:ext cx="5851525" cy="3779837"/>
          </a:xfrm>
          <a:prstGeom prst="rect">
            <a:avLst/>
          </a:prstGeom>
        </p:spPr>
        <p:txBody>
          <a:bodyPr spcFirstLastPara="1" wrap="square" lIns="91416" tIns="45695" rIns="91416" bIns="45695" anchor="t" anchorCtr="0">
            <a:noAutofit/>
          </a:bodyPr>
          <a:lstStyle/>
          <a:p>
            <a:pPr marL="0" indent="0"/>
            <a:endParaRPr/>
          </a:p>
        </p:txBody>
      </p:sp>
      <p:sp>
        <p:nvSpPr>
          <p:cNvPr id="321" name="Google Shape;321;p13: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8:notes"/>
          <p:cNvSpPr txBox="1">
            <a:spLocks noGrp="1"/>
          </p:cNvSpPr>
          <p:nvPr>
            <p:ph type="body" idx="1"/>
          </p:nvPr>
        </p:nvSpPr>
        <p:spPr>
          <a:xfrm>
            <a:off x="731839" y="4621214"/>
            <a:ext cx="5851525" cy="3779837"/>
          </a:xfrm>
          <a:prstGeom prst="rect">
            <a:avLst/>
          </a:prstGeom>
        </p:spPr>
        <p:txBody>
          <a:bodyPr spcFirstLastPara="1" wrap="square" lIns="91416" tIns="45695" rIns="91416" bIns="45695" anchor="t" anchorCtr="0">
            <a:noAutofit/>
          </a:bodyPr>
          <a:lstStyle/>
          <a:p>
            <a:pPr marL="0" indent="0"/>
            <a:endParaRPr/>
          </a:p>
        </p:txBody>
      </p:sp>
      <p:sp>
        <p:nvSpPr>
          <p:cNvPr id="443" name="Google Shape;443;p18: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6:notes"/>
          <p:cNvSpPr txBox="1">
            <a:spLocks noGrp="1"/>
          </p:cNvSpPr>
          <p:nvPr>
            <p:ph type="body" idx="1"/>
          </p:nvPr>
        </p:nvSpPr>
        <p:spPr>
          <a:xfrm>
            <a:off x="731839" y="4621214"/>
            <a:ext cx="5851525" cy="3779837"/>
          </a:xfrm>
          <a:prstGeom prst="rect">
            <a:avLst/>
          </a:prstGeom>
          <a:noFill/>
          <a:ln>
            <a:noFill/>
          </a:ln>
        </p:spPr>
        <p:txBody>
          <a:bodyPr spcFirstLastPara="1" wrap="square" lIns="91375" tIns="45650" rIns="91375" bIns="4565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16: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731839" y="4621214"/>
            <a:ext cx="5851525" cy="3779837"/>
          </a:xfrm>
          <a:prstGeom prst="rect">
            <a:avLst/>
          </a:prstGeom>
        </p:spPr>
        <p:txBody>
          <a:bodyPr spcFirstLastPara="1" wrap="square" lIns="91416" tIns="45695" rIns="91416" bIns="45695" anchor="t" anchorCtr="0">
            <a:noAutofit/>
          </a:bodyPr>
          <a:lstStyle/>
          <a:p>
            <a:pPr marL="0" indent="0"/>
            <a:endParaRPr/>
          </a:p>
        </p:txBody>
      </p:sp>
      <p:sp>
        <p:nvSpPr>
          <p:cNvPr id="172" name="Google Shape;172;p7: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059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731839" y="4621214"/>
            <a:ext cx="5851525" cy="3779837"/>
          </a:xfrm>
          <a:prstGeom prst="rect">
            <a:avLst/>
          </a:prstGeom>
          <a:noFill/>
          <a:ln>
            <a:noFill/>
          </a:ln>
        </p:spPr>
        <p:txBody>
          <a:bodyPr spcFirstLastPara="1" wrap="square" lIns="91390" tIns="45669" rIns="91390" bIns="45669" anchor="t" anchorCtr="0">
            <a:noAutofit/>
          </a:bodyPr>
          <a:lstStyle/>
          <a:p>
            <a:pPr marL="0" indent="0"/>
            <a:endParaRPr/>
          </a:p>
        </p:txBody>
      </p:sp>
      <p:sp>
        <p:nvSpPr>
          <p:cNvPr id="92" name="Google Shape;92;p3: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731839" y="4621214"/>
            <a:ext cx="5851525" cy="3779837"/>
          </a:xfrm>
          <a:prstGeom prst="rect">
            <a:avLst/>
          </a:prstGeom>
          <a:noFill/>
          <a:ln>
            <a:noFill/>
          </a:ln>
        </p:spPr>
        <p:txBody>
          <a:bodyPr spcFirstLastPara="1" wrap="square" lIns="91400" tIns="45675" rIns="91400" bIns="45675" anchor="t" anchorCtr="0">
            <a:noAutofit/>
          </a:bodyPr>
          <a:lstStyle/>
          <a:p>
            <a:pPr marL="0" lvl="0" indent="0" algn="l" rtl="0">
              <a:lnSpc>
                <a:spcPct val="100000"/>
              </a:lnSpc>
              <a:spcBef>
                <a:spcPts val="0"/>
              </a:spcBef>
              <a:spcAft>
                <a:spcPts val="0"/>
              </a:spcAft>
              <a:buSzPts val="1400"/>
              <a:buNone/>
            </a:pPr>
            <a:endParaRPr dirty="0"/>
          </a:p>
        </p:txBody>
      </p:sp>
      <p:sp>
        <p:nvSpPr>
          <p:cNvPr id="197" name="Google Shape;197;p5: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731839" y="4621214"/>
            <a:ext cx="5851525" cy="3779837"/>
          </a:xfrm>
          <a:prstGeom prst="rect">
            <a:avLst/>
          </a:prstGeom>
          <a:noFill/>
          <a:ln>
            <a:noFill/>
          </a:ln>
        </p:spPr>
        <p:txBody>
          <a:bodyPr spcFirstLastPara="1" wrap="square" lIns="91390" tIns="45669" rIns="91390" bIns="45669" anchor="t" anchorCtr="0">
            <a:noAutofit/>
          </a:bodyPr>
          <a:lstStyle/>
          <a:p>
            <a:pPr marL="0" indent="0"/>
            <a:endParaRPr/>
          </a:p>
        </p:txBody>
      </p:sp>
      <p:sp>
        <p:nvSpPr>
          <p:cNvPr id="219" name="Google Shape;219;p8: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notes"/>
          <p:cNvSpPr txBox="1">
            <a:spLocks noGrp="1"/>
          </p:cNvSpPr>
          <p:nvPr>
            <p:ph type="body" idx="1"/>
          </p:nvPr>
        </p:nvSpPr>
        <p:spPr>
          <a:xfrm>
            <a:off x="731839" y="4621214"/>
            <a:ext cx="5851525" cy="3779837"/>
          </a:xfrm>
          <a:prstGeom prst="rect">
            <a:avLst/>
          </a:prstGeom>
          <a:noFill/>
          <a:ln>
            <a:noFill/>
          </a:ln>
        </p:spPr>
        <p:txBody>
          <a:bodyPr spcFirstLastPara="1" wrap="square" lIns="91390" tIns="45669" rIns="91390" bIns="45669" anchor="t" anchorCtr="0">
            <a:noAutofit/>
          </a:bodyPr>
          <a:lstStyle/>
          <a:p>
            <a:pPr marL="0" indent="0"/>
            <a:endParaRPr/>
          </a:p>
        </p:txBody>
      </p:sp>
      <p:sp>
        <p:nvSpPr>
          <p:cNvPr id="231" name="Google Shape;231;p9: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txBox="1">
            <a:spLocks noGrp="1"/>
          </p:cNvSpPr>
          <p:nvPr>
            <p:ph type="body" idx="1"/>
          </p:nvPr>
        </p:nvSpPr>
        <p:spPr>
          <a:xfrm>
            <a:off x="731839" y="4621214"/>
            <a:ext cx="5851525" cy="3779837"/>
          </a:xfrm>
          <a:prstGeom prst="rect">
            <a:avLst/>
          </a:prstGeom>
          <a:noFill/>
          <a:ln>
            <a:noFill/>
          </a:ln>
        </p:spPr>
        <p:txBody>
          <a:bodyPr spcFirstLastPara="1" wrap="square" lIns="91390" tIns="45669" rIns="91390" bIns="45669" anchor="t" anchorCtr="0">
            <a:noAutofit/>
          </a:bodyPr>
          <a:lstStyle/>
          <a:p>
            <a:pPr marL="0" indent="0"/>
            <a:endParaRPr/>
          </a:p>
        </p:txBody>
      </p:sp>
      <p:sp>
        <p:nvSpPr>
          <p:cNvPr id="243" name="Google Shape;243;p10: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txBox="1">
            <a:spLocks noGrp="1"/>
          </p:cNvSpPr>
          <p:nvPr>
            <p:ph type="body" idx="1"/>
          </p:nvPr>
        </p:nvSpPr>
        <p:spPr>
          <a:xfrm>
            <a:off x="731839" y="4621214"/>
            <a:ext cx="5851525" cy="3779837"/>
          </a:xfrm>
          <a:prstGeom prst="rect">
            <a:avLst/>
          </a:prstGeom>
          <a:noFill/>
          <a:ln>
            <a:noFill/>
          </a:ln>
        </p:spPr>
        <p:txBody>
          <a:bodyPr spcFirstLastPara="1" wrap="square" lIns="91390" tIns="45669" rIns="91390" bIns="45669" anchor="t" anchorCtr="0">
            <a:noAutofit/>
          </a:bodyPr>
          <a:lstStyle/>
          <a:p>
            <a:pPr marL="0" indent="0"/>
            <a:endParaRPr/>
          </a:p>
        </p:txBody>
      </p:sp>
      <p:sp>
        <p:nvSpPr>
          <p:cNvPr id="278" name="Google Shape;278;p11: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2:notes"/>
          <p:cNvSpPr txBox="1">
            <a:spLocks noGrp="1"/>
          </p:cNvSpPr>
          <p:nvPr>
            <p:ph type="body" idx="1"/>
          </p:nvPr>
        </p:nvSpPr>
        <p:spPr>
          <a:xfrm>
            <a:off x="731839" y="4621214"/>
            <a:ext cx="5851525" cy="3779837"/>
          </a:xfrm>
          <a:prstGeom prst="rect">
            <a:avLst/>
          </a:prstGeom>
        </p:spPr>
        <p:txBody>
          <a:bodyPr spcFirstLastPara="1" wrap="square" lIns="91416" tIns="45695" rIns="91416" bIns="45695" anchor="t" anchorCtr="0">
            <a:noAutofit/>
          </a:bodyPr>
          <a:lstStyle/>
          <a:p>
            <a:pPr marL="0" indent="0"/>
            <a:endParaRPr/>
          </a:p>
        </p:txBody>
      </p:sp>
      <p:sp>
        <p:nvSpPr>
          <p:cNvPr id="301" name="Google Shape;301;p12:notes"/>
          <p:cNvSpPr>
            <a:spLocks noGrp="1" noRot="1" noChangeAspect="1"/>
          </p:cNvSpPr>
          <p:nvPr>
            <p:ph type="sldImg" idx="2"/>
          </p:nvPr>
        </p:nvSpPr>
        <p:spPr>
          <a:xfrm>
            <a:off x="1317625" y="1200150"/>
            <a:ext cx="46799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420283"/>
            <a:ext cx="4210050" cy="980017"/>
          </a:xfrm>
        </p:spPr>
        <p:txBody>
          <a:bodyPr/>
          <a:lstStyle/>
          <a:p>
            <a:r>
              <a:rPr lang="en-US"/>
              <a:t>Click to edit Master title style</a:t>
            </a:r>
          </a:p>
        </p:txBody>
      </p:sp>
      <p:sp>
        <p:nvSpPr>
          <p:cNvPr id="3" name="Subtitle 2"/>
          <p:cNvSpPr>
            <a:spLocks noGrp="1"/>
          </p:cNvSpPr>
          <p:nvPr>
            <p:ph type="subTitle" idx="1"/>
          </p:nvPr>
        </p:nvSpPr>
        <p:spPr>
          <a:xfrm>
            <a:off x="742950" y="2590800"/>
            <a:ext cx="3467100" cy="1168400"/>
          </a:xfrm>
        </p:spPr>
        <p:txBody>
          <a:bodyPr/>
          <a:lstStyle>
            <a:lvl1pPr marL="0" indent="0" algn="ctr">
              <a:buNone/>
              <a:defRPr>
                <a:solidFill>
                  <a:schemeClr val="tx1">
                    <a:tint val="75000"/>
                  </a:schemeClr>
                </a:solidFill>
              </a:defRPr>
            </a:lvl1pPr>
            <a:lvl2pPr marL="247665" indent="0" algn="ctr">
              <a:buNone/>
              <a:defRPr>
                <a:solidFill>
                  <a:schemeClr val="tx1">
                    <a:tint val="75000"/>
                  </a:schemeClr>
                </a:solidFill>
              </a:defRPr>
            </a:lvl2pPr>
            <a:lvl3pPr marL="495330" indent="0" algn="ctr">
              <a:buNone/>
              <a:defRPr>
                <a:solidFill>
                  <a:schemeClr val="tx1">
                    <a:tint val="75000"/>
                  </a:schemeClr>
                </a:solidFill>
              </a:defRPr>
            </a:lvl3pPr>
            <a:lvl4pPr marL="742996" indent="0" algn="ctr">
              <a:buNone/>
              <a:defRPr>
                <a:solidFill>
                  <a:schemeClr val="tx1">
                    <a:tint val="75000"/>
                  </a:schemeClr>
                </a:solidFill>
              </a:defRPr>
            </a:lvl4pPr>
            <a:lvl5pPr marL="990661" indent="0" algn="ctr">
              <a:buNone/>
              <a:defRPr>
                <a:solidFill>
                  <a:schemeClr val="tx1">
                    <a:tint val="75000"/>
                  </a:schemeClr>
                </a:solidFill>
              </a:defRPr>
            </a:lvl5pPr>
            <a:lvl6pPr marL="1238326" indent="0" algn="ctr">
              <a:buNone/>
              <a:defRPr>
                <a:solidFill>
                  <a:schemeClr val="tx1">
                    <a:tint val="75000"/>
                  </a:schemeClr>
                </a:solidFill>
              </a:defRPr>
            </a:lvl6pPr>
            <a:lvl7pPr marL="1485991" indent="0" algn="ctr">
              <a:buNone/>
              <a:defRPr>
                <a:solidFill>
                  <a:schemeClr val="tx1">
                    <a:tint val="75000"/>
                  </a:schemeClr>
                </a:solidFill>
              </a:defRPr>
            </a:lvl7pPr>
            <a:lvl8pPr marL="1733657" indent="0" algn="ctr">
              <a:buNone/>
              <a:defRPr>
                <a:solidFill>
                  <a:schemeClr val="tx1">
                    <a:tint val="75000"/>
                  </a:schemeClr>
                </a:solidFill>
              </a:defRPr>
            </a:lvl8pPr>
            <a:lvl9pPr marL="19813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90925" y="183092"/>
            <a:ext cx="1114425"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7650" y="183092"/>
            <a:ext cx="326072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26"/>
          <p:cNvSpPr txBox="1"/>
          <p:nvPr/>
        </p:nvSpPr>
        <p:spPr>
          <a:xfrm>
            <a:off x="9059923" y="6443542"/>
            <a:ext cx="702078" cy="365125"/>
          </a:xfrm>
          <a:prstGeom prst="rect">
            <a:avLst/>
          </a:prstGeom>
          <a:noFill/>
          <a:ln>
            <a:noFill/>
          </a:ln>
        </p:spPr>
        <p:txBody>
          <a:bodyPr spcFirstLastPara="1" wrap="square" lIns="74283" tIns="37131" rIns="74283" bIns="37131" anchor="ctr" anchorCtr="0">
            <a:noAutofit/>
          </a:bodyPr>
          <a:lstStyle/>
          <a:p>
            <a:pPr marL="0" marR="0" lvl="0" indent="0" algn="r" rtl="0">
              <a:spcBef>
                <a:spcPts val="0"/>
              </a:spcBef>
              <a:spcAft>
                <a:spcPts val="0"/>
              </a:spcAft>
              <a:buNone/>
            </a:pPr>
            <a:fld id="{00000000-1234-1234-1234-123412341234}" type="slidenum">
              <a:rPr lang="en-CA" sz="1463" b="0">
                <a:solidFill>
                  <a:srgbClr val="831B13"/>
                </a:solidFill>
                <a:latin typeface="Calibri"/>
                <a:ea typeface="Calibri"/>
                <a:cs typeface="Calibri"/>
                <a:sym typeface="Calibri"/>
              </a:rPr>
              <a:pPr marL="0" marR="0" lvl="0" indent="0" algn="r" rtl="0">
                <a:spcBef>
                  <a:spcPts val="0"/>
                </a:spcBef>
                <a:spcAft>
                  <a:spcPts val="0"/>
                </a:spcAft>
                <a:buNone/>
              </a:pPr>
              <a:t>‹#›</a:t>
            </a:fld>
            <a:endParaRPr sz="1463" b="0">
              <a:solidFill>
                <a:srgbClr val="831B13"/>
              </a:solidFill>
              <a:latin typeface="Calibri"/>
              <a:ea typeface="Calibri"/>
              <a:cs typeface="Calibri"/>
              <a:sym typeface="Calibri"/>
            </a:endParaRPr>
          </a:p>
        </p:txBody>
      </p:sp>
      <p:sp>
        <p:nvSpPr>
          <p:cNvPr id="21" name="Google Shape;21;p26"/>
          <p:cNvSpPr txBox="1">
            <a:spLocks noGrp="1"/>
          </p:cNvSpPr>
          <p:nvPr>
            <p:ph type="title"/>
          </p:nvPr>
        </p:nvSpPr>
        <p:spPr>
          <a:xfrm>
            <a:off x="1023750" y="234000"/>
            <a:ext cx="6006667" cy="52823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800"/>
              <a:buFont typeface="Lato"/>
              <a:buNone/>
              <a:defRPr sz="2275" b="1">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6"/>
          <p:cNvSpPr txBox="1">
            <a:spLocks noGrp="1"/>
          </p:cNvSpPr>
          <p:nvPr>
            <p:ph type="body" idx="1"/>
          </p:nvPr>
        </p:nvSpPr>
        <p:spPr>
          <a:xfrm>
            <a:off x="1066932" y="664057"/>
            <a:ext cx="4603883" cy="382588"/>
          </a:xfrm>
          <a:prstGeom prst="rect">
            <a:avLst/>
          </a:prstGeom>
          <a:noFill/>
          <a:ln>
            <a:noFill/>
          </a:ln>
        </p:spPr>
        <p:txBody>
          <a:bodyPr spcFirstLastPara="1" wrap="square" lIns="91425" tIns="45700" rIns="91425" bIns="45700" anchor="t" anchorCtr="0">
            <a:normAutofit/>
          </a:bodyPr>
          <a:lstStyle>
            <a:lvl1pPr marL="371498" lvl="0" indent="-185749" algn="l">
              <a:lnSpc>
                <a:spcPct val="90000"/>
              </a:lnSpc>
              <a:spcBef>
                <a:spcPts val="813"/>
              </a:spcBef>
              <a:spcAft>
                <a:spcPts val="0"/>
              </a:spcAft>
              <a:buClr>
                <a:srgbClr val="000000"/>
              </a:buClr>
              <a:buSzPts val="2000"/>
              <a:buNone/>
              <a:defRPr sz="1625" b="1" i="1">
                <a:solidFill>
                  <a:srgbClr val="000000"/>
                </a:solidFill>
              </a:defRPr>
            </a:lvl1pPr>
            <a:lvl2pPr marL="742996" lvl="1" indent="-278623" algn="l">
              <a:lnSpc>
                <a:spcPct val="90000"/>
              </a:lnSpc>
              <a:spcBef>
                <a:spcPts val="406"/>
              </a:spcBef>
              <a:spcAft>
                <a:spcPts val="0"/>
              </a:spcAft>
              <a:buClr>
                <a:schemeClr val="dk1"/>
              </a:buClr>
              <a:buSzPts val="1800"/>
              <a:buChar char="•"/>
              <a:defRPr/>
            </a:lvl2pPr>
            <a:lvl3pPr marL="1114494" lvl="2" indent="-278623" algn="l">
              <a:lnSpc>
                <a:spcPct val="90000"/>
              </a:lnSpc>
              <a:spcBef>
                <a:spcPts val="406"/>
              </a:spcBef>
              <a:spcAft>
                <a:spcPts val="0"/>
              </a:spcAft>
              <a:buClr>
                <a:schemeClr val="dk1"/>
              </a:buClr>
              <a:buSzPts val="1800"/>
              <a:buChar char="•"/>
              <a:defRPr/>
            </a:lvl3pPr>
            <a:lvl4pPr marL="1485991" lvl="3" indent="-278623" algn="l">
              <a:lnSpc>
                <a:spcPct val="90000"/>
              </a:lnSpc>
              <a:spcBef>
                <a:spcPts val="406"/>
              </a:spcBef>
              <a:spcAft>
                <a:spcPts val="0"/>
              </a:spcAft>
              <a:buClr>
                <a:schemeClr val="dk1"/>
              </a:buClr>
              <a:buSzPts val="1800"/>
              <a:buChar char="•"/>
              <a:defRPr/>
            </a:lvl4pPr>
            <a:lvl5pPr marL="1857489" lvl="4" indent="-278623" algn="l">
              <a:lnSpc>
                <a:spcPct val="90000"/>
              </a:lnSpc>
              <a:spcBef>
                <a:spcPts val="406"/>
              </a:spcBef>
              <a:spcAft>
                <a:spcPts val="0"/>
              </a:spcAft>
              <a:buClr>
                <a:schemeClr val="dk1"/>
              </a:buClr>
              <a:buSzPts val="1800"/>
              <a:buChar char="•"/>
              <a:defRPr/>
            </a:lvl5pPr>
            <a:lvl6pPr marL="2228987" lvl="5" indent="-278623" algn="l">
              <a:lnSpc>
                <a:spcPct val="90000"/>
              </a:lnSpc>
              <a:spcBef>
                <a:spcPts val="406"/>
              </a:spcBef>
              <a:spcAft>
                <a:spcPts val="0"/>
              </a:spcAft>
              <a:buClr>
                <a:schemeClr val="dk1"/>
              </a:buClr>
              <a:buSzPts val="1800"/>
              <a:buChar char="•"/>
              <a:defRPr/>
            </a:lvl6pPr>
            <a:lvl7pPr marL="2600485" lvl="6" indent="-278623" algn="l">
              <a:lnSpc>
                <a:spcPct val="90000"/>
              </a:lnSpc>
              <a:spcBef>
                <a:spcPts val="406"/>
              </a:spcBef>
              <a:spcAft>
                <a:spcPts val="0"/>
              </a:spcAft>
              <a:buClr>
                <a:schemeClr val="dk1"/>
              </a:buClr>
              <a:buSzPts val="1800"/>
              <a:buChar char="•"/>
              <a:defRPr/>
            </a:lvl7pPr>
            <a:lvl8pPr marL="2971983" lvl="7" indent="-278623" algn="l">
              <a:lnSpc>
                <a:spcPct val="90000"/>
              </a:lnSpc>
              <a:spcBef>
                <a:spcPts val="406"/>
              </a:spcBef>
              <a:spcAft>
                <a:spcPts val="0"/>
              </a:spcAft>
              <a:buClr>
                <a:schemeClr val="dk1"/>
              </a:buClr>
              <a:buSzPts val="1800"/>
              <a:buChar char="•"/>
              <a:defRPr/>
            </a:lvl8pPr>
            <a:lvl9pPr marL="3343481" lvl="8" indent="-278623" algn="l">
              <a:lnSpc>
                <a:spcPct val="90000"/>
              </a:lnSpc>
              <a:spcBef>
                <a:spcPts val="406"/>
              </a:spcBef>
              <a:spcAft>
                <a:spcPts val="0"/>
              </a:spcAft>
              <a:buClr>
                <a:schemeClr val="dk1"/>
              </a:buClr>
              <a:buSzPts val="1800"/>
              <a:buChar char="•"/>
              <a:defRPr/>
            </a:lvl9pPr>
          </a:lstStyle>
          <a:p>
            <a:endParaRPr/>
          </a:p>
        </p:txBody>
      </p:sp>
      <p:sp>
        <p:nvSpPr>
          <p:cNvPr id="23" name="Google Shape;23;p26"/>
          <p:cNvSpPr txBox="1"/>
          <p:nvPr/>
        </p:nvSpPr>
        <p:spPr>
          <a:xfrm>
            <a:off x="225215" y="6439335"/>
            <a:ext cx="2404908" cy="300113"/>
          </a:xfrm>
          <a:prstGeom prst="rect">
            <a:avLst/>
          </a:prstGeom>
          <a:noFill/>
          <a:ln>
            <a:noFill/>
          </a:ln>
        </p:spPr>
        <p:txBody>
          <a:bodyPr spcFirstLastPara="1" wrap="square" lIns="74283" tIns="37131" rIns="74283" bIns="37131" anchor="t" anchorCtr="0">
            <a:spAutoFit/>
          </a:bodyPr>
          <a:lstStyle/>
          <a:p>
            <a:pPr marL="0" marR="0" lvl="0" indent="0" algn="l" rtl="0">
              <a:spcBef>
                <a:spcPts val="0"/>
              </a:spcBef>
              <a:spcAft>
                <a:spcPts val="0"/>
              </a:spcAft>
              <a:buNone/>
            </a:pPr>
            <a:r>
              <a:rPr lang="en-CA" sz="1463" b="1">
                <a:solidFill>
                  <a:srgbClr val="831B13"/>
                </a:solidFill>
                <a:latin typeface="Calibri"/>
                <a:ea typeface="Calibri"/>
                <a:cs typeface="Calibri"/>
                <a:sym typeface="Calibri"/>
              </a:rPr>
              <a:t>TSX.V: REG  OTCQX: RGLSF</a:t>
            </a:r>
            <a:endParaRPr sz="1463"/>
          </a:p>
        </p:txBody>
      </p:sp>
      <p:pic>
        <p:nvPicPr>
          <p:cNvPr id="24" name="Google Shape;24;p26"/>
          <p:cNvPicPr preferRelativeResize="0"/>
          <p:nvPr/>
        </p:nvPicPr>
        <p:blipFill rotWithShape="1">
          <a:blip r:embed="rId2">
            <a:alphaModFix/>
          </a:blip>
          <a:srcRect/>
          <a:stretch/>
        </p:blipFill>
        <p:spPr>
          <a:xfrm>
            <a:off x="8389305" y="118175"/>
            <a:ext cx="1263670" cy="693555"/>
          </a:xfrm>
          <a:prstGeom prst="rect">
            <a:avLst/>
          </a:prstGeom>
          <a:noFill/>
          <a:ln>
            <a:noFill/>
          </a:ln>
        </p:spPr>
      </p:pic>
    </p:spTree>
    <p:extLst>
      <p:ext uri="{BB962C8B-B14F-4D97-AF65-F5344CB8AC3E}">
        <p14:creationId xmlns:p14="http://schemas.microsoft.com/office/powerpoint/2010/main" val="379410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1253" y="2937934"/>
            <a:ext cx="4210050" cy="908050"/>
          </a:xfrm>
        </p:spPr>
        <p:txBody>
          <a:bodyPr anchor="t"/>
          <a:lstStyle>
            <a:lvl1pPr algn="l">
              <a:defRPr sz="2167" b="1" cap="all"/>
            </a:lvl1pPr>
          </a:lstStyle>
          <a:p>
            <a:r>
              <a:rPr lang="en-US"/>
              <a:t>Click to edit Master title style</a:t>
            </a:r>
          </a:p>
        </p:txBody>
      </p:sp>
      <p:sp>
        <p:nvSpPr>
          <p:cNvPr id="3" name="Text Placeholder 2"/>
          <p:cNvSpPr>
            <a:spLocks noGrp="1"/>
          </p:cNvSpPr>
          <p:nvPr>
            <p:ph type="body" idx="1"/>
          </p:nvPr>
        </p:nvSpPr>
        <p:spPr>
          <a:xfrm>
            <a:off x="391253" y="1937809"/>
            <a:ext cx="4210050" cy="1000125"/>
          </a:xfrm>
        </p:spPr>
        <p:txBody>
          <a:bodyPr anchor="b"/>
          <a:lstStyle>
            <a:lvl1pPr marL="0" indent="0">
              <a:buNone/>
              <a:defRPr sz="1083">
                <a:solidFill>
                  <a:schemeClr val="tx1">
                    <a:tint val="75000"/>
                  </a:schemeClr>
                </a:solidFill>
              </a:defRPr>
            </a:lvl1pPr>
            <a:lvl2pPr marL="247665" indent="0">
              <a:buNone/>
              <a:defRPr sz="975">
                <a:solidFill>
                  <a:schemeClr val="tx1">
                    <a:tint val="75000"/>
                  </a:schemeClr>
                </a:solidFill>
              </a:defRPr>
            </a:lvl2pPr>
            <a:lvl3pPr marL="495330" indent="0">
              <a:buNone/>
              <a:defRPr sz="867">
                <a:solidFill>
                  <a:schemeClr val="tx1">
                    <a:tint val="75000"/>
                  </a:schemeClr>
                </a:solidFill>
              </a:defRPr>
            </a:lvl3pPr>
            <a:lvl4pPr marL="742996" indent="0">
              <a:buNone/>
              <a:defRPr sz="758">
                <a:solidFill>
                  <a:schemeClr val="tx1">
                    <a:tint val="75000"/>
                  </a:schemeClr>
                </a:solidFill>
              </a:defRPr>
            </a:lvl4pPr>
            <a:lvl5pPr marL="990661" indent="0">
              <a:buNone/>
              <a:defRPr sz="758">
                <a:solidFill>
                  <a:schemeClr val="tx1">
                    <a:tint val="75000"/>
                  </a:schemeClr>
                </a:solidFill>
              </a:defRPr>
            </a:lvl5pPr>
            <a:lvl6pPr marL="1238326" indent="0">
              <a:buNone/>
              <a:defRPr sz="758">
                <a:solidFill>
                  <a:schemeClr val="tx1">
                    <a:tint val="75000"/>
                  </a:schemeClr>
                </a:solidFill>
              </a:defRPr>
            </a:lvl6pPr>
            <a:lvl7pPr marL="1485991" indent="0">
              <a:buNone/>
              <a:defRPr sz="758">
                <a:solidFill>
                  <a:schemeClr val="tx1">
                    <a:tint val="75000"/>
                  </a:schemeClr>
                </a:solidFill>
              </a:defRPr>
            </a:lvl7pPr>
            <a:lvl8pPr marL="1733657" indent="0">
              <a:buNone/>
              <a:defRPr sz="758">
                <a:solidFill>
                  <a:schemeClr val="tx1">
                    <a:tint val="75000"/>
                  </a:schemeClr>
                </a:solidFill>
              </a:defRPr>
            </a:lvl8pPr>
            <a:lvl9pPr marL="1981322" indent="0">
              <a:buNone/>
              <a:defRPr sz="7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7650" y="1066800"/>
            <a:ext cx="2187575"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17775" y="1066800"/>
            <a:ext cx="2187575"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7650" y="1023409"/>
            <a:ext cx="2188435"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4" name="Content Placeholder 3"/>
          <p:cNvSpPr>
            <a:spLocks noGrp="1"/>
          </p:cNvSpPr>
          <p:nvPr>
            <p:ph sz="half" idx="2"/>
          </p:nvPr>
        </p:nvSpPr>
        <p:spPr>
          <a:xfrm>
            <a:off x="247650" y="1449917"/>
            <a:ext cx="2188435"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16055" y="1023409"/>
            <a:ext cx="2189295"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6" name="Content Placeholder 5"/>
          <p:cNvSpPr>
            <a:spLocks noGrp="1"/>
          </p:cNvSpPr>
          <p:nvPr>
            <p:ph sz="quarter" idx="4"/>
          </p:nvPr>
        </p:nvSpPr>
        <p:spPr>
          <a:xfrm>
            <a:off x="2516055" y="1449917"/>
            <a:ext cx="2189295"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7650" y="182033"/>
            <a:ext cx="1629503" cy="774700"/>
          </a:xfrm>
        </p:spPr>
        <p:txBody>
          <a:bodyPr anchor="b"/>
          <a:lstStyle>
            <a:lvl1pPr algn="l">
              <a:defRPr sz="1083" b="1"/>
            </a:lvl1pPr>
          </a:lstStyle>
          <a:p>
            <a:r>
              <a:rPr lang="en-US"/>
              <a:t>Click to edit Master title style</a:t>
            </a:r>
          </a:p>
        </p:txBody>
      </p:sp>
      <p:sp>
        <p:nvSpPr>
          <p:cNvPr id="3" name="Content Placeholder 2"/>
          <p:cNvSpPr>
            <a:spLocks noGrp="1"/>
          </p:cNvSpPr>
          <p:nvPr>
            <p:ph idx="1"/>
          </p:nvPr>
        </p:nvSpPr>
        <p:spPr>
          <a:xfrm>
            <a:off x="1936485" y="182034"/>
            <a:ext cx="2768865" cy="3902075"/>
          </a:xfrm>
        </p:spPr>
        <p:txBody>
          <a:bodyPr/>
          <a:lstStyle>
            <a:lvl1pPr>
              <a:defRPr sz="1733"/>
            </a:lvl1pPr>
            <a:lvl2pPr>
              <a:defRPr sz="1517"/>
            </a:lvl2pPr>
            <a:lvl3pPr>
              <a:defRPr sz="1300"/>
            </a:lvl3pPr>
            <a:lvl4pPr>
              <a:defRPr sz="1083"/>
            </a:lvl4pPr>
            <a:lvl5pPr>
              <a:defRPr sz="1083"/>
            </a:lvl5pPr>
            <a:lvl6pPr>
              <a:defRPr sz="1083"/>
            </a:lvl6pPr>
            <a:lvl7pPr>
              <a:defRPr sz="1083"/>
            </a:lvl7pPr>
            <a:lvl8pPr>
              <a:defRPr sz="1083"/>
            </a:lvl8pPr>
            <a:lvl9pPr>
              <a:defRPr sz="10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7650" y="956734"/>
            <a:ext cx="1629503" cy="31273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823" y="3200400"/>
            <a:ext cx="2971800" cy="377825"/>
          </a:xfrm>
        </p:spPr>
        <p:txBody>
          <a:bodyPr anchor="b"/>
          <a:lstStyle>
            <a:lvl1pPr algn="l">
              <a:defRPr sz="1083" b="1"/>
            </a:lvl1pPr>
          </a:lstStyle>
          <a:p>
            <a:r>
              <a:rPr lang="en-US"/>
              <a:t>Click to edit Master title style</a:t>
            </a:r>
          </a:p>
        </p:txBody>
      </p:sp>
      <p:sp>
        <p:nvSpPr>
          <p:cNvPr id="3" name="Picture Placeholder 2"/>
          <p:cNvSpPr>
            <a:spLocks noGrp="1"/>
          </p:cNvSpPr>
          <p:nvPr>
            <p:ph type="pic" idx="1"/>
          </p:nvPr>
        </p:nvSpPr>
        <p:spPr>
          <a:xfrm>
            <a:off x="970823" y="408517"/>
            <a:ext cx="2971800" cy="2743200"/>
          </a:xfrm>
        </p:spPr>
        <p:txBody>
          <a:bodyPr/>
          <a:lstStyle>
            <a:lvl1pPr marL="0" indent="0">
              <a:buNone/>
              <a:defRPr sz="1733"/>
            </a:lvl1pPr>
            <a:lvl2pPr marL="247665" indent="0">
              <a:buNone/>
              <a:defRPr sz="1517"/>
            </a:lvl2pPr>
            <a:lvl3pPr marL="495330" indent="0">
              <a:buNone/>
              <a:defRPr sz="1300"/>
            </a:lvl3pPr>
            <a:lvl4pPr marL="742996" indent="0">
              <a:buNone/>
              <a:defRPr sz="1083"/>
            </a:lvl4pPr>
            <a:lvl5pPr marL="990661" indent="0">
              <a:buNone/>
              <a:defRPr sz="1083"/>
            </a:lvl5pPr>
            <a:lvl6pPr marL="1238326" indent="0">
              <a:buNone/>
              <a:defRPr sz="1083"/>
            </a:lvl6pPr>
            <a:lvl7pPr marL="1485991" indent="0">
              <a:buNone/>
              <a:defRPr sz="1083"/>
            </a:lvl7pPr>
            <a:lvl8pPr marL="1733657" indent="0">
              <a:buNone/>
              <a:defRPr sz="1083"/>
            </a:lvl8pPr>
            <a:lvl9pPr marL="1981322" indent="0">
              <a:buNone/>
              <a:defRPr sz="1083"/>
            </a:lvl9pPr>
          </a:lstStyle>
          <a:p>
            <a:endParaRPr lang="en-US"/>
          </a:p>
        </p:txBody>
      </p:sp>
      <p:sp>
        <p:nvSpPr>
          <p:cNvPr id="4" name="Text Placeholder 3"/>
          <p:cNvSpPr>
            <a:spLocks noGrp="1"/>
          </p:cNvSpPr>
          <p:nvPr>
            <p:ph type="body" sz="half" idx="2"/>
          </p:nvPr>
        </p:nvSpPr>
        <p:spPr>
          <a:xfrm>
            <a:off x="970823" y="3578225"/>
            <a:ext cx="2971800" cy="5365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50" y="183092"/>
            <a:ext cx="44577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7650" y="1066800"/>
            <a:ext cx="44577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7650" y="4237567"/>
            <a:ext cx="1155700" cy="243417"/>
          </a:xfrm>
          <a:prstGeom prst="rect">
            <a:avLst/>
          </a:prstGeom>
        </p:spPr>
        <p:txBody>
          <a:bodyPr vert="horz" lIns="91440" tIns="45720" rIns="91440" bIns="45720" rtlCol="0" anchor="ctr"/>
          <a:lstStyle>
            <a:lvl1pPr algn="l">
              <a:defRPr sz="650">
                <a:solidFill>
                  <a:schemeClr val="tx1">
                    <a:tint val="75000"/>
                  </a:schemeClr>
                </a:solidFill>
              </a:defRPr>
            </a:lvl1pPr>
          </a:lstStyle>
          <a:p>
            <a:fld id="{1D8BD707-D9CF-40AE-B4C6-C98DA3205C09}" type="datetimeFigureOut">
              <a:rPr lang="en-US" smtClean="0"/>
              <a:pPr/>
              <a:t>4/23/24</a:t>
            </a:fld>
            <a:endParaRPr lang="en-US"/>
          </a:p>
        </p:txBody>
      </p:sp>
      <p:sp>
        <p:nvSpPr>
          <p:cNvPr id="5" name="Footer Placeholder 4"/>
          <p:cNvSpPr>
            <a:spLocks noGrp="1"/>
          </p:cNvSpPr>
          <p:nvPr>
            <p:ph type="ftr" sz="quarter" idx="3"/>
          </p:nvPr>
        </p:nvSpPr>
        <p:spPr>
          <a:xfrm>
            <a:off x="1692275" y="4237567"/>
            <a:ext cx="1568450" cy="243417"/>
          </a:xfrm>
          <a:prstGeom prst="rect">
            <a:avLst/>
          </a:prstGeom>
        </p:spPr>
        <p:txBody>
          <a:bodyPr vert="horz" lIns="91440" tIns="45720" rIns="91440" bIns="45720" rtlCol="0" anchor="ctr"/>
          <a:lstStyle>
            <a:lvl1pPr algn="ctr">
              <a:defRPr sz="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49650" y="4237567"/>
            <a:ext cx="1155700" cy="243417"/>
          </a:xfrm>
          <a:prstGeom prst="rect">
            <a:avLst/>
          </a:prstGeom>
        </p:spPr>
        <p:txBody>
          <a:bodyPr vert="horz" lIns="91440" tIns="45720" rIns="91440" bIns="45720" rtlCol="0" anchor="ctr"/>
          <a:lstStyle>
            <a:lvl1pPr algn="r">
              <a:defRPr sz="65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95330" rtl="0" eaLnBrk="1" latinLnBrk="0" hangingPunct="1">
        <a:spcBef>
          <a:spcPct val="0"/>
        </a:spcBef>
        <a:buNone/>
        <a:defRPr sz="2383" kern="1200">
          <a:solidFill>
            <a:schemeClr val="tx1"/>
          </a:solidFill>
          <a:latin typeface="+mj-lt"/>
          <a:ea typeface="+mj-ea"/>
          <a:cs typeface="+mj-cs"/>
        </a:defRPr>
      </a:lvl1pPr>
    </p:titleStyle>
    <p:bodyStyle>
      <a:lvl1pPr marL="185749" indent="-185749" algn="l" defTabSz="495330" rtl="0" eaLnBrk="1" latinLnBrk="0" hangingPunct="1">
        <a:spcBef>
          <a:spcPct val="20000"/>
        </a:spcBef>
        <a:buFont typeface="Arial" pitchFamily="34" charset="0"/>
        <a:buChar char="•"/>
        <a:defRPr sz="1733" kern="1200">
          <a:solidFill>
            <a:schemeClr val="tx1"/>
          </a:solidFill>
          <a:latin typeface="+mn-lt"/>
          <a:ea typeface="+mn-ea"/>
          <a:cs typeface="+mn-cs"/>
        </a:defRPr>
      </a:lvl1pPr>
      <a:lvl2pPr marL="402456" indent="-154791" algn="l" defTabSz="495330" rtl="0" eaLnBrk="1" latinLnBrk="0" hangingPunct="1">
        <a:spcBef>
          <a:spcPct val="20000"/>
        </a:spcBef>
        <a:buFont typeface="Arial" pitchFamily="34" charset="0"/>
        <a:buChar char="–"/>
        <a:defRPr sz="1517" kern="1200">
          <a:solidFill>
            <a:schemeClr val="tx1"/>
          </a:solidFill>
          <a:latin typeface="+mn-lt"/>
          <a:ea typeface="+mn-ea"/>
          <a:cs typeface="+mn-cs"/>
        </a:defRPr>
      </a:lvl2pPr>
      <a:lvl3pPr marL="619163" indent="-123833" algn="l" defTabSz="495330" rtl="0" eaLnBrk="1" latinLnBrk="0" hangingPunct="1">
        <a:spcBef>
          <a:spcPct val="20000"/>
        </a:spcBef>
        <a:buFont typeface="Arial" pitchFamily="34" charset="0"/>
        <a:buChar char="•"/>
        <a:defRPr sz="1300" kern="1200">
          <a:solidFill>
            <a:schemeClr val="tx1"/>
          </a:solidFill>
          <a:latin typeface="+mn-lt"/>
          <a:ea typeface="+mn-ea"/>
          <a:cs typeface="+mn-cs"/>
        </a:defRPr>
      </a:lvl3pPr>
      <a:lvl4pPr marL="866828"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4pPr>
      <a:lvl5pPr marL="111449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5pPr>
      <a:lvl6pPr marL="136215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6pPr>
      <a:lvl7pPr marL="160982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7pPr>
      <a:lvl8pPr marL="185748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8pPr>
      <a:lvl9pPr marL="2105155"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9pPr>
    </p:bodyStyle>
    <p:otherStyle>
      <a:defPPr>
        <a:defRPr lang="en-US"/>
      </a:defPPr>
      <a:lvl1pPr marL="0" algn="l" defTabSz="495330" rtl="0" eaLnBrk="1" latinLnBrk="0" hangingPunct="1">
        <a:defRPr sz="975" kern="1200">
          <a:solidFill>
            <a:schemeClr val="tx1"/>
          </a:solidFill>
          <a:latin typeface="+mn-lt"/>
          <a:ea typeface="+mn-ea"/>
          <a:cs typeface="+mn-cs"/>
        </a:defRPr>
      </a:lvl1pPr>
      <a:lvl2pPr marL="247665" algn="l" defTabSz="495330" rtl="0" eaLnBrk="1" latinLnBrk="0" hangingPunct="1">
        <a:defRPr sz="975" kern="1200">
          <a:solidFill>
            <a:schemeClr val="tx1"/>
          </a:solidFill>
          <a:latin typeface="+mn-lt"/>
          <a:ea typeface="+mn-ea"/>
          <a:cs typeface="+mn-cs"/>
        </a:defRPr>
      </a:lvl2pPr>
      <a:lvl3pPr marL="495330" algn="l" defTabSz="495330" rtl="0" eaLnBrk="1" latinLnBrk="0" hangingPunct="1">
        <a:defRPr sz="975" kern="1200">
          <a:solidFill>
            <a:schemeClr val="tx1"/>
          </a:solidFill>
          <a:latin typeface="+mn-lt"/>
          <a:ea typeface="+mn-ea"/>
          <a:cs typeface="+mn-cs"/>
        </a:defRPr>
      </a:lvl3pPr>
      <a:lvl4pPr marL="742996" algn="l" defTabSz="495330" rtl="0" eaLnBrk="1" latinLnBrk="0" hangingPunct="1">
        <a:defRPr sz="975" kern="1200">
          <a:solidFill>
            <a:schemeClr val="tx1"/>
          </a:solidFill>
          <a:latin typeface="+mn-lt"/>
          <a:ea typeface="+mn-ea"/>
          <a:cs typeface="+mn-cs"/>
        </a:defRPr>
      </a:lvl4pPr>
      <a:lvl5pPr marL="990661" algn="l" defTabSz="495330" rtl="0" eaLnBrk="1" latinLnBrk="0" hangingPunct="1">
        <a:defRPr sz="975" kern="1200">
          <a:solidFill>
            <a:schemeClr val="tx1"/>
          </a:solidFill>
          <a:latin typeface="+mn-lt"/>
          <a:ea typeface="+mn-ea"/>
          <a:cs typeface="+mn-cs"/>
        </a:defRPr>
      </a:lvl5pPr>
      <a:lvl6pPr marL="1238326" algn="l" defTabSz="495330" rtl="0" eaLnBrk="1" latinLnBrk="0" hangingPunct="1">
        <a:defRPr sz="975" kern="1200">
          <a:solidFill>
            <a:schemeClr val="tx1"/>
          </a:solidFill>
          <a:latin typeface="+mn-lt"/>
          <a:ea typeface="+mn-ea"/>
          <a:cs typeface="+mn-cs"/>
        </a:defRPr>
      </a:lvl6pPr>
      <a:lvl7pPr marL="1485991" algn="l" defTabSz="495330" rtl="0" eaLnBrk="1" latinLnBrk="0" hangingPunct="1">
        <a:defRPr sz="975" kern="1200">
          <a:solidFill>
            <a:schemeClr val="tx1"/>
          </a:solidFill>
          <a:latin typeface="+mn-lt"/>
          <a:ea typeface="+mn-ea"/>
          <a:cs typeface="+mn-cs"/>
        </a:defRPr>
      </a:lvl7pPr>
      <a:lvl8pPr marL="1733657" algn="l" defTabSz="495330" rtl="0" eaLnBrk="1" latinLnBrk="0" hangingPunct="1">
        <a:defRPr sz="975" kern="1200">
          <a:solidFill>
            <a:schemeClr val="tx1"/>
          </a:solidFill>
          <a:latin typeface="+mn-lt"/>
          <a:ea typeface="+mn-ea"/>
          <a:cs typeface="+mn-cs"/>
        </a:defRPr>
      </a:lvl8pPr>
      <a:lvl9pPr marL="1981322" algn="l" defTabSz="495330"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hyperlink" Target="http://www.regulusresources.com/" TargetMode="External"/><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microsoft.com/office/2007/relationships/diagramDrawing" Target="../diagrams/drawing1.xml"/><Relationship Id="rId5" Type="http://schemas.openxmlformats.org/officeDocument/2006/relationships/image" Target="../media/image9.png"/><Relationship Id="rId10" Type="http://schemas.openxmlformats.org/officeDocument/2006/relationships/diagramColors" Target="../diagrams/colors1.xml"/><Relationship Id="rId4" Type="http://schemas.openxmlformats.org/officeDocument/2006/relationships/image" Target="../media/image8.png"/><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mountain, sky, outdoor, nature&#10;&#10;Description automatically generated">
            <a:extLst>
              <a:ext uri="{FF2B5EF4-FFF2-40B4-BE49-F238E27FC236}">
                <a16:creationId xmlns:a16="http://schemas.microsoft.com/office/drawing/2014/main" id="{A4069017-D880-5FF6-92E2-77F3FDC4BD09}"/>
              </a:ext>
            </a:extLst>
          </p:cNvPr>
          <p:cNvPicPr>
            <a:picLocks noChangeAspect="1"/>
          </p:cNvPicPr>
          <p:nvPr/>
        </p:nvPicPr>
        <p:blipFill>
          <a:blip r:embed="rId2"/>
          <a:stretch>
            <a:fillRect/>
          </a:stretch>
        </p:blipFill>
        <p:spPr>
          <a:xfrm>
            <a:off x="0" y="1"/>
            <a:ext cx="9912207" cy="6139594"/>
          </a:xfrm>
          <a:prstGeom prst="rect">
            <a:avLst/>
          </a:prstGeom>
        </p:spPr>
      </p:pic>
      <p:sp>
        <p:nvSpPr>
          <p:cNvPr id="4" name="Freeform 4"/>
          <p:cNvSpPr/>
          <p:nvPr/>
        </p:nvSpPr>
        <p:spPr>
          <a:xfrm>
            <a:off x="0" y="5516121"/>
            <a:ext cx="9905998" cy="1341877"/>
          </a:xfrm>
          <a:custGeom>
            <a:avLst/>
            <a:gdLst/>
            <a:ahLst/>
            <a:cxnLst/>
            <a:rect l="l" t="t" r="r" b="b"/>
            <a:pathLst>
              <a:path w="4816592" h="422684">
                <a:moveTo>
                  <a:pt x="0" y="0"/>
                </a:moveTo>
                <a:lnTo>
                  <a:pt x="4816592" y="0"/>
                </a:lnTo>
                <a:lnTo>
                  <a:pt x="4816592" y="422684"/>
                </a:lnTo>
                <a:lnTo>
                  <a:pt x="0" y="422684"/>
                </a:lnTo>
                <a:close/>
              </a:path>
            </a:pathLst>
          </a:custGeom>
          <a:solidFill>
            <a:schemeClr val="bg1"/>
          </a:solidFill>
          <a:ln w="12700" cap="flat" cmpd="sng">
            <a:solidFill>
              <a:srgbClr val="F6F5EE"/>
            </a:solidFill>
            <a:prstDash val="solid"/>
            <a:miter lim="800000"/>
            <a:headEnd type="none" w="sm" len="sm"/>
            <a:tailEnd type="none" w="sm" len="sm"/>
          </a:ln>
        </p:spPr>
        <p:txBody>
          <a:bodyPr/>
          <a:lstStyle/>
          <a:p>
            <a:endParaRPr lang="en-US" sz="572"/>
          </a:p>
        </p:txBody>
      </p:sp>
      <p:sp>
        <p:nvSpPr>
          <p:cNvPr id="8" name="TextBox 8"/>
          <p:cNvSpPr txBox="1"/>
          <p:nvPr/>
        </p:nvSpPr>
        <p:spPr>
          <a:xfrm>
            <a:off x="388176" y="2974975"/>
            <a:ext cx="6198198" cy="1245854"/>
          </a:xfrm>
          <a:prstGeom prst="rect">
            <a:avLst/>
          </a:prstGeom>
        </p:spPr>
        <p:txBody>
          <a:bodyPr wrap="square" lIns="0" tIns="0" rIns="0" bIns="0" rtlCol="0" anchor="t">
            <a:spAutoFit/>
          </a:bodyPr>
          <a:lstStyle/>
          <a:p>
            <a:pPr defTabSz="495330">
              <a:lnSpc>
                <a:spcPts val="4766"/>
              </a:lnSpc>
              <a:defRPr/>
            </a:pPr>
            <a:r>
              <a:rPr lang="en-US" sz="4766" spc="95" dirty="0">
                <a:solidFill>
                  <a:srgbClr val="FFFFFF"/>
                </a:solidFill>
                <a:latin typeface="Helvetica Bold"/>
              </a:rPr>
              <a:t>The AntaKori Copper-Gold Project</a:t>
            </a:r>
          </a:p>
        </p:txBody>
      </p:sp>
      <p:sp>
        <p:nvSpPr>
          <p:cNvPr id="9" name="TextBox 9"/>
          <p:cNvSpPr txBox="1"/>
          <p:nvPr/>
        </p:nvSpPr>
        <p:spPr>
          <a:xfrm>
            <a:off x="388176" y="4363064"/>
            <a:ext cx="6610948" cy="371897"/>
          </a:xfrm>
          <a:prstGeom prst="rect">
            <a:avLst/>
          </a:prstGeom>
        </p:spPr>
        <p:txBody>
          <a:bodyPr wrap="square" lIns="0" tIns="0" rIns="0" bIns="0" rtlCol="0" anchor="t">
            <a:spAutoFit/>
          </a:bodyPr>
          <a:lstStyle/>
          <a:p>
            <a:pPr defTabSz="495330">
              <a:lnSpc>
                <a:spcPts val="2860"/>
              </a:lnSpc>
              <a:defRPr/>
            </a:pPr>
            <a:r>
              <a:rPr lang="en-US" sz="2600" b="1" spc="51" dirty="0">
                <a:solidFill>
                  <a:srgbClr val="FFC000"/>
                </a:solidFill>
                <a:latin typeface="Helvetica"/>
              </a:rPr>
              <a:t>A World-Class Brownfield Opportunity</a:t>
            </a:r>
          </a:p>
        </p:txBody>
      </p:sp>
      <p:pic>
        <p:nvPicPr>
          <p:cNvPr id="16" name="Google Shape;80;p1" descr="A picture containing drawing&#10;&#10;Description automatically generated">
            <a:extLst>
              <a:ext uri="{FF2B5EF4-FFF2-40B4-BE49-F238E27FC236}">
                <a16:creationId xmlns:a16="http://schemas.microsoft.com/office/drawing/2014/main" id="{98178412-9FC5-B393-EC88-291468EF4B91}"/>
              </a:ext>
            </a:extLst>
          </p:cNvPr>
          <p:cNvPicPr preferRelativeResize="0"/>
          <p:nvPr/>
        </p:nvPicPr>
        <p:blipFill rotWithShape="1">
          <a:blip r:embed="rId3">
            <a:alphaModFix/>
          </a:blip>
          <a:srcRect/>
          <a:stretch/>
        </p:blipFill>
        <p:spPr>
          <a:xfrm>
            <a:off x="180785" y="283751"/>
            <a:ext cx="1878192" cy="869308"/>
          </a:xfrm>
          <a:prstGeom prst="rect">
            <a:avLst/>
          </a:prstGeom>
          <a:noFill/>
          <a:ln>
            <a:noFill/>
          </a:ln>
        </p:spPr>
      </p:pic>
      <p:sp>
        <p:nvSpPr>
          <p:cNvPr id="7" name="Google Shape;92;p1">
            <a:extLst>
              <a:ext uri="{FF2B5EF4-FFF2-40B4-BE49-F238E27FC236}">
                <a16:creationId xmlns:a16="http://schemas.microsoft.com/office/drawing/2014/main" id="{800128F6-3F22-FB05-CA9E-F21212F6163B}"/>
              </a:ext>
            </a:extLst>
          </p:cNvPr>
          <p:cNvSpPr txBox="1"/>
          <p:nvPr/>
        </p:nvSpPr>
        <p:spPr>
          <a:xfrm>
            <a:off x="777277" y="6040191"/>
            <a:ext cx="1285970" cy="295466"/>
          </a:xfrm>
          <a:prstGeom prst="rect">
            <a:avLst/>
          </a:prstGeom>
          <a:noFill/>
          <a:ln>
            <a:noFill/>
          </a:ln>
        </p:spPr>
        <p:txBody>
          <a:bodyPr spcFirstLastPara="1" wrap="square" lIns="0" tIns="0" rIns="0" bIns="0" anchor="t" anchorCtr="0">
            <a:spAutoFit/>
          </a:bodyPr>
          <a:lstStyle/>
          <a:p>
            <a:pPr>
              <a:lnSpc>
                <a:spcPct val="120008"/>
              </a:lnSpc>
              <a:buClr>
                <a:srgbClr val="433520"/>
              </a:buClr>
              <a:buSzPts val="2399"/>
            </a:pPr>
            <a:r>
              <a:rPr lang="en-US" sz="1600" b="1" dirty="0">
                <a:solidFill>
                  <a:srgbClr val="433520"/>
                </a:solidFill>
                <a:latin typeface="Helvetica Neue"/>
                <a:ea typeface="Helvetica Neue"/>
                <a:cs typeface="Helvetica Neue"/>
                <a:sym typeface="Helvetica Neue"/>
              </a:rPr>
              <a:t>TSX.V: REG</a:t>
            </a:r>
            <a:endParaRPr sz="1600" b="1" dirty="0">
              <a:solidFill>
                <a:srgbClr val="433520"/>
              </a:solidFill>
              <a:latin typeface="Helvetica Neue"/>
              <a:ea typeface="Helvetica Neue"/>
              <a:cs typeface="Helvetica Neue"/>
            </a:endParaRPr>
          </a:p>
        </p:txBody>
      </p:sp>
      <p:sp>
        <p:nvSpPr>
          <p:cNvPr id="17" name="Google Shape;98;p1">
            <a:extLst>
              <a:ext uri="{FF2B5EF4-FFF2-40B4-BE49-F238E27FC236}">
                <a16:creationId xmlns:a16="http://schemas.microsoft.com/office/drawing/2014/main" id="{8EF1FD25-1C5C-7CD9-8C1F-0701DD758D88}"/>
              </a:ext>
            </a:extLst>
          </p:cNvPr>
          <p:cNvSpPr/>
          <p:nvPr/>
        </p:nvSpPr>
        <p:spPr>
          <a:xfrm>
            <a:off x="6692717" y="5516120"/>
            <a:ext cx="3213283" cy="1341879"/>
          </a:xfrm>
          <a:custGeom>
            <a:avLst/>
            <a:gdLst/>
            <a:ahLst/>
            <a:cxnLst/>
            <a:rect l="l" t="t" r="r" b="b"/>
            <a:pathLst>
              <a:path w="957094" h="422684" extrusionOk="0">
                <a:moveTo>
                  <a:pt x="0" y="0"/>
                </a:moveTo>
                <a:lnTo>
                  <a:pt x="957094" y="0"/>
                </a:lnTo>
                <a:lnTo>
                  <a:pt x="957094" y="422684"/>
                </a:lnTo>
                <a:lnTo>
                  <a:pt x="0" y="422684"/>
                </a:lnTo>
                <a:close/>
              </a:path>
            </a:pathLst>
          </a:custGeom>
          <a:solidFill>
            <a:srgbClr val="831B13"/>
          </a:solidFill>
          <a:ln w="12700" cap="flat" cmpd="sng">
            <a:solidFill>
              <a:srgbClr val="F6F5EE"/>
            </a:solidFill>
            <a:prstDash val="solid"/>
            <a:miter lim="800000"/>
            <a:headEnd type="none" w="sm" len="sm"/>
            <a:tailEnd type="none" w="sm" len="sm"/>
          </a:ln>
        </p:spPr>
        <p:txBody>
          <a:bodyPr/>
          <a:lstStyle/>
          <a:p>
            <a:endParaRPr lang="en-US" sz="572"/>
          </a:p>
        </p:txBody>
      </p:sp>
      <p:sp>
        <p:nvSpPr>
          <p:cNvPr id="11" name="Google Shape;96;p1">
            <a:extLst>
              <a:ext uri="{FF2B5EF4-FFF2-40B4-BE49-F238E27FC236}">
                <a16:creationId xmlns:a16="http://schemas.microsoft.com/office/drawing/2014/main" id="{7C303D08-C713-BC51-F41E-CA2730032151}"/>
              </a:ext>
            </a:extLst>
          </p:cNvPr>
          <p:cNvSpPr txBox="1"/>
          <p:nvPr/>
        </p:nvSpPr>
        <p:spPr>
          <a:xfrm>
            <a:off x="2517774" y="6040191"/>
            <a:ext cx="1671637" cy="295466"/>
          </a:xfrm>
          <a:prstGeom prst="rect">
            <a:avLst/>
          </a:prstGeom>
          <a:noFill/>
          <a:ln>
            <a:noFill/>
          </a:ln>
        </p:spPr>
        <p:txBody>
          <a:bodyPr spcFirstLastPara="1" wrap="square" lIns="0" tIns="0" rIns="0" bIns="0" anchor="t" anchorCtr="0">
            <a:spAutoFit/>
          </a:bodyPr>
          <a:lstStyle/>
          <a:p>
            <a:pPr>
              <a:lnSpc>
                <a:spcPct val="120008"/>
              </a:lnSpc>
              <a:buClr>
                <a:srgbClr val="433520"/>
              </a:buClr>
              <a:buSzPts val="2399"/>
            </a:pPr>
            <a:r>
              <a:rPr lang="en-US" sz="1600" b="1" dirty="0">
                <a:solidFill>
                  <a:srgbClr val="433520"/>
                </a:solidFill>
                <a:latin typeface="Helvetica Neue"/>
                <a:ea typeface="Helvetica Neue"/>
                <a:cs typeface="Helvetica Neue"/>
                <a:sym typeface="Helvetica Neue"/>
              </a:rPr>
              <a:t>OTCQX: RGLSF</a:t>
            </a:r>
            <a:endParaRPr sz="1600" b="1" dirty="0">
              <a:solidFill>
                <a:srgbClr val="433520"/>
              </a:solidFill>
              <a:latin typeface="Helvetica Neue"/>
              <a:ea typeface="Helvetica Neue"/>
              <a:cs typeface="Helvetica Neue"/>
              <a:sym typeface="Arial"/>
            </a:endParaRPr>
          </a:p>
        </p:txBody>
      </p:sp>
      <p:sp>
        <p:nvSpPr>
          <p:cNvPr id="19" name="Google Shape;100;p1">
            <a:extLst>
              <a:ext uri="{FF2B5EF4-FFF2-40B4-BE49-F238E27FC236}">
                <a16:creationId xmlns:a16="http://schemas.microsoft.com/office/drawing/2014/main" id="{39CAB4D7-AE50-B785-CF97-4587A616CA95}"/>
              </a:ext>
            </a:extLst>
          </p:cNvPr>
          <p:cNvSpPr txBox="1"/>
          <p:nvPr/>
        </p:nvSpPr>
        <p:spPr>
          <a:xfrm>
            <a:off x="6204651" y="5891593"/>
            <a:ext cx="3302000" cy="590931"/>
          </a:xfrm>
          <a:prstGeom prst="rect">
            <a:avLst/>
          </a:prstGeom>
          <a:noFill/>
          <a:ln>
            <a:noFill/>
          </a:ln>
        </p:spPr>
        <p:txBody>
          <a:bodyPr spcFirstLastPara="1" wrap="square" lIns="0" tIns="0" rIns="0" bIns="0" anchor="t" anchorCtr="0">
            <a:spAutoFit/>
          </a:bodyPr>
          <a:lstStyle/>
          <a:p>
            <a:pPr algn="r">
              <a:lnSpc>
                <a:spcPct val="120008"/>
              </a:lnSpc>
              <a:buClr>
                <a:srgbClr val="433520"/>
              </a:buClr>
              <a:buSzPts val="2399"/>
            </a:pPr>
            <a:r>
              <a:rPr lang="en-US" sz="1600" b="1" spc="5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sym typeface="Helvetica Neue"/>
              </a:rPr>
              <a:t>Energy Transition Metals Summit 2024</a:t>
            </a:r>
            <a:endParaRPr sz="1600" b="1" spc="5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8" name="Picture 27" descr="A map of the earth&#10;&#10;Description automatically generated">
            <a:extLst>
              <a:ext uri="{FF2B5EF4-FFF2-40B4-BE49-F238E27FC236}">
                <a16:creationId xmlns:a16="http://schemas.microsoft.com/office/drawing/2014/main" id="{09CF55F1-D467-F6D3-AD74-300B12159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84" y="1530236"/>
            <a:ext cx="5860066" cy="2468330"/>
          </a:xfrm>
          <a:prstGeom prst="rect">
            <a:avLst/>
          </a:prstGeom>
        </p:spPr>
      </p:pic>
      <p:sp>
        <p:nvSpPr>
          <p:cNvPr id="303" name="Google Shape;303;p12"/>
          <p:cNvSpPr txBox="1"/>
          <p:nvPr/>
        </p:nvSpPr>
        <p:spPr>
          <a:xfrm>
            <a:off x="7898387" y="5874897"/>
            <a:ext cx="2209378" cy="300113"/>
          </a:xfrm>
          <a:prstGeom prst="rect">
            <a:avLst/>
          </a:prstGeom>
          <a:noFill/>
          <a:ln>
            <a:noFill/>
          </a:ln>
        </p:spPr>
        <p:txBody>
          <a:bodyPr spcFirstLastPara="1" wrap="square" lIns="74283" tIns="37131" rIns="74283" bIns="37131" anchor="t" anchorCtr="0">
            <a:spAutoFit/>
          </a:bodyPr>
          <a:lstStyle/>
          <a:p>
            <a:r>
              <a:rPr lang="en-CA" sz="1463" b="1">
                <a:solidFill>
                  <a:schemeClr val="lt1"/>
                </a:solidFill>
                <a:latin typeface="Lato"/>
                <a:ea typeface="Lato"/>
                <a:cs typeface="Lato"/>
                <a:sym typeface="Lato"/>
              </a:rPr>
              <a:t>Interim Resource </a:t>
            </a:r>
            <a:endParaRPr sz="1463"/>
          </a:p>
        </p:txBody>
      </p:sp>
      <p:sp>
        <p:nvSpPr>
          <p:cNvPr id="6" name="Google Shape;343;p6">
            <a:extLst>
              <a:ext uri="{FF2B5EF4-FFF2-40B4-BE49-F238E27FC236}">
                <a16:creationId xmlns:a16="http://schemas.microsoft.com/office/drawing/2014/main" id="{1DA053EA-4436-8FB1-02F7-1A2D64631C11}"/>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Google Shape;344;p6">
            <a:extLst>
              <a:ext uri="{FF2B5EF4-FFF2-40B4-BE49-F238E27FC236}">
                <a16:creationId xmlns:a16="http://schemas.microsoft.com/office/drawing/2014/main" id="{E7EC19FE-CAC8-7D9E-37B7-4E4CFCEC0C53}"/>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10</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TextBox 8">
            <a:extLst>
              <a:ext uri="{FF2B5EF4-FFF2-40B4-BE49-F238E27FC236}">
                <a16:creationId xmlns:a16="http://schemas.microsoft.com/office/drawing/2014/main" id="{B8D6B91B-5353-BD72-664E-3DFFD7DBE5F4}"/>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8" name="Freeform 17">
            <a:extLst>
              <a:ext uri="{FF2B5EF4-FFF2-40B4-BE49-F238E27FC236}">
                <a16:creationId xmlns:a16="http://schemas.microsoft.com/office/drawing/2014/main" id="{F4A2DA6B-D7B3-2CE8-F2AF-709C8D10CAAE}"/>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9" name="Google Shape;80;p1" descr="A picture containing drawing&#10;&#10;Description automatically generated">
            <a:extLst>
              <a:ext uri="{FF2B5EF4-FFF2-40B4-BE49-F238E27FC236}">
                <a16:creationId xmlns:a16="http://schemas.microsoft.com/office/drawing/2014/main" id="{35F5FC69-2A1D-F38D-F4C0-85EE4F7D88D6}"/>
              </a:ext>
            </a:extLst>
          </p:cNvPr>
          <p:cNvPicPr preferRelativeResize="0"/>
          <p:nvPr/>
        </p:nvPicPr>
        <p:blipFill rotWithShape="1">
          <a:blip r:embed="rId4">
            <a:alphaModFix/>
          </a:blip>
          <a:srcRect/>
          <a:stretch/>
        </p:blipFill>
        <p:spPr>
          <a:xfrm>
            <a:off x="7998105" y="292141"/>
            <a:ext cx="1730658" cy="797314"/>
          </a:xfrm>
          <a:prstGeom prst="rect">
            <a:avLst/>
          </a:prstGeom>
          <a:noFill/>
          <a:ln>
            <a:noFill/>
          </a:ln>
        </p:spPr>
      </p:pic>
      <p:sp>
        <p:nvSpPr>
          <p:cNvPr id="20" name="Google Shape;87;p2">
            <a:extLst>
              <a:ext uri="{FF2B5EF4-FFF2-40B4-BE49-F238E27FC236}">
                <a16:creationId xmlns:a16="http://schemas.microsoft.com/office/drawing/2014/main" id="{3A79BEED-2098-E960-0A9F-D5115E875DB2}"/>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WHAT IS ON THE TANTAHUATAY SIDE?</a:t>
            </a:r>
            <a:endParaRPr lang="en-CA" sz="2275" dirty="0"/>
          </a:p>
        </p:txBody>
      </p:sp>
      <p:sp>
        <p:nvSpPr>
          <p:cNvPr id="21" name="Google Shape;88;p2">
            <a:extLst>
              <a:ext uri="{FF2B5EF4-FFF2-40B4-BE49-F238E27FC236}">
                <a16:creationId xmlns:a16="http://schemas.microsoft.com/office/drawing/2014/main" id="{ACAB8EBA-4406-7E87-46E2-572CFB69573D}"/>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 Large Copper-Gold Sulphide Resource Beneath The Oxide Mine</a:t>
            </a:r>
          </a:p>
        </p:txBody>
      </p:sp>
      <p:pic>
        <p:nvPicPr>
          <p:cNvPr id="23" name="Picture 22" descr="A map of a plane&#10;&#10;Description automatically generated">
            <a:extLst>
              <a:ext uri="{FF2B5EF4-FFF2-40B4-BE49-F238E27FC236}">
                <a16:creationId xmlns:a16="http://schemas.microsoft.com/office/drawing/2014/main" id="{FBB1D1AB-6BE5-D9D2-CA5C-DBCD16F29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1530237"/>
            <a:ext cx="3777730" cy="2862593"/>
          </a:xfrm>
          <a:prstGeom prst="rect">
            <a:avLst/>
          </a:prstGeom>
        </p:spPr>
      </p:pic>
      <p:sp>
        <p:nvSpPr>
          <p:cNvPr id="313" name="Google Shape;313;p12"/>
          <p:cNvSpPr txBox="1"/>
          <p:nvPr/>
        </p:nvSpPr>
        <p:spPr>
          <a:xfrm>
            <a:off x="7010400" y="1557675"/>
            <a:ext cx="1515972" cy="300113"/>
          </a:xfrm>
          <a:prstGeom prst="rect">
            <a:avLst/>
          </a:prstGeom>
          <a:noFill/>
          <a:ln>
            <a:noFill/>
          </a:ln>
        </p:spPr>
        <p:txBody>
          <a:bodyPr spcFirstLastPara="1" wrap="square" lIns="74283" tIns="37131" rIns="74283" bIns="37131" anchor="t" anchorCtr="0">
            <a:spAutoFit/>
          </a:bodyPr>
          <a:lstStyle/>
          <a:p>
            <a:r>
              <a:rPr lang="en-CA" sz="1463" b="1" dirty="0">
                <a:solidFill>
                  <a:schemeClr val="dk1"/>
                </a:solidFill>
                <a:latin typeface="Calibri"/>
                <a:ea typeface="Calibri"/>
                <a:cs typeface="Calibri"/>
                <a:sym typeface="Calibri"/>
              </a:rPr>
              <a:t>AntaKori Project</a:t>
            </a:r>
            <a:endParaRPr sz="1463" dirty="0"/>
          </a:p>
        </p:txBody>
      </p:sp>
      <p:cxnSp>
        <p:nvCxnSpPr>
          <p:cNvPr id="314" name="Google Shape;314;p12"/>
          <p:cNvCxnSpPr>
            <a:cxnSpLocks/>
            <a:stCxn id="313" idx="2"/>
          </p:cNvCxnSpPr>
          <p:nvPr/>
        </p:nvCxnSpPr>
        <p:spPr>
          <a:xfrm>
            <a:off x="7768386" y="1857788"/>
            <a:ext cx="840536" cy="428212"/>
          </a:xfrm>
          <a:prstGeom prst="straightConnector1">
            <a:avLst/>
          </a:prstGeom>
          <a:noFill/>
          <a:ln w="19050" cap="flat" cmpd="sng">
            <a:solidFill>
              <a:schemeClr val="dk1"/>
            </a:solidFill>
            <a:prstDash val="solid"/>
            <a:miter lim="800000"/>
            <a:headEnd type="none" w="sm" len="sm"/>
            <a:tailEnd type="triangle" w="med" len="med"/>
          </a:ln>
        </p:spPr>
      </p:cxnSp>
      <p:sp>
        <p:nvSpPr>
          <p:cNvPr id="31" name="Google Shape;315;p12">
            <a:extLst>
              <a:ext uri="{FF2B5EF4-FFF2-40B4-BE49-F238E27FC236}">
                <a16:creationId xmlns:a16="http://schemas.microsoft.com/office/drawing/2014/main" id="{12E40DBB-4CE8-3D4D-EEF0-3C0FFAE7B916}"/>
              </a:ext>
            </a:extLst>
          </p:cNvPr>
          <p:cNvSpPr txBox="1"/>
          <p:nvPr/>
        </p:nvSpPr>
        <p:spPr>
          <a:xfrm>
            <a:off x="77184" y="4157931"/>
            <a:ext cx="5860066" cy="1682623"/>
          </a:xfrm>
          <a:prstGeom prst="rect">
            <a:avLst/>
          </a:prstGeom>
          <a:noFill/>
          <a:ln w="38100" cap="flat" cmpd="sng">
            <a:solidFill>
              <a:srgbClr val="CEC2AD"/>
            </a:solidFill>
            <a:prstDash val="solid"/>
            <a:round/>
            <a:headEnd type="none" w="sm" len="sm"/>
            <a:tailEnd type="none" w="sm" len="sm"/>
          </a:ln>
        </p:spPr>
        <p:txBody>
          <a:bodyPr spcFirstLastPara="1" wrap="square" lIns="137138" tIns="108000" rIns="432000" bIns="68550" anchor="t" anchorCtr="0">
            <a:noAutofit/>
          </a:bodyPr>
          <a:lstStyle/>
          <a:p>
            <a:pPr marL="135732" lvl="1"/>
            <a:r>
              <a:rPr lang="en-CA" sz="1600" b="1" dirty="0">
                <a:solidFill>
                  <a:schemeClr val="dk1"/>
                </a:solidFill>
                <a:latin typeface="Calibri" panose="020F0502020204030204" pitchFamily="34" charset="0"/>
                <a:ea typeface="Lato"/>
                <a:cs typeface="Calibri" panose="020F0502020204030204" pitchFamily="34" charset="0"/>
                <a:sym typeface="Lato"/>
              </a:rPr>
              <a:t>Tantahuatay Sulphides</a:t>
            </a:r>
          </a:p>
          <a:p>
            <a:pPr marL="135732" lvl="1"/>
            <a:endParaRPr lang="en-CA" sz="1100" b="1" dirty="0">
              <a:solidFill>
                <a:schemeClr val="dk1"/>
              </a:solidFill>
              <a:latin typeface="Calibri" panose="020F0502020204030204" pitchFamily="34" charset="0"/>
              <a:ea typeface="Lato"/>
              <a:cs typeface="Calibri" panose="020F0502020204030204" pitchFamily="34" charset="0"/>
              <a:sym typeface="Lato"/>
            </a:endParaRPr>
          </a:p>
          <a:p>
            <a:pPr marL="307182" lvl="1" indent="-171450">
              <a:buFont typeface="Arial" panose="020B0604020202020204" pitchFamily="34" charset="0"/>
              <a:buChar char="•"/>
            </a:pPr>
            <a:r>
              <a:rPr lang="en-CA" sz="1170" dirty="0">
                <a:solidFill>
                  <a:schemeClr val="dk1"/>
                </a:solidFill>
                <a:latin typeface="Calibri" panose="020F0502020204030204" pitchFamily="34" charset="0"/>
                <a:cs typeface="Calibri" panose="020F0502020204030204" pitchFamily="34" charset="0"/>
                <a:sym typeface="Calibri"/>
              </a:rPr>
              <a:t>Significant portions of &gt;1%CuEq mineralization near AntaKori claims, which would likely not be accessible in an open-pit without integrating the two properties</a:t>
            </a:r>
          </a:p>
          <a:p>
            <a:pPr marL="575375" lvl="2" indent="-171450">
              <a:buFont typeface="Arial" panose="020B0604020202020204" pitchFamily="34" charset="0"/>
              <a:buChar char="•"/>
            </a:pPr>
            <a:r>
              <a:rPr lang="en-CA" sz="1170" dirty="0">
                <a:solidFill>
                  <a:schemeClr val="dk1"/>
                </a:solidFill>
                <a:latin typeface="Calibri" panose="020F0502020204030204" pitchFamily="34" charset="0"/>
                <a:cs typeface="Calibri" panose="020F0502020204030204" pitchFamily="34" charset="0"/>
                <a:sym typeface="Calibri"/>
              </a:rPr>
              <a:t>Forced to evaluate underground resources instead</a:t>
            </a:r>
          </a:p>
          <a:p>
            <a:pPr marL="575375" lvl="2" indent="-171450">
              <a:buFont typeface="Arial" panose="020B0604020202020204" pitchFamily="34" charset="0"/>
              <a:buChar char="•"/>
            </a:pPr>
            <a:r>
              <a:rPr lang="en-CA" sz="1170" dirty="0">
                <a:solidFill>
                  <a:schemeClr val="dk1"/>
                </a:solidFill>
                <a:latin typeface="Calibri" panose="020F0502020204030204" pitchFamily="34" charset="0"/>
                <a:cs typeface="Calibri" panose="020F0502020204030204" pitchFamily="34" charset="0"/>
                <a:sym typeface="Calibri"/>
              </a:rPr>
              <a:t>Results in underreporting of potential resources</a:t>
            </a:r>
          </a:p>
          <a:p>
            <a:pPr marL="307182" lvl="1" indent="-171450">
              <a:buFont typeface="Arial" panose="020B0604020202020204" pitchFamily="34" charset="0"/>
              <a:buChar char="•"/>
            </a:pPr>
            <a:r>
              <a:rPr lang="en-CA" sz="1170" dirty="0">
                <a:solidFill>
                  <a:schemeClr val="dk1"/>
                </a:solidFill>
                <a:latin typeface="Calibri" panose="020F0502020204030204" pitchFamily="34" charset="0"/>
                <a:cs typeface="Calibri" panose="020F0502020204030204" pitchFamily="34" charset="0"/>
                <a:sym typeface="Calibri"/>
              </a:rPr>
              <a:t>Tantahuatay currently shows a mix of open pit and underground resources in their latest resource estimate as a result</a:t>
            </a:r>
            <a:endParaRPr sz="2000" dirty="0">
              <a:solidFill>
                <a:schemeClr val="dk1"/>
              </a:solidFill>
              <a:latin typeface="Lato"/>
              <a:ea typeface="Lato"/>
              <a:cs typeface="Lato"/>
              <a:sym typeface="Lato"/>
            </a:endParaRPr>
          </a:p>
          <a:p>
            <a:pPr marL="135732" lvl="1"/>
            <a:endParaRPr sz="2000" dirty="0">
              <a:solidFill>
                <a:srgbClr val="6E1710"/>
              </a:solidFill>
              <a:latin typeface="Calibri"/>
              <a:ea typeface="Calibri"/>
              <a:cs typeface="Calibri"/>
              <a:sym typeface="Calibri"/>
            </a:endParaRPr>
          </a:p>
          <a:p>
            <a:endParaRPr sz="1600" dirty="0">
              <a:solidFill>
                <a:schemeClr val="dk1"/>
              </a:solidFill>
              <a:latin typeface="Calibri"/>
              <a:ea typeface="Calibri"/>
              <a:cs typeface="Calibri"/>
              <a:sym typeface="Calibri"/>
            </a:endParaRPr>
          </a:p>
        </p:txBody>
      </p:sp>
      <p:pic>
        <p:nvPicPr>
          <p:cNvPr id="32" name="Picture 31" descr="A table with numbers and a green background&#10;&#10;Description automatically generated with medium confidence">
            <a:extLst>
              <a:ext uri="{FF2B5EF4-FFF2-40B4-BE49-F238E27FC236}">
                <a16:creationId xmlns:a16="http://schemas.microsoft.com/office/drawing/2014/main" id="{84516880-040F-4728-8005-441141ACE3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7125"/>
          <a:stretch/>
        </p:blipFill>
        <p:spPr>
          <a:xfrm>
            <a:off x="6019800" y="4438553"/>
            <a:ext cx="2202629" cy="1456592"/>
          </a:xfrm>
          <a:prstGeom prst="rect">
            <a:avLst/>
          </a:prstGeom>
        </p:spPr>
      </p:pic>
      <p:sp>
        <p:nvSpPr>
          <p:cNvPr id="33" name="TextBox 32">
            <a:extLst>
              <a:ext uri="{FF2B5EF4-FFF2-40B4-BE49-F238E27FC236}">
                <a16:creationId xmlns:a16="http://schemas.microsoft.com/office/drawing/2014/main" id="{62873063-7232-DA2C-2A8C-27B61B9AD8CD}"/>
              </a:ext>
            </a:extLst>
          </p:cNvPr>
          <p:cNvSpPr txBox="1"/>
          <p:nvPr/>
        </p:nvSpPr>
        <p:spPr>
          <a:xfrm>
            <a:off x="8222430" y="4454780"/>
            <a:ext cx="1779805" cy="1501308"/>
          </a:xfrm>
          <a:prstGeom prst="rect">
            <a:avLst/>
          </a:prstGeom>
          <a:noFill/>
        </p:spPr>
        <p:txBody>
          <a:bodyPr wrap="square" rtlCol="0">
            <a:spAutoFit/>
          </a:bodyPr>
          <a:lstStyle/>
          <a:p>
            <a:pPr marL="0" marR="0" lvl="0" indent="0" algn="l" rtl="0">
              <a:spcBef>
                <a:spcPts val="0"/>
              </a:spcBef>
              <a:spcAft>
                <a:spcPts val="0"/>
              </a:spcAft>
              <a:buClr>
                <a:schemeClr val="dk1"/>
              </a:buClr>
              <a:buSzPts val="1100"/>
              <a:buFont typeface="Calibri"/>
              <a:buNone/>
            </a:pPr>
            <a:r>
              <a:rPr lang="en-CA" sz="900" b="1" dirty="0">
                <a:solidFill>
                  <a:schemeClr val="dk1"/>
                </a:solidFill>
                <a:latin typeface="Calibri"/>
                <a:ea typeface="Calibri"/>
                <a:cs typeface="Calibri"/>
                <a:sym typeface="Calibri"/>
              </a:rPr>
              <a:t>Notes: </a:t>
            </a:r>
            <a:r>
              <a:rPr lang="en-CA" sz="900" dirty="0">
                <a:solidFill>
                  <a:schemeClr val="dk1"/>
                </a:solidFill>
                <a:latin typeface="Calibri"/>
                <a:ea typeface="Calibri"/>
                <a:cs typeface="Calibri"/>
                <a:sym typeface="Calibri"/>
              </a:rPr>
              <a:t>Images and Resources published in Buenaventura 2023 Investor Day Report.</a:t>
            </a:r>
          </a:p>
          <a:p>
            <a:pPr marL="0" marR="0" lvl="0" indent="0" algn="l" rtl="0">
              <a:spcBef>
                <a:spcPts val="0"/>
              </a:spcBef>
              <a:spcAft>
                <a:spcPts val="0"/>
              </a:spcAft>
              <a:buNone/>
            </a:pPr>
            <a:endParaRPr lang="en-CA" sz="900" dirty="0"/>
          </a:p>
          <a:p>
            <a:pPr marL="0" marR="0" lvl="0" indent="0" algn="l" rtl="0">
              <a:spcBef>
                <a:spcPts val="0"/>
              </a:spcBef>
              <a:spcAft>
                <a:spcPts val="0"/>
              </a:spcAft>
              <a:buNone/>
            </a:pPr>
            <a:r>
              <a:rPr lang="en-CA" sz="900" b="0" dirty="0">
                <a:solidFill>
                  <a:schemeClr val="dk1"/>
                </a:solidFill>
                <a:latin typeface="Calibri"/>
                <a:ea typeface="Calibri"/>
                <a:cs typeface="Calibri"/>
                <a:sym typeface="Calibri"/>
              </a:rPr>
              <a:t>Parameters for calculation of resource not publicly released. </a:t>
            </a:r>
          </a:p>
          <a:p>
            <a:pPr marL="0" marR="0" lvl="0" indent="0" algn="l" rtl="0">
              <a:spcBef>
                <a:spcPts val="0"/>
              </a:spcBef>
              <a:spcAft>
                <a:spcPts val="0"/>
              </a:spcAft>
              <a:buNone/>
            </a:pPr>
            <a:endParaRPr lang="en-CA" sz="900" dirty="0"/>
          </a:p>
          <a:p>
            <a:pPr marL="0" marR="0" lvl="0" indent="0" algn="l" rtl="0">
              <a:spcBef>
                <a:spcPts val="0"/>
              </a:spcBef>
              <a:spcAft>
                <a:spcPts val="0"/>
              </a:spcAft>
              <a:buNone/>
            </a:pPr>
            <a:r>
              <a:rPr lang="en-CA" sz="900" b="0" dirty="0">
                <a:solidFill>
                  <a:schemeClr val="dk1"/>
                </a:solidFill>
                <a:latin typeface="Calibri"/>
                <a:ea typeface="Calibri"/>
                <a:cs typeface="Calibri"/>
                <a:sym typeface="Calibri"/>
              </a:rPr>
              <a:t>Resources not necessarily inside Regulus conceptual pit.</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3"/>
          <p:cNvSpPr txBox="1"/>
          <p:nvPr/>
        </p:nvSpPr>
        <p:spPr>
          <a:xfrm>
            <a:off x="7898387" y="5874897"/>
            <a:ext cx="2209378" cy="300113"/>
          </a:xfrm>
          <a:prstGeom prst="rect">
            <a:avLst/>
          </a:prstGeom>
          <a:noFill/>
          <a:ln>
            <a:noFill/>
          </a:ln>
        </p:spPr>
        <p:txBody>
          <a:bodyPr spcFirstLastPara="1" wrap="square" lIns="74283" tIns="37131" rIns="74283" bIns="37131" anchor="t" anchorCtr="0">
            <a:spAutoFit/>
          </a:bodyPr>
          <a:lstStyle/>
          <a:p>
            <a:r>
              <a:rPr lang="en-CA" sz="1463" b="1">
                <a:solidFill>
                  <a:schemeClr val="lt1"/>
                </a:solidFill>
                <a:latin typeface="Lato"/>
                <a:ea typeface="Lato"/>
                <a:cs typeface="Lato"/>
                <a:sym typeface="Lato"/>
              </a:rPr>
              <a:t>Interim Resource </a:t>
            </a:r>
            <a:endParaRPr sz="1463"/>
          </a:p>
        </p:txBody>
      </p:sp>
      <p:sp>
        <p:nvSpPr>
          <p:cNvPr id="329" name="Google Shape;329;p13"/>
          <p:cNvSpPr txBox="1"/>
          <p:nvPr/>
        </p:nvSpPr>
        <p:spPr>
          <a:xfrm>
            <a:off x="253026" y="5506623"/>
            <a:ext cx="4475417" cy="524854"/>
          </a:xfrm>
          <a:prstGeom prst="rect">
            <a:avLst/>
          </a:prstGeom>
          <a:noFill/>
          <a:ln>
            <a:noFill/>
          </a:ln>
        </p:spPr>
        <p:txBody>
          <a:bodyPr spcFirstLastPara="1" wrap="square" lIns="74283" tIns="37131" rIns="74283" bIns="37131" anchor="t" anchorCtr="0">
            <a:spAutoFit/>
          </a:bodyPr>
          <a:lstStyle/>
          <a:p>
            <a:r>
              <a:rPr lang="en-CA" sz="731" dirty="0">
                <a:solidFill>
                  <a:schemeClr val="dk1"/>
                </a:solidFill>
                <a:latin typeface="Calibri"/>
                <a:ea typeface="Calibri"/>
                <a:cs typeface="Calibri"/>
                <a:sym typeface="Calibri"/>
              </a:rPr>
              <a:t>*See slide 22 for AntaKori resource estimate</a:t>
            </a:r>
          </a:p>
          <a:p>
            <a:r>
              <a:rPr lang="en-CA" sz="731" dirty="0">
                <a:solidFill>
                  <a:schemeClr val="dk1"/>
                </a:solidFill>
                <a:latin typeface="Calibri"/>
                <a:ea typeface="Calibri"/>
                <a:cs typeface="Calibri"/>
                <a:sym typeface="Calibri"/>
              </a:rPr>
              <a:t>A - Buenaventura 2023 December Investor Day report. Regulus has not reviewed the Tantahuatay Sulphides resource estimate and cannot confirm it utilizes the same estimation techniques as the AntaKori estimate</a:t>
            </a:r>
            <a:endParaRPr sz="1463" dirty="0"/>
          </a:p>
          <a:p>
            <a:r>
              <a:rPr lang="en-CA" sz="731" dirty="0">
                <a:solidFill>
                  <a:schemeClr val="dk1"/>
                </a:solidFill>
                <a:latin typeface="Calibri"/>
                <a:ea typeface="Calibri"/>
                <a:cs typeface="Calibri"/>
                <a:sym typeface="Calibri"/>
              </a:rPr>
              <a:t>B – Strip ratio reported in Regulus conceptual pit</a:t>
            </a:r>
            <a:endParaRPr sz="1463" dirty="0"/>
          </a:p>
        </p:txBody>
      </p:sp>
      <p:sp>
        <p:nvSpPr>
          <p:cNvPr id="331" name="Google Shape;331;p13"/>
          <p:cNvSpPr txBox="1"/>
          <p:nvPr/>
        </p:nvSpPr>
        <p:spPr>
          <a:xfrm>
            <a:off x="4909883" y="1524614"/>
            <a:ext cx="4926265" cy="2181685"/>
          </a:xfrm>
          <a:prstGeom prst="rect">
            <a:avLst/>
          </a:prstGeom>
          <a:noFill/>
          <a:ln w="38100" cap="flat" cmpd="sng">
            <a:solidFill>
              <a:srgbClr val="CEC2AD"/>
            </a:solidFill>
            <a:prstDash val="solid"/>
            <a:round/>
            <a:headEnd type="none" w="sm" len="sm"/>
            <a:tailEnd type="none" w="sm" len="sm"/>
          </a:ln>
        </p:spPr>
        <p:txBody>
          <a:bodyPr spcFirstLastPara="1" wrap="square" lIns="74283" tIns="58500" rIns="234000" bIns="37131" anchor="t" anchorCtr="0">
            <a:noAutofit/>
          </a:bodyPr>
          <a:lstStyle/>
          <a:p>
            <a:pPr marL="73526" lvl="1"/>
            <a:r>
              <a:rPr lang="en-CA" sz="1300" b="1" dirty="0">
                <a:solidFill>
                  <a:schemeClr val="dk1"/>
                </a:solidFill>
                <a:latin typeface="Lato"/>
                <a:ea typeface="Lato"/>
                <a:cs typeface="Lato"/>
                <a:sym typeface="Lato"/>
              </a:rPr>
              <a:t>HIGHLIGHTS</a:t>
            </a:r>
          </a:p>
          <a:p>
            <a:pPr marL="259275" lvl="1" indent="-185749">
              <a:buFont typeface="Arial" panose="020B0604020202020204" pitchFamily="34" charset="0"/>
              <a:buChar char="•"/>
            </a:pPr>
            <a:r>
              <a:rPr lang="en-CA" sz="1138" dirty="0">
                <a:solidFill>
                  <a:srgbClr val="000000"/>
                </a:solidFill>
                <a:latin typeface="Calibri"/>
                <a:ea typeface="Calibri"/>
                <a:cs typeface="Calibri"/>
                <a:sym typeface="Calibri"/>
              </a:rPr>
              <a:t>Large tonnage with attractive grades, and high-grade near surface</a:t>
            </a:r>
            <a:endParaRPr lang="en-CA" sz="1463" dirty="0">
              <a:sym typeface="Calibri"/>
            </a:endParaRPr>
          </a:p>
          <a:p>
            <a:pPr marL="259275" lvl="1" indent="-185749">
              <a:buFont typeface="Arial" panose="020B0604020202020204" pitchFamily="34" charset="0"/>
              <a:buChar char="•"/>
            </a:pPr>
            <a:r>
              <a:rPr lang="en-CA" sz="1138" dirty="0">
                <a:solidFill>
                  <a:srgbClr val="000000"/>
                </a:solidFill>
                <a:latin typeface="Calibri"/>
                <a:ea typeface="Calibri"/>
                <a:cs typeface="Calibri"/>
                <a:sym typeface="Calibri"/>
              </a:rPr>
              <a:t>Low strip ratio of 0.85</a:t>
            </a:r>
            <a:r>
              <a:rPr lang="en-CA" sz="1138" baseline="30000" dirty="0">
                <a:solidFill>
                  <a:srgbClr val="000000"/>
                </a:solidFill>
                <a:latin typeface="Calibri"/>
                <a:ea typeface="Calibri"/>
                <a:cs typeface="Calibri"/>
                <a:sym typeface="Calibri"/>
              </a:rPr>
              <a:t>B</a:t>
            </a:r>
            <a:r>
              <a:rPr lang="en-CA" sz="1138" dirty="0">
                <a:solidFill>
                  <a:srgbClr val="000000"/>
                </a:solidFill>
                <a:latin typeface="Calibri"/>
                <a:ea typeface="Calibri"/>
                <a:cs typeface="Calibri"/>
                <a:sym typeface="Calibri"/>
              </a:rPr>
              <a:t> with potential to go lower</a:t>
            </a:r>
            <a:endParaRPr lang="en-CA" sz="1463" dirty="0">
              <a:sym typeface="Calibri"/>
            </a:endParaRPr>
          </a:p>
          <a:p>
            <a:pPr marL="259275" lvl="1" indent="-185749">
              <a:buFont typeface="Arial" panose="020B0604020202020204" pitchFamily="34" charset="0"/>
              <a:buChar char="•"/>
            </a:pPr>
            <a:r>
              <a:rPr lang="en-CA" sz="1138" dirty="0">
                <a:solidFill>
                  <a:srgbClr val="000000"/>
                </a:solidFill>
                <a:latin typeface="Calibri"/>
                <a:ea typeface="Calibri"/>
                <a:cs typeface="Calibri"/>
                <a:sym typeface="Calibri"/>
              </a:rPr>
              <a:t>Oxide mine effectively pre-stripping large portions of the deposit</a:t>
            </a:r>
            <a:endParaRPr lang="en-CA" sz="1463" dirty="0">
              <a:sym typeface="Calibri"/>
            </a:endParaRPr>
          </a:p>
          <a:p>
            <a:pPr marL="259275" lvl="1" indent="-185749">
              <a:buFont typeface="Arial" panose="020B0604020202020204" pitchFamily="34" charset="0"/>
              <a:buChar char="•"/>
            </a:pPr>
            <a:r>
              <a:rPr lang="en-CA" sz="1138" dirty="0">
                <a:solidFill>
                  <a:srgbClr val="000000"/>
                </a:solidFill>
                <a:latin typeface="Calibri"/>
                <a:ea typeface="Calibri"/>
                <a:cs typeface="Calibri"/>
                <a:sym typeface="Calibri"/>
              </a:rPr>
              <a:t>Near </a:t>
            </a:r>
            <a:r>
              <a:rPr lang="en-CA" sz="1138" dirty="0">
                <a:solidFill>
                  <a:srgbClr val="000000"/>
                </a:solidFill>
                <a:latin typeface="Calibri"/>
                <a:cs typeface="Calibri"/>
                <a:sym typeface="Calibri"/>
              </a:rPr>
              <a:t>power lines, highways and infrastructure </a:t>
            </a:r>
          </a:p>
          <a:p>
            <a:pPr marL="259275" lvl="1" indent="-185749">
              <a:buFont typeface="Arial" panose="020B0604020202020204" pitchFamily="34" charset="0"/>
              <a:buChar char="•"/>
            </a:pPr>
            <a:r>
              <a:rPr lang="en-CA" sz="1138" dirty="0">
                <a:solidFill>
                  <a:srgbClr val="000000"/>
                </a:solidFill>
                <a:latin typeface="Calibri"/>
                <a:cs typeface="Calibri"/>
                <a:sym typeface="Calibri"/>
              </a:rPr>
              <a:t>Easier to permit due to presence of operating mine </a:t>
            </a:r>
            <a:endParaRPr lang="en-CA" sz="1463" dirty="0">
              <a:sym typeface="Calibri"/>
            </a:endParaRPr>
          </a:p>
          <a:p>
            <a:pPr marL="259275" lvl="1" indent="-185749">
              <a:buFont typeface="Arial" panose="020B0604020202020204" pitchFamily="34" charset="0"/>
              <a:buChar char="•"/>
            </a:pPr>
            <a:r>
              <a:rPr lang="en-CA" sz="1138" dirty="0">
                <a:solidFill>
                  <a:srgbClr val="000000"/>
                </a:solidFill>
                <a:latin typeface="Calibri"/>
                <a:ea typeface="Calibri"/>
                <a:cs typeface="Calibri"/>
                <a:sym typeface="Calibri"/>
              </a:rPr>
              <a:t>Significant opportunities to grow resources through:</a:t>
            </a:r>
            <a:endParaRPr lang="en-CA" sz="1463" dirty="0">
              <a:sym typeface="Calibri"/>
            </a:endParaRPr>
          </a:p>
          <a:p>
            <a:pPr marL="506940" lvl="2" indent="-185749">
              <a:buFont typeface="Arial" panose="020B0604020202020204" pitchFamily="34" charset="0"/>
              <a:buChar char="•"/>
            </a:pPr>
            <a:r>
              <a:rPr lang="en-CA" sz="1138" dirty="0">
                <a:solidFill>
                  <a:srgbClr val="000000"/>
                </a:solidFill>
                <a:latin typeface="Calibri"/>
                <a:ea typeface="Calibri"/>
                <a:cs typeface="Calibri"/>
                <a:sym typeface="Calibri"/>
              </a:rPr>
              <a:t>Data integration</a:t>
            </a:r>
            <a:endParaRPr lang="en-CA" sz="1463" dirty="0">
              <a:sym typeface="Calibri"/>
            </a:endParaRPr>
          </a:p>
          <a:p>
            <a:pPr marL="506940" lvl="2" indent="-185749">
              <a:buFont typeface="Arial" panose="020B0604020202020204" pitchFamily="34" charset="0"/>
              <a:buChar char="•"/>
            </a:pPr>
            <a:r>
              <a:rPr lang="en-CA" sz="1138" dirty="0">
                <a:solidFill>
                  <a:srgbClr val="000000"/>
                </a:solidFill>
                <a:latin typeface="Calibri"/>
                <a:ea typeface="Calibri"/>
                <a:cs typeface="Calibri"/>
                <a:sym typeface="Calibri"/>
              </a:rPr>
              <a:t>Completing an unconstrained unified resource estimate</a:t>
            </a:r>
            <a:endParaRPr lang="en-CA" sz="1463" dirty="0">
              <a:sym typeface="Calibri"/>
            </a:endParaRPr>
          </a:p>
          <a:p>
            <a:pPr marL="506940" lvl="2" indent="-185749">
              <a:buFont typeface="Arial" panose="020B0604020202020204" pitchFamily="34" charset="0"/>
              <a:buChar char="•"/>
            </a:pPr>
            <a:r>
              <a:rPr lang="en-CA" sz="1138" dirty="0">
                <a:solidFill>
                  <a:srgbClr val="000000"/>
                </a:solidFill>
                <a:latin typeface="Calibri"/>
                <a:ea typeface="Calibri"/>
                <a:cs typeface="Calibri"/>
                <a:sym typeface="Calibri"/>
              </a:rPr>
              <a:t>Capturing defined mineralization that currently falls outside conceptual pit</a:t>
            </a:r>
            <a:endParaRPr lang="en-CA" sz="1463" dirty="0">
              <a:sym typeface="Calibri"/>
            </a:endParaRPr>
          </a:p>
          <a:p>
            <a:pPr marL="506940" lvl="2" indent="-185749">
              <a:buFont typeface="Arial" panose="020B0604020202020204" pitchFamily="34" charset="0"/>
              <a:buChar char="•"/>
            </a:pPr>
            <a:r>
              <a:rPr lang="en-CA" sz="1138" dirty="0">
                <a:solidFill>
                  <a:srgbClr val="000000"/>
                </a:solidFill>
                <a:latin typeface="Calibri"/>
                <a:ea typeface="Calibri"/>
                <a:cs typeface="Calibri"/>
                <a:sym typeface="Calibri"/>
              </a:rPr>
              <a:t>Growth through exploration</a:t>
            </a:r>
            <a:endParaRPr sz="1463" dirty="0"/>
          </a:p>
          <a:p>
            <a:pPr marL="742996" lvl="2"/>
            <a:endParaRPr sz="1138" dirty="0">
              <a:solidFill>
                <a:srgbClr val="000000"/>
              </a:solidFill>
              <a:latin typeface="Calibri"/>
              <a:ea typeface="Calibri"/>
              <a:cs typeface="Calibri"/>
              <a:sym typeface="Calibri"/>
            </a:endParaRPr>
          </a:p>
          <a:p>
            <a:pPr marL="380273" indent="-74023">
              <a:buClr>
                <a:schemeClr val="dk1"/>
              </a:buClr>
              <a:buSzPts val="1400"/>
            </a:pPr>
            <a:endParaRPr sz="1138" dirty="0">
              <a:solidFill>
                <a:schemeClr val="dk1"/>
              </a:solidFill>
              <a:latin typeface="Calibri"/>
              <a:ea typeface="Calibri"/>
              <a:cs typeface="Calibri"/>
              <a:sym typeface="Calibri"/>
            </a:endParaRPr>
          </a:p>
          <a:p>
            <a:pPr marL="380273" indent="-74023">
              <a:buClr>
                <a:schemeClr val="dk1"/>
              </a:buClr>
              <a:buSzPts val="1400"/>
            </a:pPr>
            <a:endParaRPr sz="1138" dirty="0">
              <a:solidFill>
                <a:schemeClr val="dk1"/>
              </a:solidFill>
              <a:latin typeface="Calibri"/>
              <a:ea typeface="Calibri"/>
              <a:cs typeface="Calibri"/>
              <a:sym typeface="Calibri"/>
            </a:endParaRPr>
          </a:p>
          <a:p>
            <a:pPr marL="73526" lvl="1"/>
            <a:endParaRPr sz="1300" b="1" dirty="0">
              <a:solidFill>
                <a:schemeClr val="dk1"/>
              </a:solidFill>
              <a:latin typeface="Lato"/>
              <a:ea typeface="Lato"/>
              <a:cs typeface="Lato"/>
              <a:sym typeface="Lato"/>
            </a:endParaRPr>
          </a:p>
          <a:p>
            <a:pPr marL="73526" lvl="1"/>
            <a:endParaRPr sz="1300" dirty="0">
              <a:solidFill>
                <a:schemeClr val="dk1"/>
              </a:solidFill>
              <a:latin typeface="Lato"/>
              <a:ea typeface="Lato"/>
              <a:cs typeface="Lato"/>
              <a:sym typeface="Lato"/>
            </a:endParaRPr>
          </a:p>
          <a:p>
            <a:pPr marL="73526" lvl="1"/>
            <a:endParaRPr sz="1138" dirty="0">
              <a:solidFill>
                <a:srgbClr val="6E1710"/>
              </a:solidFill>
              <a:latin typeface="Calibri"/>
              <a:ea typeface="Calibri"/>
              <a:cs typeface="Calibri"/>
              <a:sym typeface="Calibri"/>
            </a:endParaRPr>
          </a:p>
          <a:p>
            <a:endParaRPr sz="572" dirty="0">
              <a:solidFill>
                <a:schemeClr val="dk1"/>
              </a:solidFill>
              <a:latin typeface="Calibri"/>
              <a:ea typeface="Calibri"/>
              <a:cs typeface="Calibri"/>
              <a:sym typeface="Calibri"/>
            </a:endParaRPr>
          </a:p>
        </p:txBody>
      </p:sp>
      <p:sp>
        <p:nvSpPr>
          <p:cNvPr id="332" name="Google Shape;332;p13"/>
          <p:cNvSpPr txBox="1"/>
          <p:nvPr/>
        </p:nvSpPr>
        <p:spPr>
          <a:xfrm>
            <a:off x="4909882" y="3824890"/>
            <a:ext cx="4926265" cy="2036453"/>
          </a:xfrm>
          <a:prstGeom prst="rect">
            <a:avLst/>
          </a:prstGeom>
          <a:noFill/>
          <a:ln w="38100" cap="flat" cmpd="sng">
            <a:solidFill>
              <a:srgbClr val="CEC2AD"/>
            </a:solidFill>
            <a:prstDash val="solid"/>
            <a:round/>
            <a:headEnd type="none" w="sm" len="sm"/>
            <a:tailEnd type="none" w="sm" len="sm"/>
          </a:ln>
        </p:spPr>
        <p:txBody>
          <a:bodyPr spcFirstLastPara="1" wrap="square" lIns="74283" tIns="58500" rIns="234000" bIns="37131" anchor="t" anchorCtr="0">
            <a:noAutofit/>
          </a:bodyPr>
          <a:lstStyle/>
          <a:p>
            <a:pPr marL="73526" lvl="1"/>
            <a:r>
              <a:rPr lang="en-CA" sz="1300" b="1" dirty="0">
                <a:solidFill>
                  <a:schemeClr val="dk1"/>
                </a:solidFill>
                <a:latin typeface="Lato"/>
                <a:ea typeface="Lato"/>
                <a:cs typeface="Lato"/>
                <a:sym typeface="Lato"/>
              </a:rPr>
              <a:t>REGULUS’ STRATEGY</a:t>
            </a:r>
          </a:p>
          <a:p>
            <a:pPr marL="259275" lvl="1" indent="-185749">
              <a:buFont typeface="Arial" panose="020B0604020202020204" pitchFamily="34" charset="0"/>
              <a:buChar char="•"/>
            </a:pPr>
            <a:r>
              <a:rPr lang="en-US" sz="1138" dirty="0">
                <a:solidFill>
                  <a:srgbClr val="000000"/>
                </a:solidFill>
                <a:latin typeface="Calibri"/>
                <a:cs typeface="Calibri"/>
                <a:sym typeface="Calibri"/>
              </a:rPr>
              <a:t>Seek opportunities to work with Tantahuatay to maximize value for all stakeholders</a:t>
            </a:r>
          </a:p>
          <a:p>
            <a:pPr marL="259275" lvl="1" indent="-185749">
              <a:buFont typeface="Arial" panose="020B0604020202020204" pitchFamily="34" charset="0"/>
              <a:buChar char="•"/>
            </a:pPr>
            <a:r>
              <a:rPr lang="en-CA" sz="1138" dirty="0">
                <a:solidFill>
                  <a:srgbClr val="000000"/>
                </a:solidFill>
                <a:latin typeface="Calibri"/>
                <a:cs typeface="Calibri"/>
                <a:sym typeface="Calibri"/>
              </a:rPr>
              <a:t>Grow portion of resource that falls on Regulus’ ground</a:t>
            </a:r>
          </a:p>
          <a:p>
            <a:pPr marL="259275" lvl="1" indent="-185749">
              <a:buFont typeface="Arial" panose="020B0604020202020204" pitchFamily="34" charset="0"/>
              <a:buChar char="•"/>
            </a:pPr>
            <a:r>
              <a:rPr lang="en-CA" sz="1138" dirty="0">
                <a:solidFill>
                  <a:srgbClr val="000000"/>
                </a:solidFill>
                <a:latin typeface="Calibri"/>
                <a:cs typeface="Calibri"/>
                <a:sym typeface="Calibri"/>
              </a:rPr>
              <a:t>Evaluate optimal processing methods including application of Rio Tinto - Nuton’s primary copper sulphide leach technologies</a:t>
            </a:r>
          </a:p>
          <a:p>
            <a:pPr marL="259275" lvl="1" indent="-185749">
              <a:buFont typeface="Arial" panose="020B0604020202020204" pitchFamily="34" charset="0"/>
              <a:buChar char="•"/>
            </a:pPr>
            <a:r>
              <a:rPr lang="en-CA" sz="1138" dirty="0">
                <a:solidFill>
                  <a:srgbClr val="000000"/>
                </a:solidFill>
                <a:latin typeface="Calibri"/>
                <a:cs typeface="Calibri"/>
                <a:sym typeface="Calibri"/>
              </a:rPr>
              <a:t>Maintain good standing in region on social, political and environmental fronts</a:t>
            </a:r>
          </a:p>
          <a:p>
            <a:pPr marL="259275" lvl="1" indent="-185749">
              <a:buFont typeface="Arial" panose="020B0604020202020204" pitchFamily="34" charset="0"/>
              <a:buChar char="•"/>
            </a:pPr>
            <a:r>
              <a:rPr lang="en-CA" sz="1138" dirty="0">
                <a:solidFill>
                  <a:srgbClr val="000000"/>
                </a:solidFill>
                <a:latin typeface="Calibri"/>
                <a:cs typeface="Calibri"/>
                <a:sym typeface="Calibri"/>
              </a:rPr>
              <a:t>Complete drilling and spending commitments on earn-in ground to maximize land position</a:t>
            </a:r>
          </a:p>
          <a:p>
            <a:pPr marL="259275" lvl="1" indent="-185749">
              <a:buFont typeface="Arial" panose="020B0604020202020204" pitchFamily="34" charset="0"/>
              <a:buChar char="•"/>
            </a:pPr>
            <a:r>
              <a:rPr lang="en-CA" sz="1138" dirty="0">
                <a:solidFill>
                  <a:srgbClr val="000000"/>
                </a:solidFill>
                <a:latin typeface="Calibri"/>
                <a:cs typeface="Calibri"/>
                <a:sym typeface="Calibri"/>
              </a:rPr>
              <a:t>Seek opportunities for consolidation or sale</a:t>
            </a:r>
            <a:endParaRPr sz="1138" dirty="0">
              <a:solidFill>
                <a:srgbClr val="000000"/>
              </a:solidFill>
              <a:latin typeface="Calibri"/>
              <a:cs typeface="Calibri"/>
            </a:endParaRPr>
          </a:p>
          <a:p>
            <a:pPr marL="742996" lvl="2"/>
            <a:endParaRPr sz="1138" dirty="0">
              <a:solidFill>
                <a:srgbClr val="000000"/>
              </a:solidFill>
              <a:latin typeface="Calibri"/>
              <a:ea typeface="Calibri"/>
              <a:cs typeface="Calibri"/>
              <a:sym typeface="Calibri"/>
            </a:endParaRPr>
          </a:p>
          <a:p>
            <a:pPr marL="380273" indent="-74023">
              <a:buClr>
                <a:schemeClr val="dk1"/>
              </a:buClr>
              <a:buSzPts val="1400"/>
            </a:pPr>
            <a:endParaRPr sz="1138" dirty="0">
              <a:solidFill>
                <a:schemeClr val="dk1"/>
              </a:solidFill>
              <a:latin typeface="Calibri"/>
              <a:ea typeface="Calibri"/>
              <a:cs typeface="Calibri"/>
              <a:sym typeface="Calibri"/>
            </a:endParaRPr>
          </a:p>
          <a:p>
            <a:pPr marL="380273" indent="-74023">
              <a:buClr>
                <a:schemeClr val="dk1"/>
              </a:buClr>
              <a:buSzPts val="1400"/>
            </a:pPr>
            <a:endParaRPr sz="1138" dirty="0">
              <a:solidFill>
                <a:schemeClr val="dk1"/>
              </a:solidFill>
              <a:latin typeface="Calibri"/>
              <a:ea typeface="Calibri"/>
              <a:cs typeface="Calibri"/>
              <a:sym typeface="Calibri"/>
            </a:endParaRPr>
          </a:p>
          <a:p>
            <a:pPr marL="73526" lvl="1"/>
            <a:endParaRPr sz="1300" b="1" dirty="0">
              <a:solidFill>
                <a:schemeClr val="dk1"/>
              </a:solidFill>
              <a:latin typeface="Lato"/>
              <a:ea typeface="Lato"/>
              <a:cs typeface="Lato"/>
              <a:sym typeface="Lato"/>
            </a:endParaRPr>
          </a:p>
          <a:p>
            <a:pPr marL="73526" lvl="1"/>
            <a:endParaRPr sz="1300" dirty="0">
              <a:solidFill>
                <a:schemeClr val="dk1"/>
              </a:solidFill>
              <a:latin typeface="Lato"/>
              <a:ea typeface="Lato"/>
              <a:cs typeface="Lato"/>
              <a:sym typeface="Lato"/>
            </a:endParaRPr>
          </a:p>
          <a:p>
            <a:pPr marL="73526" lvl="1"/>
            <a:endParaRPr sz="1138" dirty="0">
              <a:solidFill>
                <a:srgbClr val="6E1710"/>
              </a:solidFill>
              <a:latin typeface="Calibri"/>
              <a:ea typeface="Calibri"/>
              <a:cs typeface="Calibri"/>
              <a:sym typeface="Calibri"/>
            </a:endParaRPr>
          </a:p>
          <a:p>
            <a:endParaRPr sz="572" dirty="0">
              <a:solidFill>
                <a:schemeClr val="dk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B6676ACB-FAB9-D890-302B-7AADD04FBF0B}"/>
              </a:ext>
            </a:extLst>
          </p:cNvPr>
          <p:cNvSpPr/>
          <p:nvPr/>
        </p:nvSpPr>
        <p:spPr>
          <a:xfrm>
            <a:off x="1911549" y="1273957"/>
            <a:ext cx="1362075" cy="25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4" name="TextBox 3">
            <a:extLst>
              <a:ext uri="{FF2B5EF4-FFF2-40B4-BE49-F238E27FC236}">
                <a16:creationId xmlns:a16="http://schemas.microsoft.com/office/drawing/2014/main" id="{8FE2E3F9-7BE6-3405-A5B8-DC02D1621B36}"/>
              </a:ext>
            </a:extLst>
          </p:cNvPr>
          <p:cNvSpPr txBox="1"/>
          <p:nvPr/>
        </p:nvSpPr>
        <p:spPr>
          <a:xfrm>
            <a:off x="215923" y="6447787"/>
            <a:ext cx="9607525" cy="402724"/>
          </a:xfrm>
          <a:prstGeom prst="rect">
            <a:avLst/>
          </a:prstGeom>
          <a:solidFill>
            <a:schemeClr val="bg1"/>
          </a:solidFill>
        </p:spPr>
        <p:txBody>
          <a:bodyPr wrap="square" rtlCol="0">
            <a:spAutoFit/>
          </a:bodyPr>
          <a:lstStyle/>
          <a:p>
            <a:endParaRPr lang="en-US" dirty="0"/>
          </a:p>
        </p:txBody>
      </p:sp>
      <p:sp>
        <p:nvSpPr>
          <p:cNvPr id="6" name="Freeform 5">
            <a:extLst>
              <a:ext uri="{FF2B5EF4-FFF2-40B4-BE49-F238E27FC236}">
                <a16:creationId xmlns:a16="http://schemas.microsoft.com/office/drawing/2014/main" id="{C0431BCF-B7DF-7F7B-8704-E5E8B380967F}"/>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7" name="Google Shape;80;p1" descr="A picture containing drawing&#10;&#10;Description automatically generated">
            <a:extLst>
              <a:ext uri="{FF2B5EF4-FFF2-40B4-BE49-F238E27FC236}">
                <a16:creationId xmlns:a16="http://schemas.microsoft.com/office/drawing/2014/main" id="{40F648CE-7B62-07F5-C042-F08C5EC36409}"/>
              </a:ext>
            </a:extLst>
          </p:cNvPr>
          <p:cNvPicPr preferRelativeResize="0"/>
          <p:nvPr/>
        </p:nvPicPr>
        <p:blipFill rotWithShape="1">
          <a:blip r:embed="rId3">
            <a:alphaModFix/>
          </a:blip>
          <a:srcRect/>
          <a:stretch/>
        </p:blipFill>
        <p:spPr>
          <a:xfrm>
            <a:off x="7998105" y="292141"/>
            <a:ext cx="1730658" cy="797314"/>
          </a:xfrm>
          <a:prstGeom prst="rect">
            <a:avLst/>
          </a:prstGeom>
          <a:noFill/>
          <a:ln>
            <a:noFill/>
          </a:ln>
        </p:spPr>
      </p:pic>
      <p:sp>
        <p:nvSpPr>
          <p:cNvPr id="11" name="Google Shape;87;p2">
            <a:extLst>
              <a:ext uri="{FF2B5EF4-FFF2-40B4-BE49-F238E27FC236}">
                <a16:creationId xmlns:a16="http://schemas.microsoft.com/office/drawing/2014/main" id="{733ADBB4-8B87-CEE6-8D2D-64F1314C950A}"/>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fontScale="92500"/>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WHY IS THE ‘TANTAKORI’ DEPOSIT SO ATTRACTIVE?</a:t>
            </a:r>
            <a:endParaRPr lang="en-CA" sz="2275" dirty="0"/>
          </a:p>
        </p:txBody>
      </p:sp>
      <p:sp>
        <p:nvSpPr>
          <p:cNvPr id="12" name="Google Shape;88;p2">
            <a:extLst>
              <a:ext uri="{FF2B5EF4-FFF2-40B4-BE49-F238E27FC236}">
                <a16:creationId xmlns:a16="http://schemas.microsoft.com/office/drawing/2014/main" id="{A0067A1B-C1BC-8D01-ABB0-C8E2EC057086}"/>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Size, Grade And Brownfield Nature Make The TantaKori Deposit Stand Out</a:t>
            </a:r>
          </a:p>
        </p:txBody>
      </p:sp>
      <p:sp>
        <p:nvSpPr>
          <p:cNvPr id="15" name="Google Shape;343;p6">
            <a:extLst>
              <a:ext uri="{FF2B5EF4-FFF2-40B4-BE49-F238E27FC236}">
                <a16:creationId xmlns:a16="http://schemas.microsoft.com/office/drawing/2014/main" id="{4676ED9F-E7D9-7549-B3DA-A273BB214D40}"/>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Google Shape;344;p6">
            <a:extLst>
              <a:ext uri="{FF2B5EF4-FFF2-40B4-BE49-F238E27FC236}">
                <a16:creationId xmlns:a16="http://schemas.microsoft.com/office/drawing/2014/main" id="{1596D651-BDCD-38EF-60CB-EAD39DE6FFDE}"/>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11</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descr="A graph of different colored bars&#10;&#10;Description automatically generated">
            <a:extLst>
              <a:ext uri="{FF2B5EF4-FFF2-40B4-BE49-F238E27FC236}">
                <a16:creationId xmlns:a16="http://schemas.microsoft.com/office/drawing/2014/main" id="{EA01EE67-FD59-4006-8E4C-9C6742E0E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69" y="1415592"/>
            <a:ext cx="4255729" cy="4132537"/>
          </a:xfrm>
          <a:prstGeom prst="rect">
            <a:avLst/>
          </a:prstGeom>
        </p:spPr>
      </p:pic>
    </p:spTree>
    <p:extLst>
      <p:ext uri="{BB962C8B-B14F-4D97-AF65-F5344CB8AC3E}">
        <p14:creationId xmlns:p14="http://schemas.microsoft.com/office/powerpoint/2010/main" val="912743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249;p6">
            <a:extLst>
              <a:ext uri="{FF2B5EF4-FFF2-40B4-BE49-F238E27FC236}">
                <a16:creationId xmlns:a16="http://schemas.microsoft.com/office/drawing/2014/main" id="{AED0D7AB-BB93-08F6-656C-32D5E602CCBA}"/>
              </a:ext>
            </a:extLst>
          </p:cNvPr>
          <p:cNvGrpSpPr/>
          <p:nvPr/>
        </p:nvGrpSpPr>
        <p:grpSpPr>
          <a:xfrm>
            <a:off x="1553197" y="1458135"/>
            <a:ext cx="2678941" cy="1458431"/>
            <a:chOff x="0" y="-19050"/>
            <a:chExt cx="781493" cy="425450"/>
          </a:xfrm>
        </p:grpSpPr>
        <p:sp>
          <p:nvSpPr>
            <p:cNvPr id="13" name="Google Shape;250;p6">
              <a:extLst>
                <a:ext uri="{FF2B5EF4-FFF2-40B4-BE49-F238E27FC236}">
                  <a16:creationId xmlns:a16="http://schemas.microsoft.com/office/drawing/2014/main" id="{E97161BE-6E34-DABA-CDE7-596A3E7DFCB7}"/>
                </a:ext>
              </a:extLst>
            </p:cNvPr>
            <p:cNvSpPr/>
            <p:nvPr/>
          </p:nvSpPr>
          <p:spPr>
            <a:xfrm>
              <a:off x="0" y="0"/>
              <a:ext cx="781493" cy="349781"/>
            </a:xfrm>
            <a:custGeom>
              <a:avLst/>
              <a:gdLst/>
              <a:ahLst/>
              <a:cxnLst/>
              <a:rect l="l" t="t" r="r" b="b"/>
              <a:pathLst>
                <a:path w="781493" h="349781" extrusionOk="0">
                  <a:moveTo>
                    <a:pt x="0" y="0"/>
                  </a:moveTo>
                  <a:lnTo>
                    <a:pt x="578293" y="0"/>
                  </a:lnTo>
                  <a:lnTo>
                    <a:pt x="781493" y="174890"/>
                  </a:lnTo>
                  <a:lnTo>
                    <a:pt x="578293" y="349781"/>
                  </a:lnTo>
                  <a:lnTo>
                    <a:pt x="0" y="349781"/>
                  </a:lnTo>
                  <a:lnTo>
                    <a:pt x="203200" y="174890"/>
                  </a:lnTo>
                  <a:lnTo>
                    <a:pt x="0" y="0"/>
                  </a:lnTo>
                  <a:close/>
                </a:path>
              </a:pathLst>
            </a:custGeom>
            <a:solidFill>
              <a:srgbClr val="ECECEC"/>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4" name="Google Shape;251;p6">
              <a:extLst>
                <a:ext uri="{FF2B5EF4-FFF2-40B4-BE49-F238E27FC236}">
                  <a16:creationId xmlns:a16="http://schemas.microsoft.com/office/drawing/2014/main" id="{26B7F699-30E3-0B9A-EA42-EF839FB29B71}"/>
                </a:ext>
              </a:extLst>
            </p:cNvPr>
            <p:cNvSpPr txBox="1"/>
            <p:nvPr/>
          </p:nvSpPr>
          <p:spPr>
            <a:xfrm>
              <a:off x="177800" y="-19050"/>
              <a:ext cx="558800" cy="425450"/>
            </a:xfrm>
            <a:prstGeom prst="rect">
              <a:avLst/>
            </a:prstGeom>
            <a:noFill/>
            <a:ln>
              <a:noFill/>
            </a:ln>
          </p:spPr>
          <p:txBody>
            <a:bodyPr spcFirstLastPara="1" wrap="square" lIns="33867" tIns="33867" rIns="33867" bIns="33867" anchor="ctr" anchorCtr="0">
              <a:noAutofit/>
            </a:bodyPr>
            <a:lstStyle/>
            <a:p>
              <a:pPr algn="ctr" defTabSz="609630">
                <a:lnSpc>
                  <a:spcPct val="106611"/>
                </a:lnSpc>
                <a:buClr>
                  <a:srgbClr val="000000"/>
                </a:buClr>
                <a:buSzPts val="1800"/>
              </a:pPr>
              <a:endParaRPr sz="1200" kern="0">
                <a:solidFill>
                  <a:srgbClr val="000000"/>
                </a:solidFill>
                <a:latin typeface="Calibri"/>
                <a:ea typeface="Calibri"/>
                <a:cs typeface="Calibri"/>
                <a:sym typeface="Calibri"/>
              </a:endParaRPr>
            </a:p>
          </p:txBody>
        </p:sp>
      </p:grpSp>
      <p:grpSp>
        <p:nvGrpSpPr>
          <p:cNvPr id="15" name="Google Shape;252;p6">
            <a:extLst>
              <a:ext uri="{FF2B5EF4-FFF2-40B4-BE49-F238E27FC236}">
                <a16:creationId xmlns:a16="http://schemas.microsoft.com/office/drawing/2014/main" id="{65955588-5238-4A58-7CB2-FF80F8EBAF35}"/>
              </a:ext>
            </a:extLst>
          </p:cNvPr>
          <p:cNvGrpSpPr/>
          <p:nvPr/>
        </p:nvGrpSpPr>
        <p:grpSpPr>
          <a:xfrm>
            <a:off x="3651471" y="1458135"/>
            <a:ext cx="2901531" cy="1458431"/>
            <a:chOff x="0" y="-19050"/>
            <a:chExt cx="846427" cy="425450"/>
          </a:xfrm>
        </p:grpSpPr>
        <p:sp>
          <p:nvSpPr>
            <p:cNvPr id="16" name="Google Shape;253;p6">
              <a:extLst>
                <a:ext uri="{FF2B5EF4-FFF2-40B4-BE49-F238E27FC236}">
                  <a16:creationId xmlns:a16="http://schemas.microsoft.com/office/drawing/2014/main" id="{64383762-DCF2-0300-5BD2-3E33C7020F05}"/>
                </a:ext>
              </a:extLst>
            </p:cNvPr>
            <p:cNvSpPr/>
            <p:nvPr/>
          </p:nvSpPr>
          <p:spPr>
            <a:xfrm>
              <a:off x="0" y="0"/>
              <a:ext cx="846427" cy="349781"/>
            </a:xfrm>
            <a:custGeom>
              <a:avLst/>
              <a:gdLst/>
              <a:ahLst/>
              <a:cxnLst/>
              <a:rect l="l" t="t" r="r" b="b"/>
              <a:pathLst>
                <a:path w="846427" h="349781" extrusionOk="0">
                  <a:moveTo>
                    <a:pt x="0" y="0"/>
                  </a:moveTo>
                  <a:lnTo>
                    <a:pt x="643227" y="0"/>
                  </a:lnTo>
                  <a:lnTo>
                    <a:pt x="846427" y="174890"/>
                  </a:lnTo>
                  <a:lnTo>
                    <a:pt x="643227" y="349781"/>
                  </a:lnTo>
                  <a:lnTo>
                    <a:pt x="0" y="349781"/>
                  </a:lnTo>
                  <a:lnTo>
                    <a:pt x="203200" y="174890"/>
                  </a:lnTo>
                  <a:lnTo>
                    <a:pt x="0" y="0"/>
                  </a:lnTo>
                  <a:close/>
                </a:path>
              </a:pathLst>
            </a:custGeom>
            <a:solidFill>
              <a:srgbClr val="ECECEC"/>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17" name="Google Shape;254;p6">
              <a:extLst>
                <a:ext uri="{FF2B5EF4-FFF2-40B4-BE49-F238E27FC236}">
                  <a16:creationId xmlns:a16="http://schemas.microsoft.com/office/drawing/2014/main" id="{4240942F-B2B5-CEB9-7545-3B11CE004DAF}"/>
                </a:ext>
              </a:extLst>
            </p:cNvPr>
            <p:cNvSpPr txBox="1"/>
            <p:nvPr/>
          </p:nvSpPr>
          <p:spPr>
            <a:xfrm>
              <a:off x="177800" y="-19050"/>
              <a:ext cx="558800" cy="425450"/>
            </a:xfrm>
            <a:prstGeom prst="rect">
              <a:avLst/>
            </a:prstGeom>
            <a:noFill/>
            <a:ln>
              <a:noFill/>
            </a:ln>
          </p:spPr>
          <p:txBody>
            <a:bodyPr spcFirstLastPara="1" wrap="square" lIns="33867" tIns="33867" rIns="33867" bIns="33867" anchor="ctr" anchorCtr="0">
              <a:noAutofit/>
            </a:bodyPr>
            <a:lstStyle/>
            <a:p>
              <a:pPr algn="ctr" defTabSz="609630">
                <a:lnSpc>
                  <a:spcPct val="106611"/>
                </a:lnSpc>
                <a:buClr>
                  <a:srgbClr val="000000"/>
                </a:buClr>
                <a:buSzPts val="1800"/>
              </a:pPr>
              <a:endParaRPr sz="1200" kern="0">
                <a:solidFill>
                  <a:srgbClr val="000000"/>
                </a:solidFill>
                <a:latin typeface="Calibri"/>
                <a:ea typeface="Calibri"/>
                <a:cs typeface="Calibri"/>
                <a:sym typeface="Calibri"/>
              </a:endParaRPr>
            </a:p>
          </p:txBody>
        </p:sp>
      </p:grpSp>
      <p:grpSp>
        <p:nvGrpSpPr>
          <p:cNvPr id="18" name="Google Shape;255;p6">
            <a:extLst>
              <a:ext uri="{FF2B5EF4-FFF2-40B4-BE49-F238E27FC236}">
                <a16:creationId xmlns:a16="http://schemas.microsoft.com/office/drawing/2014/main" id="{6C274C89-275E-ECB4-F03B-B2748B00FA22}"/>
              </a:ext>
            </a:extLst>
          </p:cNvPr>
          <p:cNvGrpSpPr/>
          <p:nvPr/>
        </p:nvGrpSpPr>
        <p:grpSpPr>
          <a:xfrm>
            <a:off x="5980290" y="1458135"/>
            <a:ext cx="2786259" cy="1458431"/>
            <a:chOff x="0" y="-19050"/>
            <a:chExt cx="812800" cy="425450"/>
          </a:xfrm>
        </p:grpSpPr>
        <p:sp>
          <p:nvSpPr>
            <p:cNvPr id="19" name="Google Shape;256;p6">
              <a:extLst>
                <a:ext uri="{FF2B5EF4-FFF2-40B4-BE49-F238E27FC236}">
                  <a16:creationId xmlns:a16="http://schemas.microsoft.com/office/drawing/2014/main" id="{FDDDA549-EF56-4F89-D26C-D81BB261B59B}"/>
                </a:ext>
              </a:extLst>
            </p:cNvPr>
            <p:cNvSpPr/>
            <p:nvPr/>
          </p:nvSpPr>
          <p:spPr>
            <a:xfrm>
              <a:off x="0" y="0"/>
              <a:ext cx="812800" cy="349781"/>
            </a:xfrm>
            <a:custGeom>
              <a:avLst/>
              <a:gdLst/>
              <a:ahLst/>
              <a:cxnLst/>
              <a:rect l="l" t="t" r="r" b="b"/>
              <a:pathLst>
                <a:path w="812800" h="349781" extrusionOk="0">
                  <a:moveTo>
                    <a:pt x="0" y="0"/>
                  </a:moveTo>
                  <a:lnTo>
                    <a:pt x="609600" y="0"/>
                  </a:lnTo>
                  <a:lnTo>
                    <a:pt x="812800" y="174890"/>
                  </a:lnTo>
                  <a:lnTo>
                    <a:pt x="609600" y="349781"/>
                  </a:lnTo>
                  <a:lnTo>
                    <a:pt x="0" y="349781"/>
                  </a:lnTo>
                  <a:lnTo>
                    <a:pt x="203200" y="174890"/>
                  </a:lnTo>
                  <a:lnTo>
                    <a:pt x="0" y="0"/>
                  </a:lnTo>
                  <a:close/>
                </a:path>
              </a:pathLst>
            </a:custGeom>
            <a:solidFill>
              <a:srgbClr val="ECECEC"/>
            </a:solidFill>
            <a:ln>
              <a:noFill/>
            </a:ln>
          </p:spPr>
          <p:txBody>
            <a:bodyPr/>
            <a:lstStyle/>
            <a:p>
              <a:pPr defTabSz="609630">
                <a:buClr>
                  <a:srgbClr val="000000"/>
                </a:buClr>
              </a:pPr>
              <a:endParaRPr lang="en-US" sz="933" kern="0">
                <a:solidFill>
                  <a:srgbClr val="000000"/>
                </a:solidFill>
                <a:latin typeface="Arial"/>
                <a:cs typeface="Arial"/>
                <a:sym typeface="Arial"/>
              </a:endParaRPr>
            </a:p>
          </p:txBody>
        </p:sp>
        <p:sp>
          <p:nvSpPr>
            <p:cNvPr id="20" name="Google Shape;257;p6">
              <a:extLst>
                <a:ext uri="{FF2B5EF4-FFF2-40B4-BE49-F238E27FC236}">
                  <a16:creationId xmlns:a16="http://schemas.microsoft.com/office/drawing/2014/main" id="{F6158490-1796-CC41-397E-5C38CF41466F}"/>
                </a:ext>
              </a:extLst>
            </p:cNvPr>
            <p:cNvSpPr txBox="1"/>
            <p:nvPr/>
          </p:nvSpPr>
          <p:spPr>
            <a:xfrm>
              <a:off x="177800" y="-19050"/>
              <a:ext cx="558800" cy="425450"/>
            </a:xfrm>
            <a:prstGeom prst="rect">
              <a:avLst/>
            </a:prstGeom>
            <a:noFill/>
            <a:ln>
              <a:noFill/>
            </a:ln>
          </p:spPr>
          <p:txBody>
            <a:bodyPr spcFirstLastPara="1" wrap="square" lIns="33867" tIns="33867" rIns="33867" bIns="33867" anchor="ctr" anchorCtr="0">
              <a:noAutofit/>
            </a:bodyPr>
            <a:lstStyle/>
            <a:p>
              <a:pPr algn="ctr" defTabSz="609630">
                <a:lnSpc>
                  <a:spcPct val="106611"/>
                </a:lnSpc>
                <a:buClr>
                  <a:srgbClr val="000000"/>
                </a:buClr>
                <a:buSzPts val="1800"/>
              </a:pPr>
              <a:endParaRPr sz="1200" kern="0">
                <a:solidFill>
                  <a:srgbClr val="000000"/>
                </a:solidFill>
                <a:latin typeface="Calibri"/>
                <a:ea typeface="Calibri"/>
                <a:cs typeface="Calibri"/>
                <a:sym typeface="Calibri"/>
              </a:endParaRPr>
            </a:p>
          </p:txBody>
        </p:sp>
      </p:grpSp>
      <p:pic>
        <p:nvPicPr>
          <p:cNvPr id="21" name="Picture 20">
            <a:extLst>
              <a:ext uri="{FF2B5EF4-FFF2-40B4-BE49-F238E27FC236}">
                <a16:creationId xmlns:a16="http://schemas.microsoft.com/office/drawing/2014/main" id="{59FBE832-1616-2BCE-5DDB-0400DCFF0514}"/>
              </a:ext>
            </a:extLst>
          </p:cNvPr>
          <p:cNvPicPr>
            <a:picLocks noChangeAspect="1"/>
          </p:cNvPicPr>
          <p:nvPr/>
        </p:nvPicPr>
        <p:blipFill>
          <a:blip r:embed="rId2"/>
          <a:stretch>
            <a:fillRect/>
          </a:stretch>
        </p:blipFill>
        <p:spPr>
          <a:xfrm>
            <a:off x="2406753" y="1592968"/>
            <a:ext cx="1831721" cy="1067800"/>
          </a:xfrm>
          <a:prstGeom prst="rect">
            <a:avLst/>
          </a:prstGeom>
        </p:spPr>
      </p:pic>
      <p:sp>
        <p:nvSpPr>
          <p:cNvPr id="22" name="Plus Sign 9">
            <a:extLst>
              <a:ext uri="{FF2B5EF4-FFF2-40B4-BE49-F238E27FC236}">
                <a16:creationId xmlns:a16="http://schemas.microsoft.com/office/drawing/2014/main" id="{EFF28443-1C20-D875-FFA2-14B0C9087AE1}"/>
              </a:ext>
            </a:extLst>
          </p:cNvPr>
          <p:cNvSpPr/>
          <p:nvPr/>
        </p:nvSpPr>
        <p:spPr>
          <a:xfrm>
            <a:off x="4628622" y="1799619"/>
            <a:ext cx="537656" cy="625861"/>
          </a:xfrm>
          <a:prstGeom prst="mathPlus">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CA" sz="933" kern="0">
              <a:solidFill>
                <a:srgbClr val="FFFFFF"/>
              </a:solidFill>
              <a:latin typeface="Arial"/>
              <a:sym typeface="Arial"/>
            </a:endParaRPr>
          </a:p>
        </p:txBody>
      </p:sp>
      <p:sp>
        <p:nvSpPr>
          <p:cNvPr id="24" name="Google Shape;359;p39">
            <a:extLst>
              <a:ext uri="{FF2B5EF4-FFF2-40B4-BE49-F238E27FC236}">
                <a16:creationId xmlns:a16="http://schemas.microsoft.com/office/drawing/2014/main" id="{9AFD8708-1D19-0DF0-0934-0C17C0169DBB}"/>
              </a:ext>
            </a:extLst>
          </p:cNvPr>
          <p:cNvSpPr/>
          <p:nvPr/>
        </p:nvSpPr>
        <p:spPr>
          <a:xfrm>
            <a:off x="122603" y="2779993"/>
            <a:ext cx="4702025" cy="394863"/>
          </a:xfrm>
          <a:custGeom>
            <a:avLst/>
            <a:gdLst/>
            <a:ahLst/>
            <a:cxnLst/>
            <a:rect l="l" t="t" r="r" b="b"/>
            <a:pathLst>
              <a:path w="1340260" h="606930" extrusionOk="0">
                <a:moveTo>
                  <a:pt x="0" y="0"/>
                </a:moveTo>
                <a:lnTo>
                  <a:pt x="1340260" y="0"/>
                </a:lnTo>
                <a:lnTo>
                  <a:pt x="1340260" y="606930"/>
                </a:lnTo>
                <a:lnTo>
                  <a:pt x="0" y="606930"/>
                </a:lnTo>
                <a:close/>
              </a:path>
            </a:pathLst>
          </a:custGeom>
          <a:solidFill>
            <a:srgbClr val="C5B357"/>
          </a:solidFill>
          <a:ln>
            <a:solidFill>
              <a:schemeClr val="tx1"/>
            </a:solidFill>
          </a:ln>
          <a:effectLst>
            <a:softEdge rad="31750"/>
          </a:effectLst>
        </p:spPr>
        <p:txBody>
          <a:bodyPr anchor="ctr"/>
          <a:lstStyle/>
          <a:p>
            <a:pPr defTabSz="609630"/>
            <a:r>
              <a:rPr lang="en-US" sz="1400" b="1" kern="0" dirty="0">
                <a:solidFill>
                  <a:srgbClr val="000000"/>
                </a:solidFill>
                <a:latin typeface="Arial"/>
                <a:cs typeface="Arial"/>
                <a:sym typeface="Arial"/>
              </a:rPr>
              <a:t>Nuton</a:t>
            </a:r>
            <a:r>
              <a:rPr lang="en-US" sz="1400" b="1" kern="0" baseline="30000" dirty="0">
                <a:solidFill>
                  <a:srgbClr val="000000"/>
                </a:solidFill>
                <a:latin typeface="Arial"/>
                <a:cs typeface="Arial"/>
                <a:sym typeface="Arial"/>
              </a:rPr>
              <a:t>TM</a:t>
            </a:r>
            <a:r>
              <a:rPr lang="en-US" sz="1400" b="1" kern="0" dirty="0">
                <a:solidFill>
                  <a:srgbClr val="000000"/>
                </a:solidFill>
                <a:latin typeface="Arial"/>
                <a:cs typeface="Arial"/>
                <a:sym typeface="Arial"/>
              </a:rPr>
              <a:t> Overview &amp; Strategic Investment Details</a:t>
            </a:r>
          </a:p>
        </p:txBody>
      </p:sp>
      <p:sp>
        <p:nvSpPr>
          <p:cNvPr id="25" name="TextBox 24">
            <a:extLst>
              <a:ext uri="{FF2B5EF4-FFF2-40B4-BE49-F238E27FC236}">
                <a16:creationId xmlns:a16="http://schemas.microsoft.com/office/drawing/2014/main" id="{7C1FA2CE-B698-872F-9059-5E2699B75521}"/>
              </a:ext>
            </a:extLst>
          </p:cNvPr>
          <p:cNvSpPr txBox="1"/>
          <p:nvPr/>
        </p:nvSpPr>
        <p:spPr>
          <a:xfrm>
            <a:off x="122603" y="3214482"/>
            <a:ext cx="4702025" cy="2707472"/>
          </a:xfrm>
          <a:prstGeom prst="rect">
            <a:avLst/>
          </a:prstGeom>
          <a:noFill/>
        </p:spPr>
        <p:txBody>
          <a:bodyPr wrap="square" rtlCol="0">
            <a:spAutoFit/>
          </a:bodyPr>
          <a:lstStyle/>
          <a:p>
            <a:pPr marL="190510" indent="-190510" defTabSz="609630">
              <a:buFont typeface="Arial" panose="020B0604020202020204" pitchFamily="34" charset="0"/>
              <a:buChar char="•"/>
            </a:pPr>
            <a:r>
              <a:rPr lang="en-US" sz="1133" kern="0" dirty="0">
                <a:solidFill>
                  <a:srgbClr val="000000"/>
                </a:solidFill>
                <a:latin typeface="Arial"/>
                <a:cs typeface="Arial"/>
                <a:sym typeface="Arial"/>
              </a:rPr>
              <a:t>Sizeable investment (</a:t>
            </a:r>
            <a:r>
              <a:rPr lang="en-US" sz="1133" b="1" kern="0" dirty="0">
                <a:solidFill>
                  <a:srgbClr val="000000"/>
                </a:solidFill>
                <a:latin typeface="Arial"/>
                <a:cs typeface="Arial"/>
                <a:sym typeface="Arial"/>
              </a:rPr>
              <a:t>C$20.5 M</a:t>
            </a:r>
            <a:r>
              <a:rPr lang="en-US" sz="1133" kern="0" dirty="0">
                <a:solidFill>
                  <a:srgbClr val="000000"/>
                </a:solidFill>
                <a:latin typeface="Arial"/>
                <a:cs typeface="Arial"/>
                <a:sym typeface="Arial"/>
              </a:rPr>
              <a:t>) by one of the largest diversified miners in the world, at an attractive valuation of C$1.02 per share</a:t>
            </a:r>
          </a:p>
          <a:p>
            <a:pPr marL="190510" indent="-190510" defTabSz="609630">
              <a:buFont typeface="Arial" panose="020B0604020202020204" pitchFamily="34" charset="0"/>
              <a:buChar char="•"/>
            </a:pPr>
            <a:endParaRPr lang="en-US" sz="1133" kern="0" dirty="0">
              <a:solidFill>
                <a:srgbClr val="000000"/>
              </a:solidFill>
              <a:latin typeface="Arial"/>
              <a:cs typeface="Arial"/>
              <a:sym typeface="Arial"/>
            </a:endParaRPr>
          </a:p>
          <a:p>
            <a:pPr marL="190510" indent="-190510" defTabSz="609630">
              <a:buFont typeface="Arial" panose="020B0604020202020204" pitchFamily="34" charset="0"/>
              <a:buChar char="•"/>
            </a:pPr>
            <a:r>
              <a:rPr lang="en-US" sz="1133" kern="0" dirty="0">
                <a:solidFill>
                  <a:srgbClr val="000000"/>
                </a:solidFill>
                <a:latin typeface="Arial"/>
                <a:cs typeface="Arial"/>
                <a:sym typeface="Arial"/>
              </a:rPr>
              <a:t>Technical endorsement of the AntaKori project and the long-term vision of Regulus management</a:t>
            </a:r>
          </a:p>
          <a:p>
            <a:pPr marL="190510" indent="-190510" defTabSz="609630">
              <a:buFont typeface="Arial" panose="020B0604020202020204" pitchFamily="34" charset="0"/>
              <a:buChar char="•"/>
            </a:pPr>
            <a:endParaRPr lang="en-US" sz="1133" dirty="0"/>
          </a:p>
          <a:p>
            <a:pPr marL="190510" indent="-190510" defTabSz="609630">
              <a:buFont typeface="Arial" panose="020B0604020202020204" pitchFamily="34" charset="0"/>
              <a:buChar char="•"/>
            </a:pPr>
            <a:r>
              <a:rPr lang="en-US" sz="1133" kern="0" dirty="0">
                <a:solidFill>
                  <a:srgbClr val="000000"/>
                </a:solidFill>
                <a:latin typeface="Arial"/>
                <a:cs typeface="Arial"/>
                <a:sym typeface="Arial"/>
              </a:rPr>
              <a:t>Nuton is focused on commercializing its proprietary suite of copper leach technologies, with potential to unlock copper from hard-to-leach ore and low-grade material, with industry-leading recoveries </a:t>
            </a:r>
          </a:p>
          <a:p>
            <a:pPr marL="190510" indent="-190510" defTabSz="609630">
              <a:buFont typeface="Arial" panose="020B0604020202020204" pitchFamily="34" charset="0"/>
              <a:buChar char="•"/>
            </a:pPr>
            <a:endParaRPr lang="en-US" sz="1133" kern="0" dirty="0">
              <a:solidFill>
                <a:srgbClr val="000000"/>
              </a:solidFill>
              <a:latin typeface="Arial"/>
              <a:cs typeface="Arial"/>
              <a:sym typeface="Arial"/>
            </a:endParaRPr>
          </a:p>
          <a:p>
            <a:pPr marL="190510" indent="-190510" defTabSz="609630">
              <a:buFont typeface="Arial" panose="020B0604020202020204" pitchFamily="34" charset="0"/>
              <a:buChar char="•"/>
            </a:pPr>
            <a:r>
              <a:rPr lang="en-US" sz="1133" kern="0" dirty="0">
                <a:solidFill>
                  <a:srgbClr val="000000"/>
                </a:solidFill>
                <a:latin typeface="Arial"/>
                <a:cs typeface="Arial"/>
                <a:sym typeface="Arial"/>
              </a:rPr>
              <a:t>Phase One Nuton testing revealed strong copper extraction rates up from samples of different mineralization styles. Regulus has delivered samples to Nuton for the phase two program which entails column tests on larger-scale samples. Results expected by end of 2024</a:t>
            </a:r>
            <a:endParaRPr lang="en-CA" sz="1133" kern="0" dirty="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A4C31090-04A1-B407-F54E-C300B5FDEE6A}"/>
              </a:ext>
            </a:extLst>
          </p:cNvPr>
          <p:cNvSpPr txBox="1"/>
          <p:nvPr/>
        </p:nvSpPr>
        <p:spPr>
          <a:xfrm>
            <a:off x="2892668" y="6056848"/>
            <a:ext cx="4684807" cy="276999"/>
          </a:xfrm>
          <a:prstGeom prst="rect">
            <a:avLst/>
          </a:prstGeom>
          <a:noFill/>
          <a:ln w="12700">
            <a:solidFill>
              <a:schemeClr val="tx1"/>
            </a:solidFill>
            <a:prstDash val="dash"/>
          </a:ln>
        </p:spPr>
        <p:txBody>
          <a:bodyPr wrap="square" rtlCol="0">
            <a:spAutoFit/>
          </a:bodyPr>
          <a:lstStyle/>
          <a:p>
            <a:pPr algn="ctr" defTabSz="609630">
              <a:buClr>
                <a:srgbClr val="000000"/>
              </a:buClr>
            </a:pPr>
            <a:r>
              <a:rPr lang="en-CA" sz="1200" kern="0" dirty="0">
                <a:solidFill>
                  <a:srgbClr val="000000"/>
                </a:solidFill>
                <a:latin typeface="Arial"/>
                <a:cs typeface="Arial"/>
                <a:sym typeface="Arial"/>
              </a:rPr>
              <a:t>For more information about Nuton</a:t>
            </a:r>
            <a:r>
              <a:rPr lang="en-CA" sz="1200" kern="0" baseline="30000" dirty="0">
                <a:solidFill>
                  <a:srgbClr val="000000"/>
                </a:solidFill>
                <a:latin typeface="Arial"/>
                <a:cs typeface="Arial"/>
                <a:sym typeface="Arial"/>
              </a:rPr>
              <a:t>TM</a:t>
            </a:r>
            <a:r>
              <a:rPr lang="en-CA" sz="1200" kern="0" dirty="0">
                <a:solidFill>
                  <a:srgbClr val="000000"/>
                </a:solidFill>
                <a:latin typeface="Arial"/>
                <a:cs typeface="Arial"/>
                <a:sym typeface="Arial"/>
              </a:rPr>
              <a:t> please visit https://nuton.tech/</a:t>
            </a:r>
          </a:p>
        </p:txBody>
      </p:sp>
      <p:sp>
        <p:nvSpPr>
          <p:cNvPr id="27" name="Google Shape;359;p39">
            <a:extLst>
              <a:ext uri="{FF2B5EF4-FFF2-40B4-BE49-F238E27FC236}">
                <a16:creationId xmlns:a16="http://schemas.microsoft.com/office/drawing/2014/main" id="{4A192D5D-6B2C-B159-A7B6-ECA8A0DD6C0C}"/>
              </a:ext>
            </a:extLst>
          </p:cNvPr>
          <p:cNvSpPr/>
          <p:nvPr/>
        </p:nvSpPr>
        <p:spPr>
          <a:xfrm>
            <a:off x="5007347" y="2779992"/>
            <a:ext cx="4694438" cy="394863"/>
          </a:xfrm>
          <a:custGeom>
            <a:avLst/>
            <a:gdLst/>
            <a:ahLst/>
            <a:cxnLst/>
            <a:rect l="l" t="t" r="r" b="b"/>
            <a:pathLst>
              <a:path w="1340260" h="606930" extrusionOk="0">
                <a:moveTo>
                  <a:pt x="0" y="0"/>
                </a:moveTo>
                <a:lnTo>
                  <a:pt x="1340260" y="0"/>
                </a:lnTo>
                <a:lnTo>
                  <a:pt x="1340260" y="606930"/>
                </a:lnTo>
                <a:lnTo>
                  <a:pt x="0" y="606930"/>
                </a:lnTo>
                <a:close/>
              </a:path>
            </a:pathLst>
          </a:custGeom>
          <a:solidFill>
            <a:srgbClr val="C5B357"/>
          </a:solidFill>
          <a:ln>
            <a:solidFill>
              <a:schemeClr val="tx1"/>
            </a:solidFill>
          </a:ln>
          <a:effectLst>
            <a:softEdge rad="31750"/>
          </a:effectLst>
        </p:spPr>
        <p:txBody>
          <a:bodyPr anchor="ctr"/>
          <a:lstStyle/>
          <a:p>
            <a:pPr defTabSz="609630"/>
            <a:r>
              <a:rPr lang="en-US" sz="1400" b="1" kern="0" dirty="0">
                <a:solidFill>
                  <a:srgbClr val="000000"/>
                </a:solidFill>
                <a:latin typeface="Arial"/>
                <a:cs typeface="Arial"/>
                <a:sym typeface="Arial"/>
              </a:rPr>
              <a:t>Benefits of Nuton’s Sulphide Leaching Technology</a:t>
            </a:r>
          </a:p>
        </p:txBody>
      </p:sp>
      <p:sp>
        <p:nvSpPr>
          <p:cNvPr id="28" name="TextBox 27">
            <a:extLst>
              <a:ext uri="{FF2B5EF4-FFF2-40B4-BE49-F238E27FC236}">
                <a16:creationId xmlns:a16="http://schemas.microsoft.com/office/drawing/2014/main" id="{ABFB88CA-F5D5-028F-3403-66C2D2D16FD3}"/>
              </a:ext>
            </a:extLst>
          </p:cNvPr>
          <p:cNvSpPr txBox="1"/>
          <p:nvPr/>
        </p:nvSpPr>
        <p:spPr>
          <a:xfrm>
            <a:off x="4870976" y="3207170"/>
            <a:ext cx="4702025" cy="2522998"/>
          </a:xfrm>
          <a:prstGeom prst="rect">
            <a:avLst/>
          </a:prstGeom>
          <a:noFill/>
        </p:spPr>
        <p:txBody>
          <a:bodyPr wrap="square" rtlCol="0">
            <a:spAutoFit/>
          </a:bodyPr>
          <a:lstStyle/>
          <a:p>
            <a:pPr marL="190510" indent="-190510" defTabSz="609630">
              <a:buFont typeface="Arial" panose="020B0604020202020204" pitchFamily="34" charset="0"/>
              <a:buChar char="•"/>
            </a:pPr>
            <a:r>
              <a:rPr lang="en-CA" sz="1133" b="1" kern="0" dirty="0">
                <a:solidFill>
                  <a:srgbClr val="000000"/>
                </a:solidFill>
                <a:latin typeface="Arial"/>
                <a:cs typeface="Arial"/>
                <a:sym typeface="Arial"/>
              </a:rPr>
              <a:t>Smaller Production Footprint and Reduced </a:t>
            </a:r>
            <a:r>
              <a:rPr lang="en-CA" sz="1133" b="1" dirty="0"/>
              <a:t>I</a:t>
            </a:r>
            <a:r>
              <a:rPr lang="en-CA" sz="1133" b="1" kern="0" dirty="0">
                <a:solidFill>
                  <a:srgbClr val="000000"/>
                </a:solidFill>
                <a:latin typeface="Arial"/>
                <a:cs typeface="Arial"/>
                <a:sym typeface="Arial"/>
              </a:rPr>
              <a:t>mpacts: </a:t>
            </a:r>
            <a:r>
              <a:rPr lang="en-CA" sz="1100" kern="0" dirty="0">
                <a:solidFill>
                  <a:srgbClr val="000000"/>
                </a:solidFill>
                <a:latin typeface="Arial"/>
                <a:cs typeface="Arial"/>
                <a:sym typeface="Arial"/>
              </a:rPr>
              <a:t>eliminating the need for a concentrator and generating no tailings, Nuton has less need for water and land than traditional copper production methods</a:t>
            </a:r>
            <a:endParaRPr lang="en-CA" sz="1133" kern="0" dirty="0">
              <a:solidFill>
                <a:srgbClr val="000000"/>
              </a:solidFill>
              <a:latin typeface="Arial"/>
              <a:cs typeface="Arial"/>
              <a:sym typeface="Arial"/>
            </a:endParaRPr>
          </a:p>
          <a:p>
            <a:pPr marL="190510" indent="-190510" defTabSz="609630">
              <a:buClr>
                <a:srgbClr val="000000"/>
              </a:buClr>
              <a:buFont typeface="Arial" panose="020B0604020202020204" pitchFamily="34" charset="0"/>
              <a:buChar char="•"/>
            </a:pPr>
            <a:endParaRPr lang="en-CA" sz="1133" kern="0" dirty="0">
              <a:solidFill>
                <a:srgbClr val="000000"/>
              </a:solidFill>
              <a:latin typeface="Arial"/>
              <a:cs typeface="Arial"/>
              <a:sym typeface="Arial"/>
            </a:endParaRPr>
          </a:p>
          <a:p>
            <a:pPr marL="190510" indent="-190510" defTabSz="609630">
              <a:buClr>
                <a:srgbClr val="000000"/>
              </a:buClr>
              <a:buFont typeface="Arial" panose="020B0604020202020204" pitchFamily="34" charset="0"/>
              <a:buChar char="•"/>
            </a:pPr>
            <a:r>
              <a:rPr lang="en-US" sz="1133" b="1" kern="0" dirty="0">
                <a:solidFill>
                  <a:srgbClr val="000000"/>
                </a:solidFill>
                <a:latin typeface="Arial"/>
                <a:cs typeface="Arial"/>
                <a:sym typeface="Arial"/>
              </a:rPr>
              <a:t>Generating Greater Value From Resources: </a:t>
            </a:r>
            <a:r>
              <a:rPr lang="en-US" sz="1133" kern="0" dirty="0">
                <a:solidFill>
                  <a:srgbClr val="000000"/>
                </a:solidFill>
                <a:latin typeface="Arial"/>
                <a:cs typeface="Arial"/>
                <a:sym typeface="Arial"/>
              </a:rPr>
              <a:t>Industry-leading copper recoveries mean more copper can be extracted from each unit of ore. The technology also offers the possibility to reevaluate legacy sites, including tailings and low-grade stockpiles, uncovering what others see as waste or liability into valuable resources</a:t>
            </a:r>
          </a:p>
          <a:p>
            <a:pPr marL="190510" indent="-190510" defTabSz="609630">
              <a:buClr>
                <a:srgbClr val="000000"/>
              </a:buClr>
              <a:buFont typeface="Arial" panose="020B0604020202020204" pitchFamily="34" charset="0"/>
              <a:buChar char="•"/>
            </a:pPr>
            <a:endParaRPr lang="en-US" sz="1133" kern="0" dirty="0">
              <a:solidFill>
                <a:srgbClr val="000000"/>
              </a:solidFill>
              <a:latin typeface="Arial"/>
              <a:cs typeface="Arial"/>
              <a:sym typeface="Arial"/>
            </a:endParaRPr>
          </a:p>
          <a:p>
            <a:pPr marL="190510" indent="-190510" defTabSz="609630">
              <a:buClr>
                <a:srgbClr val="000000"/>
              </a:buClr>
              <a:buFont typeface="Arial" panose="020B0604020202020204" pitchFamily="34" charset="0"/>
              <a:buChar char="•"/>
            </a:pPr>
            <a:r>
              <a:rPr lang="en-US" sz="1133" b="1" kern="0" dirty="0">
                <a:solidFill>
                  <a:srgbClr val="000000"/>
                </a:solidFill>
                <a:latin typeface="Arial"/>
                <a:cs typeface="Arial"/>
                <a:sym typeface="Arial"/>
              </a:rPr>
              <a:t>Producing Copper From Mine To Metal In One Place: </a:t>
            </a:r>
            <a:r>
              <a:rPr lang="en-US" sz="1133" kern="0" dirty="0">
                <a:solidFill>
                  <a:srgbClr val="000000"/>
                </a:solidFill>
                <a:latin typeface="Arial"/>
                <a:cs typeface="Arial"/>
                <a:sym typeface="Arial"/>
              </a:rPr>
              <a:t>Ore can be processed on site yielding pure copper cathode ready for downstream uses. This shortens and optimizes the supply chain from mine to cathode</a:t>
            </a:r>
          </a:p>
        </p:txBody>
      </p:sp>
      <p:sp>
        <p:nvSpPr>
          <p:cNvPr id="2" name="Freeform 1">
            <a:extLst>
              <a:ext uri="{FF2B5EF4-FFF2-40B4-BE49-F238E27FC236}">
                <a16:creationId xmlns:a16="http://schemas.microsoft.com/office/drawing/2014/main" id="{39538284-D321-6CA0-3757-3559929135D5}"/>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3" name="Google Shape;80;p1" descr="A picture containing drawing&#10;&#10;Description automatically generated">
            <a:extLst>
              <a:ext uri="{FF2B5EF4-FFF2-40B4-BE49-F238E27FC236}">
                <a16:creationId xmlns:a16="http://schemas.microsoft.com/office/drawing/2014/main" id="{8E94A467-053A-BA21-03B1-59039112CA77}"/>
              </a:ext>
            </a:extLst>
          </p:cNvPr>
          <p:cNvPicPr preferRelativeResize="0"/>
          <p:nvPr/>
        </p:nvPicPr>
        <p:blipFill rotWithShape="1">
          <a:blip r:embed="rId3">
            <a:alphaModFix/>
          </a:blip>
          <a:srcRect/>
          <a:stretch/>
        </p:blipFill>
        <p:spPr>
          <a:xfrm>
            <a:off x="7998105" y="292141"/>
            <a:ext cx="1730658" cy="797314"/>
          </a:xfrm>
          <a:prstGeom prst="rect">
            <a:avLst/>
          </a:prstGeom>
          <a:noFill/>
          <a:ln>
            <a:noFill/>
          </a:ln>
        </p:spPr>
      </p:pic>
      <p:sp>
        <p:nvSpPr>
          <p:cNvPr id="31" name="Google Shape;343;p6">
            <a:extLst>
              <a:ext uri="{FF2B5EF4-FFF2-40B4-BE49-F238E27FC236}">
                <a16:creationId xmlns:a16="http://schemas.microsoft.com/office/drawing/2014/main" id="{D9C5403A-3198-1B2D-F4D8-80E14F3E91B1}"/>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Google Shape;344;p6">
            <a:extLst>
              <a:ext uri="{FF2B5EF4-FFF2-40B4-BE49-F238E27FC236}">
                <a16:creationId xmlns:a16="http://schemas.microsoft.com/office/drawing/2014/main" id="{1657CE35-BE0F-70B6-9D02-80CA664D8E59}"/>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12</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4" name="Picture 43" descr="A logo with red text&#10;&#10;Description automatically generated">
            <a:extLst>
              <a:ext uri="{FF2B5EF4-FFF2-40B4-BE49-F238E27FC236}">
                <a16:creationId xmlns:a16="http://schemas.microsoft.com/office/drawing/2014/main" id="{75A057D1-6291-D300-3538-094FAE3C0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179" y="1594096"/>
            <a:ext cx="2075184" cy="1057309"/>
          </a:xfrm>
          <a:prstGeom prst="rect">
            <a:avLst/>
          </a:prstGeom>
        </p:spPr>
      </p:pic>
      <p:sp>
        <p:nvSpPr>
          <p:cNvPr id="50" name="Google Shape;87;p2">
            <a:extLst>
              <a:ext uri="{FF2B5EF4-FFF2-40B4-BE49-F238E27FC236}">
                <a16:creationId xmlns:a16="http://schemas.microsoft.com/office/drawing/2014/main" id="{5078CC5E-88CE-2699-8EF4-59EB5E158793}"/>
              </a:ext>
            </a:extLst>
          </p:cNvPr>
          <p:cNvSpPr txBox="1">
            <a:spLocks/>
          </p:cNvSpPr>
          <p:nvPr/>
        </p:nvSpPr>
        <p:spPr>
          <a:xfrm>
            <a:off x="253026" y="416613"/>
            <a:ext cx="7260612" cy="429194"/>
          </a:xfrm>
          <a:prstGeom prst="rect">
            <a:avLst/>
          </a:prstGeom>
          <a:noFill/>
          <a:ln>
            <a:noFill/>
          </a:ln>
        </p:spPr>
        <p:txBody>
          <a:bodyPr spcFirstLastPara="1" vert="horz" wrap="square" lIns="74283" tIns="37131" rIns="74283" bIns="37131" rtlCol="0" anchor="ctr" anchorCtr="0">
            <a:normAutofit fontScale="92500"/>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RIO TINTO NUTON STRATEGIC INVESTMENT &amp; PARTNERSHIP</a:t>
            </a:r>
            <a:endParaRPr lang="en-CA" sz="2275" dirty="0"/>
          </a:p>
        </p:txBody>
      </p:sp>
      <p:sp>
        <p:nvSpPr>
          <p:cNvPr id="51" name="Google Shape;88;p2">
            <a:extLst>
              <a:ext uri="{FF2B5EF4-FFF2-40B4-BE49-F238E27FC236}">
                <a16:creationId xmlns:a16="http://schemas.microsoft.com/office/drawing/2014/main" id="{8C47A5EA-1187-444F-3ECA-71696B814227}"/>
              </a:ext>
            </a:extLst>
          </p:cNvPr>
          <p:cNvSpPr txBox="1">
            <a:spLocks/>
          </p:cNvSpPr>
          <p:nvPr/>
        </p:nvSpPr>
        <p:spPr>
          <a:xfrm>
            <a:off x="253026" y="779272"/>
            <a:ext cx="7745079" cy="310853"/>
          </a:xfrm>
          <a:prstGeom prst="rect">
            <a:avLst/>
          </a:prstGeom>
          <a:noFill/>
          <a:ln>
            <a:noFill/>
          </a:ln>
        </p:spPr>
        <p:txBody>
          <a:bodyPr spcFirstLastPara="1" vert="horz" wrap="square" lIns="74283" tIns="37131" rIns="74283" bIns="37131" rtlCol="0" anchor="t" anchorCtr="0">
            <a:no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marR="0" lvl="0" indent="0" algn="l" rtl="0">
              <a:lnSpc>
                <a:spcPct val="90000"/>
              </a:lnSpc>
              <a:spcBef>
                <a:spcPts val="0"/>
              </a:spcBef>
              <a:spcAft>
                <a:spcPts val="0"/>
              </a:spcAft>
              <a:buClr>
                <a:srgbClr val="000000"/>
              </a:buClr>
              <a:buSzPts val="2000"/>
              <a:buFont typeface="Arial"/>
              <a:buNone/>
            </a:pPr>
            <a:r>
              <a:rPr lang="en-CA" sz="1600" b="1" i="1" u="none" strike="noStrike" cap="none" dirty="0">
                <a:solidFill>
                  <a:srgbClr val="000000"/>
                </a:solidFill>
                <a:latin typeface="Calibri"/>
                <a:ea typeface="Calibri"/>
                <a:cs typeface="Calibri"/>
                <a:sym typeface="Calibri"/>
              </a:rPr>
              <a:t>Collaborating To Unlock Copper Resources In A District With Substantial Scale Potential </a:t>
            </a:r>
            <a:endParaRPr lang="en-CA" sz="16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7056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grpSp>
        <p:nvGrpSpPr>
          <p:cNvPr id="449" name="Google Shape;449;p18"/>
          <p:cNvGrpSpPr/>
          <p:nvPr/>
        </p:nvGrpSpPr>
        <p:grpSpPr>
          <a:xfrm>
            <a:off x="6614454" y="3665183"/>
            <a:ext cx="3183076" cy="938136"/>
            <a:chOff x="700822" y="1377848"/>
            <a:chExt cx="3215777" cy="2041529"/>
          </a:xfrm>
        </p:grpSpPr>
        <p:grpSp>
          <p:nvGrpSpPr>
            <p:cNvPr id="450" name="Google Shape;450;p18"/>
            <p:cNvGrpSpPr/>
            <p:nvPr/>
          </p:nvGrpSpPr>
          <p:grpSpPr>
            <a:xfrm>
              <a:off x="700822" y="1377848"/>
              <a:ext cx="3215777" cy="1961912"/>
              <a:chOff x="4401093" y="3040392"/>
              <a:chExt cx="3215777" cy="845624"/>
            </a:xfrm>
          </p:grpSpPr>
          <p:sp>
            <p:nvSpPr>
              <p:cNvPr id="451" name="Google Shape;451;p18"/>
              <p:cNvSpPr/>
              <p:nvPr/>
            </p:nvSpPr>
            <p:spPr>
              <a:xfrm>
                <a:off x="4401094" y="3134020"/>
                <a:ext cx="3215776" cy="656073"/>
              </a:xfrm>
              <a:prstGeom prst="rect">
                <a:avLst/>
              </a:prstGeom>
              <a:solidFill>
                <a:srgbClr val="F2F2F2"/>
              </a:solidFill>
              <a:ln>
                <a:noFill/>
              </a:ln>
            </p:spPr>
            <p:txBody>
              <a:bodyPr spcFirstLastPara="1" wrap="square" lIns="74283" tIns="37131" rIns="74283" bIns="37131" anchor="ctr" anchorCtr="0">
                <a:noAutofit/>
              </a:bodyPr>
              <a:lstStyle/>
              <a:p>
                <a:pPr algn="ctr"/>
                <a:endParaRPr sz="1300">
                  <a:solidFill>
                    <a:schemeClr val="lt1"/>
                  </a:solidFill>
                  <a:latin typeface="Calibri"/>
                  <a:ea typeface="Calibri"/>
                  <a:cs typeface="Calibri"/>
                  <a:sym typeface="Calibri"/>
                </a:endParaRPr>
              </a:p>
            </p:txBody>
          </p:sp>
          <p:sp>
            <p:nvSpPr>
              <p:cNvPr id="452" name="Google Shape;452;p18"/>
              <p:cNvSpPr/>
              <p:nvPr/>
            </p:nvSpPr>
            <p:spPr>
              <a:xfrm rot="10800000">
                <a:off x="4401093" y="3832016"/>
                <a:ext cx="3215776" cy="54000"/>
              </a:xfrm>
              <a:prstGeom prst="rect">
                <a:avLst/>
              </a:prstGeom>
              <a:solidFill>
                <a:srgbClr val="EEB00D"/>
              </a:solidFill>
              <a:ln>
                <a:noFill/>
              </a:ln>
            </p:spPr>
            <p:txBody>
              <a:bodyPr spcFirstLastPara="1" wrap="square" lIns="74283" tIns="37131" rIns="74283" bIns="37131" anchor="ctr" anchorCtr="0">
                <a:noAutofit/>
              </a:bodyPr>
              <a:lstStyle/>
              <a:p>
                <a:pPr algn="ctr"/>
                <a:endParaRPr sz="1300">
                  <a:solidFill>
                    <a:schemeClr val="lt1"/>
                  </a:solidFill>
                  <a:latin typeface="Calibri"/>
                  <a:ea typeface="Calibri"/>
                  <a:cs typeface="Calibri"/>
                  <a:sym typeface="Calibri"/>
                </a:endParaRPr>
              </a:p>
            </p:txBody>
          </p:sp>
          <p:sp>
            <p:nvSpPr>
              <p:cNvPr id="453" name="Google Shape;453;p18"/>
              <p:cNvSpPr/>
              <p:nvPr/>
            </p:nvSpPr>
            <p:spPr>
              <a:xfrm rot="10800000">
                <a:off x="4401094" y="3040392"/>
                <a:ext cx="3215776" cy="54000"/>
              </a:xfrm>
              <a:prstGeom prst="rect">
                <a:avLst/>
              </a:prstGeom>
              <a:solidFill>
                <a:srgbClr val="EEB00D"/>
              </a:solidFill>
              <a:ln>
                <a:noFill/>
              </a:ln>
            </p:spPr>
            <p:txBody>
              <a:bodyPr spcFirstLastPara="1" wrap="square" lIns="74283" tIns="37131" rIns="74283" bIns="37131" anchor="ctr" anchorCtr="0">
                <a:noAutofit/>
              </a:bodyPr>
              <a:lstStyle/>
              <a:p>
                <a:pPr algn="ctr"/>
                <a:endParaRPr sz="1300">
                  <a:solidFill>
                    <a:schemeClr val="lt1"/>
                  </a:solidFill>
                  <a:latin typeface="Calibri"/>
                  <a:ea typeface="Calibri"/>
                  <a:cs typeface="Calibri"/>
                  <a:sym typeface="Calibri"/>
                </a:endParaRPr>
              </a:p>
            </p:txBody>
          </p:sp>
        </p:grpSp>
        <p:sp>
          <p:nvSpPr>
            <p:cNvPr id="454" name="Google Shape;454;p18"/>
            <p:cNvSpPr/>
            <p:nvPr/>
          </p:nvSpPr>
          <p:spPr>
            <a:xfrm>
              <a:off x="742307" y="1432594"/>
              <a:ext cx="3135247" cy="1986783"/>
            </a:xfrm>
            <a:prstGeom prst="roundRect">
              <a:avLst>
                <a:gd name="adj" fmla="val 16667"/>
              </a:avLst>
            </a:prstGeom>
            <a:noFill/>
            <a:ln>
              <a:noFill/>
            </a:ln>
          </p:spPr>
          <p:txBody>
            <a:bodyPr spcFirstLastPara="1" wrap="square" lIns="74283" tIns="37131" rIns="74283" bIns="37131" anchor="t" anchorCtr="0">
              <a:spAutoFit/>
            </a:bodyPr>
            <a:lstStyle/>
            <a:p>
              <a:pPr algn="ctr"/>
              <a:r>
                <a:rPr lang="en-CA" sz="1625" b="1" dirty="0">
                  <a:solidFill>
                    <a:srgbClr val="00442B"/>
                  </a:solidFill>
                  <a:latin typeface="Twentieth Century"/>
                  <a:ea typeface="Twentieth Century"/>
                  <a:cs typeface="Twentieth Century"/>
                  <a:sym typeface="Twentieth Century"/>
                </a:rPr>
                <a:t>A TECHNICAL APPROACH THAT WILL FACILITATE MINING ANTAKORI</a:t>
              </a:r>
              <a:endParaRPr sz="1625" b="1" dirty="0">
                <a:solidFill>
                  <a:srgbClr val="00442B"/>
                </a:solidFill>
                <a:latin typeface="Twentieth Century"/>
                <a:ea typeface="Twentieth Century"/>
                <a:cs typeface="Twentieth Century"/>
                <a:sym typeface="Twentieth Century"/>
              </a:endParaRPr>
            </a:p>
          </p:txBody>
        </p:sp>
      </p:grpSp>
      <p:grpSp>
        <p:nvGrpSpPr>
          <p:cNvPr id="455" name="Google Shape;455;p18"/>
          <p:cNvGrpSpPr/>
          <p:nvPr/>
        </p:nvGrpSpPr>
        <p:grpSpPr>
          <a:xfrm>
            <a:off x="3372721" y="3665567"/>
            <a:ext cx="3066122" cy="901550"/>
            <a:chOff x="4401093" y="3040392"/>
            <a:chExt cx="3215777" cy="845624"/>
          </a:xfrm>
        </p:grpSpPr>
        <p:sp>
          <p:nvSpPr>
            <p:cNvPr id="456" name="Google Shape;456;p18"/>
            <p:cNvSpPr/>
            <p:nvPr/>
          </p:nvSpPr>
          <p:spPr>
            <a:xfrm>
              <a:off x="4401094" y="3134020"/>
              <a:ext cx="3215776" cy="656073"/>
            </a:xfrm>
            <a:prstGeom prst="rect">
              <a:avLst/>
            </a:prstGeom>
            <a:solidFill>
              <a:srgbClr val="F2F2F2"/>
            </a:solidFill>
            <a:ln>
              <a:noFill/>
            </a:ln>
          </p:spPr>
          <p:txBody>
            <a:bodyPr spcFirstLastPara="1" wrap="square" lIns="74283" tIns="37131" rIns="74283" bIns="37131" anchor="ctr" anchorCtr="0">
              <a:noAutofit/>
            </a:bodyPr>
            <a:lstStyle/>
            <a:p>
              <a:pPr algn="ctr"/>
              <a:endParaRPr sz="1138">
                <a:solidFill>
                  <a:schemeClr val="lt1"/>
                </a:solidFill>
                <a:latin typeface="Calibri"/>
                <a:ea typeface="Calibri"/>
                <a:cs typeface="Calibri"/>
                <a:sym typeface="Calibri"/>
              </a:endParaRPr>
            </a:p>
          </p:txBody>
        </p:sp>
        <p:sp>
          <p:nvSpPr>
            <p:cNvPr id="457" name="Google Shape;457;p18"/>
            <p:cNvSpPr/>
            <p:nvPr/>
          </p:nvSpPr>
          <p:spPr>
            <a:xfrm rot="10800000">
              <a:off x="4401093" y="3832016"/>
              <a:ext cx="3215776" cy="54000"/>
            </a:xfrm>
            <a:prstGeom prst="rect">
              <a:avLst/>
            </a:prstGeom>
            <a:solidFill>
              <a:srgbClr val="EEB00D"/>
            </a:solidFill>
            <a:ln>
              <a:noFill/>
            </a:ln>
          </p:spPr>
          <p:txBody>
            <a:bodyPr spcFirstLastPara="1" wrap="square" lIns="74283" tIns="37131" rIns="74283" bIns="37131" anchor="ctr" anchorCtr="0">
              <a:noAutofit/>
            </a:bodyPr>
            <a:lstStyle/>
            <a:p>
              <a:pPr algn="ctr"/>
              <a:endParaRPr sz="1138">
                <a:solidFill>
                  <a:schemeClr val="lt1"/>
                </a:solidFill>
                <a:latin typeface="Calibri"/>
                <a:ea typeface="Calibri"/>
                <a:cs typeface="Calibri"/>
                <a:sym typeface="Calibri"/>
              </a:endParaRPr>
            </a:p>
          </p:txBody>
        </p:sp>
        <p:sp>
          <p:nvSpPr>
            <p:cNvPr id="458" name="Google Shape;458;p18"/>
            <p:cNvSpPr/>
            <p:nvPr/>
          </p:nvSpPr>
          <p:spPr>
            <a:xfrm rot="10800000">
              <a:off x="4401094" y="3040392"/>
              <a:ext cx="3215776" cy="54000"/>
            </a:xfrm>
            <a:prstGeom prst="rect">
              <a:avLst/>
            </a:prstGeom>
            <a:solidFill>
              <a:srgbClr val="EEB00D"/>
            </a:solidFill>
            <a:ln>
              <a:noFill/>
            </a:ln>
          </p:spPr>
          <p:txBody>
            <a:bodyPr spcFirstLastPara="1" wrap="square" lIns="74283" tIns="37131" rIns="74283" bIns="37131" anchor="ctr" anchorCtr="0">
              <a:noAutofit/>
            </a:bodyPr>
            <a:lstStyle/>
            <a:p>
              <a:pPr algn="ctr"/>
              <a:endParaRPr sz="1138">
                <a:solidFill>
                  <a:schemeClr val="lt1"/>
                </a:solidFill>
                <a:latin typeface="Calibri"/>
                <a:ea typeface="Calibri"/>
                <a:cs typeface="Calibri"/>
                <a:sym typeface="Calibri"/>
              </a:endParaRPr>
            </a:p>
          </p:txBody>
        </p:sp>
      </p:grpSp>
      <p:sp>
        <p:nvSpPr>
          <p:cNvPr id="459" name="Google Shape;459;p18"/>
          <p:cNvSpPr/>
          <p:nvPr/>
        </p:nvSpPr>
        <p:spPr>
          <a:xfrm>
            <a:off x="3252090" y="3690340"/>
            <a:ext cx="3249477" cy="912979"/>
          </a:xfrm>
          <a:prstGeom prst="roundRect">
            <a:avLst>
              <a:gd name="adj" fmla="val 16667"/>
            </a:avLst>
          </a:prstGeom>
          <a:noFill/>
          <a:ln>
            <a:noFill/>
          </a:ln>
        </p:spPr>
        <p:txBody>
          <a:bodyPr spcFirstLastPara="1" wrap="square" lIns="74283" tIns="37131" rIns="74283" bIns="37131" anchor="t" anchorCtr="0">
            <a:spAutoFit/>
          </a:bodyPr>
          <a:lstStyle/>
          <a:p>
            <a:pPr algn="ctr"/>
            <a:r>
              <a:rPr lang="en-CA" sz="1625" b="1" dirty="0">
                <a:solidFill>
                  <a:srgbClr val="00442B"/>
                </a:solidFill>
                <a:latin typeface="Twentieth Century"/>
                <a:ea typeface="Twentieth Century"/>
                <a:cs typeface="Twentieth Century"/>
                <a:sym typeface="Twentieth Century"/>
              </a:rPr>
              <a:t>LARGE DEPOSIT WITH POTENTIAL FOR MULTI-GENERATIONAL</a:t>
            </a:r>
            <a:br>
              <a:rPr lang="en-CA" sz="1625" b="1" dirty="0">
                <a:solidFill>
                  <a:srgbClr val="00442B"/>
                </a:solidFill>
                <a:latin typeface="Twentieth Century"/>
                <a:ea typeface="Twentieth Century"/>
                <a:cs typeface="Twentieth Century"/>
                <a:sym typeface="Twentieth Century"/>
              </a:rPr>
            </a:br>
            <a:r>
              <a:rPr lang="en-CA" sz="1625" b="1" dirty="0">
                <a:solidFill>
                  <a:srgbClr val="00442B"/>
                </a:solidFill>
                <a:latin typeface="Twentieth Century"/>
                <a:ea typeface="Twentieth Century"/>
                <a:cs typeface="Twentieth Century"/>
                <a:sym typeface="Twentieth Century"/>
              </a:rPr>
              <a:t>MINE LIFE</a:t>
            </a:r>
            <a:endParaRPr sz="1625" b="1" dirty="0">
              <a:solidFill>
                <a:srgbClr val="00442B"/>
              </a:solidFill>
              <a:latin typeface="Twentieth Century"/>
              <a:ea typeface="Twentieth Century"/>
              <a:cs typeface="Twentieth Century"/>
              <a:sym typeface="Twentieth Century"/>
            </a:endParaRPr>
          </a:p>
        </p:txBody>
      </p:sp>
      <p:sp>
        <p:nvSpPr>
          <p:cNvPr id="460" name="Google Shape;460;p18"/>
          <p:cNvSpPr txBox="1"/>
          <p:nvPr/>
        </p:nvSpPr>
        <p:spPr>
          <a:xfrm>
            <a:off x="6569066" y="4667585"/>
            <a:ext cx="3336934" cy="950548"/>
          </a:xfrm>
          <a:prstGeom prst="rect">
            <a:avLst/>
          </a:prstGeom>
          <a:noFill/>
          <a:ln>
            <a:noFill/>
          </a:ln>
        </p:spPr>
        <p:txBody>
          <a:bodyPr spcFirstLastPara="1" wrap="square" lIns="74283" tIns="37131" rIns="74283" bIns="37131" anchor="t" anchorCtr="0">
            <a:spAutoFit/>
          </a:bodyPr>
          <a:lstStyle/>
          <a:p>
            <a:pPr algn="just"/>
            <a:r>
              <a:rPr lang="en-CA" sz="1138" dirty="0">
                <a:solidFill>
                  <a:schemeClr val="dk1"/>
                </a:solidFill>
                <a:latin typeface="Calibri"/>
                <a:ea typeface="Calibri"/>
                <a:cs typeface="Calibri"/>
                <a:sym typeface="Calibri"/>
              </a:rPr>
              <a:t>Unlike many juniors, Regulus extensively collects data sets, e.g. petrographic and hyperspectral data (Core Scan), which will facilitate the mining of AntaKori and </a:t>
            </a:r>
            <a:r>
              <a:rPr lang="en-CA" sz="1138" b="1" dirty="0">
                <a:solidFill>
                  <a:schemeClr val="dk1"/>
                </a:solidFill>
                <a:latin typeface="Calibri"/>
                <a:ea typeface="Calibri"/>
                <a:cs typeface="Calibri"/>
                <a:sym typeface="Calibri"/>
              </a:rPr>
              <a:t>adds considerable value to the project in the eyes of a major </a:t>
            </a:r>
            <a:r>
              <a:rPr lang="en-CA" sz="1138" dirty="0">
                <a:solidFill>
                  <a:schemeClr val="dk1"/>
                </a:solidFill>
                <a:latin typeface="Calibri"/>
                <a:ea typeface="Calibri"/>
                <a:cs typeface="Calibri"/>
                <a:sym typeface="Calibri"/>
              </a:rPr>
              <a:t>looking to acquire Regulus.</a:t>
            </a:r>
            <a:endParaRPr sz="1138" dirty="0">
              <a:solidFill>
                <a:schemeClr val="dk1"/>
              </a:solidFill>
              <a:latin typeface="Calibri"/>
              <a:ea typeface="Calibri"/>
              <a:cs typeface="Calibri"/>
              <a:sym typeface="Calibri"/>
            </a:endParaRPr>
          </a:p>
        </p:txBody>
      </p:sp>
      <p:sp>
        <p:nvSpPr>
          <p:cNvPr id="461" name="Google Shape;461;p18"/>
          <p:cNvSpPr txBox="1"/>
          <p:nvPr/>
        </p:nvSpPr>
        <p:spPr>
          <a:xfrm>
            <a:off x="62731" y="4658858"/>
            <a:ext cx="3301072" cy="1125659"/>
          </a:xfrm>
          <a:prstGeom prst="rect">
            <a:avLst/>
          </a:prstGeom>
          <a:noFill/>
          <a:ln>
            <a:noFill/>
          </a:ln>
        </p:spPr>
        <p:txBody>
          <a:bodyPr spcFirstLastPara="1" wrap="square" lIns="74283" tIns="37131" rIns="74283" bIns="37131" anchor="t" anchorCtr="0">
            <a:spAutoFit/>
          </a:bodyPr>
          <a:lstStyle/>
          <a:p>
            <a:pPr algn="just"/>
            <a:r>
              <a:rPr lang="en-CA" sz="1138" dirty="0">
                <a:solidFill>
                  <a:schemeClr val="dk1"/>
                </a:solidFill>
                <a:latin typeface="Calibri"/>
                <a:ea typeface="Calibri"/>
                <a:cs typeface="Calibri"/>
                <a:sym typeface="Calibri"/>
              </a:rPr>
              <a:t>Regulus has a </a:t>
            </a:r>
            <a:r>
              <a:rPr lang="en-CA" sz="1138" b="1" dirty="0">
                <a:solidFill>
                  <a:schemeClr val="dk1"/>
                </a:solidFill>
                <a:latin typeface="Calibri"/>
                <a:ea typeface="Calibri"/>
                <a:cs typeface="Calibri"/>
                <a:sym typeface="Calibri"/>
              </a:rPr>
              <a:t>collaborative approach on the ground to work on long-term projects</a:t>
            </a:r>
            <a:r>
              <a:rPr lang="en-CA" sz="1138" dirty="0">
                <a:solidFill>
                  <a:schemeClr val="dk1"/>
                </a:solidFill>
                <a:latin typeface="Calibri"/>
                <a:ea typeface="Calibri"/>
                <a:cs typeface="Calibri"/>
                <a:sym typeface="Calibri"/>
              </a:rPr>
              <a:t> with local communities to increase agricultural production, support improved health and education, and carry out environmental remediation work such as the Tres Mosqueteros remediation project (above).</a:t>
            </a:r>
            <a:endParaRPr sz="1138" dirty="0">
              <a:solidFill>
                <a:schemeClr val="dk1"/>
              </a:solidFill>
              <a:latin typeface="Calibri"/>
              <a:ea typeface="Calibri"/>
              <a:cs typeface="Calibri"/>
              <a:sym typeface="Calibri"/>
            </a:endParaRPr>
          </a:p>
        </p:txBody>
      </p:sp>
      <p:sp>
        <p:nvSpPr>
          <p:cNvPr id="462" name="Google Shape;462;p18"/>
          <p:cNvSpPr txBox="1"/>
          <p:nvPr/>
        </p:nvSpPr>
        <p:spPr>
          <a:xfrm>
            <a:off x="3312770" y="4670776"/>
            <a:ext cx="3229428" cy="950548"/>
          </a:xfrm>
          <a:prstGeom prst="rect">
            <a:avLst/>
          </a:prstGeom>
          <a:noFill/>
          <a:ln>
            <a:noFill/>
          </a:ln>
        </p:spPr>
        <p:txBody>
          <a:bodyPr spcFirstLastPara="1" wrap="square" lIns="74283" tIns="37131" rIns="74283" bIns="37131" anchor="t" anchorCtr="0">
            <a:spAutoFit/>
          </a:bodyPr>
          <a:lstStyle/>
          <a:p>
            <a:pPr algn="just"/>
            <a:r>
              <a:rPr lang="en-CA" sz="1138" dirty="0">
                <a:solidFill>
                  <a:schemeClr val="dk1"/>
                </a:solidFill>
                <a:latin typeface="Calibri"/>
                <a:ea typeface="Calibri"/>
                <a:cs typeface="Calibri"/>
                <a:sym typeface="Calibri"/>
              </a:rPr>
              <a:t>Regulus is advancing AntaKori as a world-class </a:t>
            </a:r>
            <a:br>
              <a:rPr lang="en-CA" sz="1138" dirty="0">
                <a:solidFill>
                  <a:schemeClr val="dk1"/>
                </a:solidFill>
                <a:latin typeface="Calibri"/>
                <a:ea typeface="Calibri"/>
                <a:cs typeface="Calibri"/>
                <a:sym typeface="Calibri"/>
              </a:rPr>
            </a:br>
            <a:r>
              <a:rPr lang="en-CA" sz="1138" dirty="0">
                <a:solidFill>
                  <a:schemeClr val="dk1"/>
                </a:solidFill>
                <a:latin typeface="Calibri"/>
                <a:ea typeface="Calibri"/>
                <a:cs typeface="Calibri"/>
                <a:sym typeface="Calibri"/>
              </a:rPr>
              <a:t>copper-gold deposit that has the potential to have a long mine life which would continue </a:t>
            </a:r>
            <a:r>
              <a:rPr lang="en-CA" sz="1138" b="1" dirty="0">
                <a:solidFill>
                  <a:schemeClr val="dk1"/>
                </a:solidFill>
                <a:latin typeface="Calibri"/>
                <a:ea typeface="Calibri"/>
                <a:cs typeface="Calibri"/>
                <a:sym typeface="Calibri"/>
              </a:rPr>
              <a:t>local employment and support for the regional economy for generations to come</a:t>
            </a:r>
            <a:r>
              <a:rPr lang="en-CA" sz="1138" dirty="0">
                <a:solidFill>
                  <a:schemeClr val="dk1"/>
                </a:solidFill>
                <a:latin typeface="Calibri"/>
                <a:ea typeface="Calibri"/>
                <a:cs typeface="Calibri"/>
                <a:sym typeface="Calibri"/>
              </a:rPr>
              <a:t>.</a:t>
            </a:r>
            <a:endParaRPr sz="1138" dirty="0">
              <a:solidFill>
                <a:schemeClr val="dk1"/>
              </a:solidFill>
              <a:latin typeface="Calibri"/>
              <a:ea typeface="Calibri"/>
              <a:cs typeface="Calibri"/>
              <a:sym typeface="Calibri"/>
            </a:endParaRPr>
          </a:p>
        </p:txBody>
      </p:sp>
      <p:grpSp>
        <p:nvGrpSpPr>
          <p:cNvPr id="463" name="Google Shape;463;p18"/>
          <p:cNvGrpSpPr/>
          <p:nvPr/>
        </p:nvGrpSpPr>
        <p:grpSpPr>
          <a:xfrm>
            <a:off x="6614454" y="1628633"/>
            <a:ext cx="3183076" cy="2009379"/>
            <a:chOff x="198249" y="993656"/>
            <a:chExt cx="3862279" cy="2263003"/>
          </a:xfrm>
        </p:grpSpPr>
        <p:pic>
          <p:nvPicPr>
            <p:cNvPr id="464" name="Google Shape;464;p18"/>
            <p:cNvPicPr preferRelativeResize="0"/>
            <p:nvPr/>
          </p:nvPicPr>
          <p:blipFill rotWithShape="1">
            <a:blip r:embed="rId3">
              <a:alphaModFix/>
            </a:blip>
            <a:srcRect/>
            <a:stretch/>
          </p:blipFill>
          <p:spPr>
            <a:xfrm>
              <a:off x="198249" y="993656"/>
              <a:ext cx="525447" cy="2263003"/>
            </a:xfrm>
            <a:prstGeom prst="rect">
              <a:avLst/>
            </a:prstGeom>
            <a:noFill/>
            <a:ln>
              <a:noFill/>
            </a:ln>
          </p:spPr>
        </p:pic>
        <p:pic>
          <p:nvPicPr>
            <p:cNvPr id="465" name="Google Shape;465;p18" descr="A picture containing umbrella&#10;&#10;Description automatically generated"/>
            <p:cNvPicPr preferRelativeResize="0"/>
            <p:nvPr/>
          </p:nvPicPr>
          <p:blipFill rotWithShape="1">
            <a:blip r:embed="rId4">
              <a:alphaModFix/>
            </a:blip>
            <a:srcRect/>
            <a:stretch/>
          </p:blipFill>
          <p:spPr>
            <a:xfrm>
              <a:off x="1149865" y="993656"/>
              <a:ext cx="2910663" cy="2262995"/>
            </a:xfrm>
            <a:prstGeom prst="rect">
              <a:avLst/>
            </a:prstGeom>
            <a:noFill/>
            <a:ln>
              <a:noFill/>
            </a:ln>
          </p:spPr>
        </p:pic>
        <p:pic>
          <p:nvPicPr>
            <p:cNvPr id="466" name="Google Shape;466;p18"/>
            <p:cNvPicPr preferRelativeResize="0"/>
            <p:nvPr/>
          </p:nvPicPr>
          <p:blipFill rotWithShape="1">
            <a:blip r:embed="rId5">
              <a:alphaModFix/>
            </a:blip>
            <a:srcRect/>
            <a:stretch/>
          </p:blipFill>
          <p:spPr>
            <a:xfrm>
              <a:off x="723696" y="993656"/>
              <a:ext cx="455710" cy="2263003"/>
            </a:xfrm>
            <a:prstGeom prst="rect">
              <a:avLst/>
            </a:prstGeom>
            <a:noFill/>
            <a:ln>
              <a:noFill/>
            </a:ln>
          </p:spPr>
        </p:pic>
      </p:grpSp>
      <p:grpSp>
        <p:nvGrpSpPr>
          <p:cNvPr id="468" name="Google Shape;468;p18"/>
          <p:cNvGrpSpPr/>
          <p:nvPr/>
        </p:nvGrpSpPr>
        <p:grpSpPr>
          <a:xfrm>
            <a:off x="137680" y="3661433"/>
            <a:ext cx="3077338" cy="905299"/>
            <a:chOff x="4401093" y="3040392"/>
            <a:chExt cx="3215777" cy="845624"/>
          </a:xfrm>
        </p:grpSpPr>
        <p:sp>
          <p:nvSpPr>
            <p:cNvPr id="469" name="Google Shape;469;p18"/>
            <p:cNvSpPr/>
            <p:nvPr/>
          </p:nvSpPr>
          <p:spPr>
            <a:xfrm>
              <a:off x="4401094" y="3134020"/>
              <a:ext cx="3215776" cy="656073"/>
            </a:xfrm>
            <a:prstGeom prst="rect">
              <a:avLst/>
            </a:prstGeom>
            <a:solidFill>
              <a:srgbClr val="F2F2F2"/>
            </a:solidFill>
            <a:ln>
              <a:noFill/>
            </a:ln>
          </p:spPr>
          <p:txBody>
            <a:bodyPr spcFirstLastPara="1" wrap="square" lIns="74283" tIns="37131" rIns="74283" bIns="37131" anchor="ctr" anchorCtr="0">
              <a:noAutofit/>
            </a:bodyPr>
            <a:lstStyle/>
            <a:p>
              <a:pPr algn="ctr"/>
              <a:endParaRPr sz="1138">
                <a:solidFill>
                  <a:schemeClr val="lt1"/>
                </a:solidFill>
                <a:latin typeface="Calibri"/>
                <a:ea typeface="Calibri"/>
                <a:cs typeface="Calibri"/>
                <a:sym typeface="Calibri"/>
              </a:endParaRPr>
            </a:p>
          </p:txBody>
        </p:sp>
        <p:sp>
          <p:nvSpPr>
            <p:cNvPr id="470" name="Google Shape;470;p18"/>
            <p:cNvSpPr/>
            <p:nvPr/>
          </p:nvSpPr>
          <p:spPr>
            <a:xfrm rot="10800000">
              <a:off x="4401093" y="3832016"/>
              <a:ext cx="3215776" cy="54000"/>
            </a:xfrm>
            <a:prstGeom prst="rect">
              <a:avLst/>
            </a:prstGeom>
            <a:solidFill>
              <a:srgbClr val="EEB00D"/>
            </a:solidFill>
            <a:ln>
              <a:noFill/>
            </a:ln>
          </p:spPr>
          <p:txBody>
            <a:bodyPr spcFirstLastPara="1" wrap="square" lIns="74283" tIns="37131" rIns="74283" bIns="37131" anchor="ctr" anchorCtr="0">
              <a:noAutofit/>
            </a:bodyPr>
            <a:lstStyle/>
            <a:p>
              <a:pPr algn="ctr"/>
              <a:endParaRPr sz="1138">
                <a:solidFill>
                  <a:schemeClr val="lt1"/>
                </a:solidFill>
                <a:latin typeface="Calibri"/>
                <a:ea typeface="Calibri"/>
                <a:cs typeface="Calibri"/>
                <a:sym typeface="Calibri"/>
              </a:endParaRPr>
            </a:p>
          </p:txBody>
        </p:sp>
        <p:sp>
          <p:nvSpPr>
            <p:cNvPr id="471" name="Google Shape;471;p18"/>
            <p:cNvSpPr/>
            <p:nvPr/>
          </p:nvSpPr>
          <p:spPr>
            <a:xfrm rot="10800000">
              <a:off x="4401094" y="3040392"/>
              <a:ext cx="3215776" cy="54000"/>
            </a:xfrm>
            <a:prstGeom prst="rect">
              <a:avLst/>
            </a:prstGeom>
            <a:solidFill>
              <a:srgbClr val="EEB00D"/>
            </a:solidFill>
            <a:ln>
              <a:noFill/>
            </a:ln>
          </p:spPr>
          <p:txBody>
            <a:bodyPr spcFirstLastPara="1" wrap="square" lIns="74283" tIns="37131" rIns="74283" bIns="37131" anchor="ctr" anchorCtr="0">
              <a:noAutofit/>
            </a:bodyPr>
            <a:lstStyle/>
            <a:p>
              <a:pPr algn="ctr"/>
              <a:endParaRPr sz="1138">
                <a:solidFill>
                  <a:schemeClr val="lt1"/>
                </a:solidFill>
                <a:latin typeface="Calibri"/>
                <a:ea typeface="Calibri"/>
                <a:cs typeface="Calibri"/>
                <a:sym typeface="Calibri"/>
              </a:endParaRPr>
            </a:p>
          </p:txBody>
        </p:sp>
      </p:grpSp>
      <p:sp>
        <p:nvSpPr>
          <p:cNvPr id="472" name="Google Shape;472;p18"/>
          <p:cNvSpPr/>
          <p:nvPr/>
        </p:nvSpPr>
        <p:spPr>
          <a:xfrm>
            <a:off x="96936" y="3669970"/>
            <a:ext cx="3125442" cy="912979"/>
          </a:xfrm>
          <a:prstGeom prst="roundRect">
            <a:avLst>
              <a:gd name="adj" fmla="val 16667"/>
            </a:avLst>
          </a:prstGeom>
          <a:noFill/>
          <a:ln>
            <a:noFill/>
          </a:ln>
        </p:spPr>
        <p:txBody>
          <a:bodyPr spcFirstLastPara="1" wrap="square" lIns="74283" tIns="37131" rIns="74283" bIns="37131" anchor="t" anchorCtr="0">
            <a:spAutoFit/>
          </a:bodyPr>
          <a:lstStyle/>
          <a:p>
            <a:pPr algn="ctr"/>
            <a:r>
              <a:rPr lang="en-CA" sz="1625" b="1" dirty="0">
                <a:solidFill>
                  <a:srgbClr val="00442B"/>
                </a:solidFill>
                <a:latin typeface="Twentieth Century"/>
                <a:ea typeface="Twentieth Century"/>
                <a:cs typeface="Twentieth Century"/>
                <a:sym typeface="Twentieth Century"/>
              </a:rPr>
              <a:t>ACTIVELY INVOLVED IN </a:t>
            </a:r>
            <a:br>
              <a:rPr lang="en-CA" sz="1625" b="1" dirty="0">
                <a:solidFill>
                  <a:srgbClr val="00442B"/>
                </a:solidFill>
                <a:latin typeface="Twentieth Century"/>
                <a:ea typeface="Twentieth Century"/>
                <a:cs typeface="Twentieth Century"/>
                <a:sym typeface="Twentieth Century"/>
              </a:rPr>
            </a:br>
            <a:r>
              <a:rPr lang="en-CA" sz="1625" b="1" dirty="0">
                <a:solidFill>
                  <a:srgbClr val="00442B"/>
                </a:solidFill>
                <a:latin typeface="Twentieth Century"/>
                <a:ea typeface="Twentieth Century"/>
                <a:cs typeface="Twentieth Century"/>
                <a:sym typeface="Twentieth Century"/>
              </a:rPr>
              <a:t>LONG-TERM COMMUNITY AND ENVIRONMENTAL PROJECTS</a:t>
            </a:r>
            <a:endParaRPr sz="1463" dirty="0"/>
          </a:p>
        </p:txBody>
      </p:sp>
      <p:pic>
        <p:nvPicPr>
          <p:cNvPr id="473" name="Google Shape;473;p18" descr="A picture containing person&#10;&#10;Description automatically generated"/>
          <p:cNvPicPr preferRelativeResize="0"/>
          <p:nvPr/>
        </p:nvPicPr>
        <p:blipFill rotWithShape="1">
          <a:blip r:embed="rId6">
            <a:alphaModFix/>
          </a:blip>
          <a:srcRect/>
          <a:stretch/>
        </p:blipFill>
        <p:spPr>
          <a:xfrm>
            <a:off x="3372722" y="1616612"/>
            <a:ext cx="3066121" cy="2004260"/>
          </a:xfrm>
          <a:prstGeom prst="rect">
            <a:avLst/>
          </a:prstGeom>
          <a:noFill/>
          <a:ln>
            <a:noFill/>
          </a:ln>
        </p:spPr>
      </p:pic>
      <p:pic>
        <p:nvPicPr>
          <p:cNvPr id="474" name="Google Shape;474;p18" descr="A picture containing grass, outdoor, field, nature&#10;&#10;Description automatically generated"/>
          <p:cNvPicPr preferRelativeResize="0"/>
          <p:nvPr/>
        </p:nvPicPr>
        <p:blipFill rotWithShape="1">
          <a:blip r:embed="rId7">
            <a:alphaModFix/>
          </a:blip>
          <a:srcRect/>
          <a:stretch/>
        </p:blipFill>
        <p:spPr>
          <a:xfrm>
            <a:off x="137680" y="1616612"/>
            <a:ext cx="3083700" cy="2004260"/>
          </a:xfrm>
          <a:prstGeom prst="rect">
            <a:avLst/>
          </a:prstGeom>
          <a:noFill/>
          <a:ln>
            <a:noFill/>
          </a:ln>
        </p:spPr>
      </p:pic>
      <p:sp>
        <p:nvSpPr>
          <p:cNvPr id="6" name="Google Shape;343;p6">
            <a:extLst>
              <a:ext uri="{FF2B5EF4-FFF2-40B4-BE49-F238E27FC236}">
                <a16:creationId xmlns:a16="http://schemas.microsoft.com/office/drawing/2014/main" id="{AD2DFE16-0A80-51C3-8345-226FFBC1C598}"/>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Google Shape;344;p6">
            <a:extLst>
              <a:ext uri="{FF2B5EF4-FFF2-40B4-BE49-F238E27FC236}">
                <a16:creationId xmlns:a16="http://schemas.microsoft.com/office/drawing/2014/main" id="{924FE5B2-9E01-7206-C715-29D9CE60FC0E}"/>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13</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F0936FE3-CA83-2952-2722-65E065B438AB}"/>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0" name="Title 9">
            <a:extLst>
              <a:ext uri="{FF2B5EF4-FFF2-40B4-BE49-F238E27FC236}">
                <a16:creationId xmlns:a16="http://schemas.microsoft.com/office/drawing/2014/main" id="{D5B3C9BB-A631-034D-C340-C564AC0AD95B}"/>
              </a:ext>
            </a:extLst>
          </p:cNvPr>
          <p:cNvSpPr>
            <a:spLocks noGrp="1"/>
          </p:cNvSpPr>
          <p:nvPr>
            <p:ph type="title"/>
          </p:nvPr>
        </p:nvSpPr>
        <p:spPr/>
        <p:txBody>
          <a:bodyPr/>
          <a:lstStyle/>
          <a:p>
            <a:endParaRPr lang="en-US"/>
          </a:p>
        </p:txBody>
      </p:sp>
      <p:sp>
        <p:nvSpPr>
          <p:cNvPr id="11" name="Freeform 10">
            <a:extLst>
              <a:ext uri="{FF2B5EF4-FFF2-40B4-BE49-F238E27FC236}">
                <a16:creationId xmlns:a16="http://schemas.microsoft.com/office/drawing/2014/main" id="{9CDC14DE-E522-11A5-B337-11BA12745626}"/>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2" name="Google Shape;80;p1" descr="A picture containing drawing&#10;&#10;Description automatically generated">
            <a:extLst>
              <a:ext uri="{FF2B5EF4-FFF2-40B4-BE49-F238E27FC236}">
                <a16:creationId xmlns:a16="http://schemas.microsoft.com/office/drawing/2014/main" id="{50EB1253-65AF-5041-02BC-8AE213BE1ABE}"/>
              </a:ext>
            </a:extLst>
          </p:cNvPr>
          <p:cNvPicPr preferRelativeResize="0"/>
          <p:nvPr/>
        </p:nvPicPr>
        <p:blipFill rotWithShape="1">
          <a:blip r:embed="rId8">
            <a:alphaModFix/>
          </a:blip>
          <a:srcRect/>
          <a:stretch/>
        </p:blipFill>
        <p:spPr>
          <a:xfrm>
            <a:off x="7998105" y="292141"/>
            <a:ext cx="1730658" cy="797314"/>
          </a:xfrm>
          <a:prstGeom prst="rect">
            <a:avLst/>
          </a:prstGeom>
          <a:noFill/>
          <a:ln>
            <a:noFill/>
          </a:ln>
        </p:spPr>
      </p:pic>
      <p:sp>
        <p:nvSpPr>
          <p:cNvPr id="13" name="Google Shape;87;p2">
            <a:extLst>
              <a:ext uri="{FF2B5EF4-FFF2-40B4-BE49-F238E27FC236}">
                <a16:creationId xmlns:a16="http://schemas.microsoft.com/office/drawing/2014/main" id="{7DA6E9D9-3D22-E7AD-C41B-DA77AB79C880}"/>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fontScale="85000" lnSpcReduction="10000"/>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CREATING SUSTAINABLE VALUE FOR ALL STAKEHOLDERS</a:t>
            </a:r>
            <a:endParaRPr lang="en-CA" sz="2275" dirty="0"/>
          </a:p>
        </p:txBody>
      </p:sp>
      <p:sp>
        <p:nvSpPr>
          <p:cNvPr id="14" name="Google Shape;88;p2">
            <a:extLst>
              <a:ext uri="{FF2B5EF4-FFF2-40B4-BE49-F238E27FC236}">
                <a16:creationId xmlns:a16="http://schemas.microsoft.com/office/drawing/2014/main" id="{8EC2FF01-EF70-6CC6-6B11-ECD48BAD57B0}"/>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Regulus’ Approach To Sustainably Develop The AntaKori Project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F143E88-06B7-27E3-111C-FDC0EEEFA40D}"/>
              </a:ext>
            </a:extLst>
          </p:cNvPr>
          <p:cNvSpPr/>
          <p:nvPr/>
        </p:nvSpPr>
        <p:spPr>
          <a:xfrm>
            <a:off x="264342" y="1981876"/>
            <a:ext cx="4309737" cy="587010"/>
          </a:xfrm>
          <a:custGeom>
            <a:avLst/>
            <a:gdLst>
              <a:gd name="connsiteX0" fmla="*/ 0 w 5304292"/>
              <a:gd name="connsiteY0" fmla="*/ 120415 h 722474"/>
              <a:gd name="connsiteX1" fmla="*/ 120415 w 5304292"/>
              <a:gd name="connsiteY1" fmla="*/ 0 h 722474"/>
              <a:gd name="connsiteX2" fmla="*/ 5183877 w 5304292"/>
              <a:gd name="connsiteY2" fmla="*/ 0 h 722474"/>
              <a:gd name="connsiteX3" fmla="*/ 5304292 w 5304292"/>
              <a:gd name="connsiteY3" fmla="*/ 120415 h 722474"/>
              <a:gd name="connsiteX4" fmla="*/ 5304292 w 5304292"/>
              <a:gd name="connsiteY4" fmla="*/ 602059 h 722474"/>
              <a:gd name="connsiteX5" fmla="*/ 5183877 w 5304292"/>
              <a:gd name="connsiteY5" fmla="*/ 722474 h 722474"/>
              <a:gd name="connsiteX6" fmla="*/ 120415 w 5304292"/>
              <a:gd name="connsiteY6" fmla="*/ 722474 h 722474"/>
              <a:gd name="connsiteX7" fmla="*/ 0 w 5304292"/>
              <a:gd name="connsiteY7" fmla="*/ 602059 h 722474"/>
              <a:gd name="connsiteX8" fmla="*/ 0 w 5304292"/>
              <a:gd name="connsiteY8" fmla="*/ 120415 h 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2" h="722474">
                <a:moveTo>
                  <a:pt x="0" y="120415"/>
                </a:moveTo>
                <a:cubicBezTo>
                  <a:pt x="0" y="53912"/>
                  <a:pt x="53912" y="0"/>
                  <a:pt x="120415" y="0"/>
                </a:cubicBezTo>
                <a:lnTo>
                  <a:pt x="5183877" y="0"/>
                </a:lnTo>
                <a:cubicBezTo>
                  <a:pt x="5250380" y="0"/>
                  <a:pt x="5304292" y="53912"/>
                  <a:pt x="5304292" y="120415"/>
                </a:cubicBezTo>
                <a:lnTo>
                  <a:pt x="5304292" y="602059"/>
                </a:lnTo>
                <a:cubicBezTo>
                  <a:pt x="5304292" y="668562"/>
                  <a:pt x="5250380" y="722474"/>
                  <a:pt x="5183877" y="722474"/>
                </a:cubicBezTo>
                <a:lnTo>
                  <a:pt x="120415" y="722474"/>
                </a:lnTo>
                <a:cubicBezTo>
                  <a:pt x="53912" y="722474"/>
                  <a:pt x="0" y="668562"/>
                  <a:pt x="0" y="602059"/>
                </a:cubicBezTo>
                <a:lnTo>
                  <a:pt x="0" y="1204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7472" tIns="87472" rIns="87472" bIns="87472" numCol="1" spcCol="1270" anchor="ctr" anchorCtr="0">
            <a:noAutofit/>
          </a:bodyPr>
          <a:lstStyle/>
          <a:p>
            <a:pPr defTabSz="686239">
              <a:lnSpc>
                <a:spcPct val="90000"/>
              </a:lnSpc>
              <a:spcBef>
                <a:spcPct val="0"/>
              </a:spcBef>
              <a:spcAft>
                <a:spcPct val="35000"/>
              </a:spcAft>
            </a:pPr>
            <a:r>
              <a:rPr lang="en-CA" sz="1544" dirty="0"/>
              <a:t>Complex claim position: can exploration occur? </a:t>
            </a:r>
          </a:p>
        </p:txBody>
      </p:sp>
      <p:sp>
        <p:nvSpPr>
          <p:cNvPr id="9" name="Freeform: Shape 8">
            <a:extLst>
              <a:ext uri="{FF2B5EF4-FFF2-40B4-BE49-F238E27FC236}">
                <a16:creationId xmlns:a16="http://schemas.microsoft.com/office/drawing/2014/main" id="{7D9AE8CF-FA6D-FA00-54B9-A1DA80803509}"/>
              </a:ext>
            </a:extLst>
          </p:cNvPr>
          <p:cNvSpPr/>
          <p:nvPr/>
        </p:nvSpPr>
        <p:spPr>
          <a:xfrm>
            <a:off x="253027" y="2610892"/>
            <a:ext cx="4309737" cy="587010"/>
          </a:xfrm>
          <a:custGeom>
            <a:avLst/>
            <a:gdLst>
              <a:gd name="connsiteX0" fmla="*/ 0 w 5304292"/>
              <a:gd name="connsiteY0" fmla="*/ 120415 h 722474"/>
              <a:gd name="connsiteX1" fmla="*/ 120415 w 5304292"/>
              <a:gd name="connsiteY1" fmla="*/ 0 h 722474"/>
              <a:gd name="connsiteX2" fmla="*/ 5183877 w 5304292"/>
              <a:gd name="connsiteY2" fmla="*/ 0 h 722474"/>
              <a:gd name="connsiteX3" fmla="*/ 5304292 w 5304292"/>
              <a:gd name="connsiteY3" fmla="*/ 120415 h 722474"/>
              <a:gd name="connsiteX4" fmla="*/ 5304292 w 5304292"/>
              <a:gd name="connsiteY4" fmla="*/ 602059 h 722474"/>
              <a:gd name="connsiteX5" fmla="*/ 5183877 w 5304292"/>
              <a:gd name="connsiteY5" fmla="*/ 722474 h 722474"/>
              <a:gd name="connsiteX6" fmla="*/ 120415 w 5304292"/>
              <a:gd name="connsiteY6" fmla="*/ 722474 h 722474"/>
              <a:gd name="connsiteX7" fmla="*/ 0 w 5304292"/>
              <a:gd name="connsiteY7" fmla="*/ 602059 h 722474"/>
              <a:gd name="connsiteX8" fmla="*/ 0 w 5304292"/>
              <a:gd name="connsiteY8" fmla="*/ 120415 h 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2" h="722474">
                <a:moveTo>
                  <a:pt x="0" y="120415"/>
                </a:moveTo>
                <a:cubicBezTo>
                  <a:pt x="0" y="53912"/>
                  <a:pt x="53912" y="0"/>
                  <a:pt x="120415" y="0"/>
                </a:cubicBezTo>
                <a:lnTo>
                  <a:pt x="5183877" y="0"/>
                </a:lnTo>
                <a:cubicBezTo>
                  <a:pt x="5250380" y="0"/>
                  <a:pt x="5304292" y="53912"/>
                  <a:pt x="5304292" y="120415"/>
                </a:cubicBezTo>
                <a:lnTo>
                  <a:pt x="5304292" y="602059"/>
                </a:lnTo>
                <a:cubicBezTo>
                  <a:pt x="5304292" y="668562"/>
                  <a:pt x="5250380" y="722474"/>
                  <a:pt x="5183877" y="722474"/>
                </a:cubicBezTo>
                <a:lnTo>
                  <a:pt x="120415" y="722474"/>
                </a:lnTo>
                <a:cubicBezTo>
                  <a:pt x="53912" y="722474"/>
                  <a:pt x="0" y="668562"/>
                  <a:pt x="0" y="602059"/>
                </a:cubicBezTo>
                <a:lnTo>
                  <a:pt x="0" y="1204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7472" tIns="87472" rIns="87472" bIns="87472" numCol="1" spcCol="1270" anchor="ctr" anchorCtr="0">
            <a:noAutofit/>
          </a:bodyPr>
          <a:lstStyle/>
          <a:p>
            <a:pPr defTabSz="686239">
              <a:lnSpc>
                <a:spcPct val="90000"/>
              </a:lnSpc>
              <a:spcBef>
                <a:spcPct val="0"/>
              </a:spcBef>
              <a:spcAft>
                <a:spcPct val="35000"/>
              </a:spcAft>
            </a:pPr>
            <a:r>
              <a:rPr lang="en-CA" sz="1544"/>
              <a:t>Can we deal with arsenic?</a:t>
            </a:r>
            <a:endParaRPr lang="en-CA" sz="1544" dirty="0"/>
          </a:p>
        </p:txBody>
      </p:sp>
      <p:sp>
        <p:nvSpPr>
          <p:cNvPr id="16" name="Freeform: Shape 15">
            <a:extLst>
              <a:ext uri="{FF2B5EF4-FFF2-40B4-BE49-F238E27FC236}">
                <a16:creationId xmlns:a16="http://schemas.microsoft.com/office/drawing/2014/main" id="{2C14065A-B237-D3E9-632C-5ED14C3FBBE3}"/>
              </a:ext>
            </a:extLst>
          </p:cNvPr>
          <p:cNvSpPr/>
          <p:nvPr/>
        </p:nvSpPr>
        <p:spPr>
          <a:xfrm>
            <a:off x="253027" y="3242363"/>
            <a:ext cx="4309737" cy="587010"/>
          </a:xfrm>
          <a:custGeom>
            <a:avLst/>
            <a:gdLst>
              <a:gd name="connsiteX0" fmla="*/ 0 w 5304292"/>
              <a:gd name="connsiteY0" fmla="*/ 120415 h 722474"/>
              <a:gd name="connsiteX1" fmla="*/ 120415 w 5304292"/>
              <a:gd name="connsiteY1" fmla="*/ 0 h 722474"/>
              <a:gd name="connsiteX2" fmla="*/ 5183877 w 5304292"/>
              <a:gd name="connsiteY2" fmla="*/ 0 h 722474"/>
              <a:gd name="connsiteX3" fmla="*/ 5304292 w 5304292"/>
              <a:gd name="connsiteY3" fmla="*/ 120415 h 722474"/>
              <a:gd name="connsiteX4" fmla="*/ 5304292 w 5304292"/>
              <a:gd name="connsiteY4" fmla="*/ 602059 h 722474"/>
              <a:gd name="connsiteX5" fmla="*/ 5183877 w 5304292"/>
              <a:gd name="connsiteY5" fmla="*/ 722474 h 722474"/>
              <a:gd name="connsiteX6" fmla="*/ 120415 w 5304292"/>
              <a:gd name="connsiteY6" fmla="*/ 722474 h 722474"/>
              <a:gd name="connsiteX7" fmla="*/ 0 w 5304292"/>
              <a:gd name="connsiteY7" fmla="*/ 602059 h 722474"/>
              <a:gd name="connsiteX8" fmla="*/ 0 w 5304292"/>
              <a:gd name="connsiteY8" fmla="*/ 120415 h 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2" h="722474">
                <a:moveTo>
                  <a:pt x="0" y="120415"/>
                </a:moveTo>
                <a:cubicBezTo>
                  <a:pt x="0" y="53912"/>
                  <a:pt x="53912" y="0"/>
                  <a:pt x="120415" y="0"/>
                </a:cubicBezTo>
                <a:lnTo>
                  <a:pt x="5183877" y="0"/>
                </a:lnTo>
                <a:cubicBezTo>
                  <a:pt x="5250380" y="0"/>
                  <a:pt x="5304292" y="53912"/>
                  <a:pt x="5304292" y="120415"/>
                </a:cubicBezTo>
                <a:lnTo>
                  <a:pt x="5304292" y="602059"/>
                </a:lnTo>
                <a:cubicBezTo>
                  <a:pt x="5304292" y="668562"/>
                  <a:pt x="5250380" y="722474"/>
                  <a:pt x="5183877" y="722474"/>
                </a:cubicBezTo>
                <a:lnTo>
                  <a:pt x="120415" y="722474"/>
                </a:lnTo>
                <a:cubicBezTo>
                  <a:pt x="53912" y="722474"/>
                  <a:pt x="0" y="668562"/>
                  <a:pt x="0" y="602059"/>
                </a:cubicBezTo>
                <a:lnTo>
                  <a:pt x="0" y="1204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7472" tIns="87472" rIns="87472" bIns="87472" numCol="1" spcCol="1270" anchor="ctr" anchorCtr="0">
            <a:noAutofit/>
          </a:bodyPr>
          <a:lstStyle/>
          <a:p>
            <a:pPr defTabSz="686239">
              <a:lnSpc>
                <a:spcPct val="90000"/>
              </a:lnSpc>
              <a:spcBef>
                <a:spcPct val="0"/>
              </a:spcBef>
              <a:spcAft>
                <a:spcPct val="35000"/>
              </a:spcAft>
            </a:pPr>
            <a:r>
              <a:rPr lang="en-CA" sz="1544" dirty="0"/>
              <a:t>Can we obtain permission to drill?</a:t>
            </a:r>
          </a:p>
        </p:txBody>
      </p:sp>
      <p:sp>
        <p:nvSpPr>
          <p:cNvPr id="17" name="Freeform: Shape 16">
            <a:extLst>
              <a:ext uri="{FF2B5EF4-FFF2-40B4-BE49-F238E27FC236}">
                <a16:creationId xmlns:a16="http://schemas.microsoft.com/office/drawing/2014/main" id="{34DBC747-A07C-E104-845C-36F14F293368}"/>
              </a:ext>
            </a:extLst>
          </p:cNvPr>
          <p:cNvSpPr/>
          <p:nvPr/>
        </p:nvSpPr>
        <p:spPr>
          <a:xfrm>
            <a:off x="253027" y="3873834"/>
            <a:ext cx="4309737" cy="587010"/>
          </a:xfrm>
          <a:custGeom>
            <a:avLst/>
            <a:gdLst>
              <a:gd name="connsiteX0" fmla="*/ 0 w 5304292"/>
              <a:gd name="connsiteY0" fmla="*/ 120415 h 722474"/>
              <a:gd name="connsiteX1" fmla="*/ 120415 w 5304292"/>
              <a:gd name="connsiteY1" fmla="*/ 0 h 722474"/>
              <a:gd name="connsiteX2" fmla="*/ 5183877 w 5304292"/>
              <a:gd name="connsiteY2" fmla="*/ 0 h 722474"/>
              <a:gd name="connsiteX3" fmla="*/ 5304292 w 5304292"/>
              <a:gd name="connsiteY3" fmla="*/ 120415 h 722474"/>
              <a:gd name="connsiteX4" fmla="*/ 5304292 w 5304292"/>
              <a:gd name="connsiteY4" fmla="*/ 602059 h 722474"/>
              <a:gd name="connsiteX5" fmla="*/ 5183877 w 5304292"/>
              <a:gd name="connsiteY5" fmla="*/ 722474 h 722474"/>
              <a:gd name="connsiteX6" fmla="*/ 120415 w 5304292"/>
              <a:gd name="connsiteY6" fmla="*/ 722474 h 722474"/>
              <a:gd name="connsiteX7" fmla="*/ 0 w 5304292"/>
              <a:gd name="connsiteY7" fmla="*/ 602059 h 722474"/>
              <a:gd name="connsiteX8" fmla="*/ 0 w 5304292"/>
              <a:gd name="connsiteY8" fmla="*/ 120415 h 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2" h="722474">
                <a:moveTo>
                  <a:pt x="0" y="120415"/>
                </a:moveTo>
                <a:cubicBezTo>
                  <a:pt x="0" y="53912"/>
                  <a:pt x="53912" y="0"/>
                  <a:pt x="120415" y="0"/>
                </a:cubicBezTo>
                <a:lnTo>
                  <a:pt x="5183877" y="0"/>
                </a:lnTo>
                <a:cubicBezTo>
                  <a:pt x="5250380" y="0"/>
                  <a:pt x="5304292" y="53912"/>
                  <a:pt x="5304292" y="120415"/>
                </a:cubicBezTo>
                <a:lnTo>
                  <a:pt x="5304292" y="602059"/>
                </a:lnTo>
                <a:cubicBezTo>
                  <a:pt x="5304292" y="668562"/>
                  <a:pt x="5250380" y="722474"/>
                  <a:pt x="5183877" y="722474"/>
                </a:cubicBezTo>
                <a:lnTo>
                  <a:pt x="120415" y="722474"/>
                </a:lnTo>
                <a:cubicBezTo>
                  <a:pt x="53912" y="722474"/>
                  <a:pt x="0" y="668562"/>
                  <a:pt x="0" y="602059"/>
                </a:cubicBezTo>
                <a:lnTo>
                  <a:pt x="0" y="1204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7472" tIns="87472" rIns="87472" bIns="87472" numCol="1" spcCol="1270" anchor="ctr" anchorCtr="0">
            <a:noAutofit/>
          </a:bodyPr>
          <a:lstStyle/>
          <a:p>
            <a:pPr defTabSz="686239">
              <a:lnSpc>
                <a:spcPct val="90000"/>
              </a:lnSpc>
              <a:spcBef>
                <a:spcPct val="0"/>
              </a:spcBef>
              <a:spcAft>
                <a:spcPct val="35000"/>
              </a:spcAft>
            </a:pPr>
            <a:r>
              <a:rPr lang="en-CA" sz="1544" dirty="0"/>
              <a:t>Can we expand and report the resource?</a:t>
            </a:r>
          </a:p>
        </p:txBody>
      </p:sp>
      <p:sp>
        <p:nvSpPr>
          <p:cNvPr id="18" name="Freeform: Shape 17">
            <a:extLst>
              <a:ext uri="{FF2B5EF4-FFF2-40B4-BE49-F238E27FC236}">
                <a16:creationId xmlns:a16="http://schemas.microsoft.com/office/drawing/2014/main" id="{9FB042A4-E411-0519-1037-7C9BDC76FB3B}"/>
              </a:ext>
            </a:extLst>
          </p:cNvPr>
          <p:cNvSpPr/>
          <p:nvPr/>
        </p:nvSpPr>
        <p:spPr>
          <a:xfrm>
            <a:off x="253027" y="4505304"/>
            <a:ext cx="4309737" cy="587010"/>
          </a:xfrm>
          <a:custGeom>
            <a:avLst/>
            <a:gdLst>
              <a:gd name="connsiteX0" fmla="*/ 0 w 5304292"/>
              <a:gd name="connsiteY0" fmla="*/ 120415 h 722474"/>
              <a:gd name="connsiteX1" fmla="*/ 120415 w 5304292"/>
              <a:gd name="connsiteY1" fmla="*/ 0 h 722474"/>
              <a:gd name="connsiteX2" fmla="*/ 5183877 w 5304292"/>
              <a:gd name="connsiteY2" fmla="*/ 0 h 722474"/>
              <a:gd name="connsiteX3" fmla="*/ 5304292 w 5304292"/>
              <a:gd name="connsiteY3" fmla="*/ 120415 h 722474"/>
              <a:gd name="connsiteX4" fmla="*/ 5304292 w 5304292"/>
              <a:gd name="connsiteY4" fmla="*/ 602059 h 722474"/>
              <a:gd name="connsiteX5" fmla="*/ 5183877 w 5304292"/>
              <a:gd name="connsiteY5" fmla="*/ 722474 h 722474"/>
              <a:gd name="connsiteX6" fmla="*/ 120415 w 5304292"/>
              <a:gd name="connsiteY6" fmla="*/ 722474 h 722474"/>
              <a:gd name="connsiteX7" fmla="*/ 0 w 5304292"/>
              <a:gd name="connsiteY7" fmla="*/ 602059 h 722474"/>
              <a:gd name="connsiteX8" fmla="*/ 0 w 5304292"/>
              <a:gd name="connsiteY8" fmla="*/ 120415 h 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2" h="722474">
                <a:moveTo>
                  <a:pt x="0" y="120415"/>
                </a:moveTo>
                <a:cubicBezTo>
                  <a:pt x="0" y="53912"/>
                  <a:pt x="53912" y="0"/>
                  <a:pt x="120415" y="0"/>
                </a:cubicBezTo>
                <a:lnTo>
                  <a:pt x="5183877" y="0"/>
                </a:lnTo>
                <a:cubicBezTo>
                  <a:pt x="5250380" y="0"/>
                  <a:pt x="5304292" y="53912"/>
                  <a:pt x="5304292" y="120415"/>
                </a:cubicBezTo>
                <a:lnTo>
                  <a:pt x="5304292" y="602059"/>
                </a:lnTo>
                <a:cubicBezTo>
                  <a:pt x="5304292" y="668562"/>
                  <a:pt x="5250380" y="722474"/>
                  <a:pt x="5183877" y="722474"/>
                </a:cubicBezTo>
                <a:lnTo>
                  <a:pt x="120415" y="722474"/>
                </a:lnTo>
                <a:cubicBezTo>
                  <a:pt x="53912" y="722474"/>
                  <a:pt x="0" y="668562"/>
                  <a:pt x="0" y="602059"/>
                </a:cubicBezTo>
                <a:lnTo>
                  <a:pt x="0" y="1204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7472" tIns="87472" rIns="87472" bIns="87472" numCol="1" spcCol="1270" anchor="ctr" anchorCtr="0">
            <a:noAutofit/>
          </a:bodyPr>
          <a:lstStyle/>
          <a:p>
            <a:pPr defTabSz="686239">
              <a:lnSpc>
                <a:spcPct val="90000"/>
              </a:lnSpc>
              <a:spcBef>
                <a:spcPct val="0"/>
              </a:spcBef>
              <a:spcAft>
                <a:spcPct val="35000"/>
              </a:spcAft>
            </a:pPr>
            <a:r>
              <a:rPr lang="en-CA" sz="1544" dirty="0"/>
              <a:t>Can we obtain social license?</a:t>
            </a:r>
          </a:p>
        </p:txBody>
      </p:sp>
      <p:sp>
        <p:nvSpPr>
          <p:cNvPr id="19" name="Freeform: Shape 18">
            <a:extLst>
              <a:ext uri="{FF2B5EF4-FFF2-40B4-BE49-F238E27FC236}">
                <a16:creationId xmlns:a16="http://schemas.microsoft.com/office/drawing/2014/main" id="{8DD7CB56-8B39-E1EA-F759-BC890A3DE99D}"/>
              </a:ext>
            </a:extLst>
          </p:cNvPr>
          <p:cNvSpPr/>
          <p:nvPr/>
        </p:nvSpPr>
        <p:spPr>
          <a:xfrm>
            <a:off x="253027" y="5136776"/>
            <a:ext cx="4309737" cy="587010"/>
          </a:xfrm>
          <a:custGeom>
            <a:avLst/>
            <a:gdLst>
              <a:gd name="connsiteX0" fmla="*/ 0 w 5304292"/>
              <a:gd name="connsiteY0" fmla="*/ 120415 h 722474"/>
              <a:gd name="connsiteX1" fmla="*/ 120415 w 5304292"/>
              <a:gd name="connsiteY1" fmla="*/ 0 h 722474"/>
              <a:gd name="connsiteX2" fmla="*/ 5183877 w 5304292"/>
              <a:gd name="connsiteY2" fmla="*/ 0 h 722474"/>
              <a:gd name="connsiteX3" fmla="*/ 5304292 w 5304292"/>
              <a:gd name="connsiteY3" fmla="*/ 120415 h 722474"/>
              <a:gd name="connsiteX4" fmla="*/ 5304292 w 5304292"/>
              <a:gd name="connsiteY4" fmla="*/ 602059 h 722474"/>
              <a:gd name="connsiteX5" fmla="*/ 5183877 w 5304292"/>
              <a:gd name="connsiteY5" fmla="*/ 722474 h 722474"/>
              <a:gd name="connsiteX6" fmla="*/ 120415 w 5304292"/>
              <a:gd name="connsiteY6" fmla="*/ 722474 h 722474"/>
              <a:gd name="connsiteX7" fmla="*/ 0 w 5304292"/>
              <a:gd name="connsiteY7" fmla="*/ 602059 h 722474"/>
              <a:gd name="connsiteX8" fmla="*/ 0 w 5304292"/>
              <a:gd name="connsiteY8" fmla="*/ 120415 h 72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2" h="722474">
                <a:moveTo>
                  <a:pt x="0" y="120415"/>
                </a:moveTo>
                <a:cubicBezTo>
                  <a:pt x="0" y="53912"/>
                  <a:pt x="53912" y="0"/>
                  <a:pt x="120415" y="0"/>
                </a:cubicBezTo>
                <a:lnTo>
                  <a:pt x="5183877" y="0"/>
                </a:lnTo>
                <a:cubicBezTo>
                  <a:pt x="5250380" y="0"/>
                  <a:pt x="5304292" y="53912"/>
                  <a:pt x="5304292" y="120415"/>
                </a:cubicBezTo>
                <a:lnTo>
                  <a:pt x="5304292" y="602059"/>
                </a:lnTo>
                <a:cubicBezTo>
                  <a:pt x="5304292" y="668562"/>
                  <a:pt x="5250380" y="722474"/>
                  <a:pt x="5183877" y="722474"/>
                </a:cubicBezTo>
                <a:lnTo>
                  <a:pt x="120415" y="722474"/>
                </a:lnTo>
                <a:cubicBezTo>
                  <a:pt x="53912" y="722474"/>
                  <a:pt x="0" y="668562"/>
                  <a:pt x="0" y="602059"/>
                </a:cubicBezTo>
                <a:lnTo>
                  <a:pt x="0" y="12041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7472" tIns="87472" rIns="87472" bIns="87472" numCol="1" spcCol="1270" anchor="ctr" anchorCtr="0">
            <a:noAutofit/>
          </a:bodyPr>
          <a:lstStyle/>
          <a:p>
            <a:pPr defTabSz="686239">
              <a:lnSpc>
                <a:spcPct val="90000"/>
              </a:lnSpc>
              <a:spcBef>
                <a:spcPct val="0"/>
              </a:spcBef>
              <a:spcAft>
                <a:spcPct val="35000"/>
              </a:spcAft>
            </a:pPr>
            <a:r>
              <a:rPr lang="en-CA" sz="1544" dirty="0"/>
              <a:t>Can we finance without significant dilution while funding the project?</a:t>
            </a:r>
          </a:p>
        </p:txBody>
      </p:sp>
      <p:grpSp>
        <p:nvGrpSpPr>
          <p:cNvPr id="27" name="Group 26">
            <a:extLst>
              <a:ext uri="{FF2B5EF4-FFF2-40B4-BE49-F238E27FC236}">
                <a16:creationId xmlns:a16="http://schemas.microsoft.com/office/drawing/2014/main" id="{37D74AAA-D96F-4B4E-3294-01A03BD8EB02}"/>
              </a:ext>
            </a:extLst>
          </p:cNvPr>
          <p:cNvGrpSpPr/>
          <p:nvPr/>
        </p:nvGrpSpPr>
        <p:grpSpPr>
          <a:xfrm>
            <a:off x="4715301" y="1966023"/>
            <a:ext cx="4937673" cy="589388"/>
            <a:chOff x="5803447" y="1628413"/>
            <a:chExt cx="6077136" cy="725400"/>
          </a:xfrm>
        </p:grpSpPr>
        <p:sp>
          <p:nvSpPr>
            <p:cNvPr id="21" name="Freeform: Shape 20">
              <a:extLst>
                <a:ext uri="{FF2B5EF4-FFF2-40B4-BE49-F238E27FC236}">
                  <a16:creationId xmlns:a16="http://schemas.microsoft.com/office/drawing/2014/main" id="{9BCD9BB9-56FB-C063-8077-7B2A232937A0}"/>
                </a:ext>
              </a:extLst>
            </p:cNvPr>
            <p:cNvSpPr/>
            <p:nvPr/>
          </p:nvSpPr>
          <p:spPr>
            <a:xfrm>
              <a:off x="6576293" y="1628413"/>
              <a:ext cx="5304290" cy="725400"/>
            </a:xfrm>
            <a:custGeom>
              <a:avLst/>
              <a:gdLst>
                <a:gd name="connsiteX0" fmla="*/ 0 w 5304290"/>
                <a:gd name="connsiteY0" fmla="*/ 120902 h 725400"/>
                <a:gd name="connsiteX1" fmla="*/ 120902 w 5304290"/>
                <a:gd name="connsiteY1" fmla="*/ 0 h 725400"/>
                <a:gd name="connsiteX2" fmla="*/ 5183388 w 5304290"/>
                <a:gd name="connsiteY2" fmla="*/ 0 h 725400"/>
                <a:gd name="connsiteX3" fmla="*/ 5304290 w 5304290"/>
                <a:gd name="connsiteY3" fmla="*/ 120902 h 725400"/>
                <a:gd name="connsiteX4" fmla="*/ 5304290 w 5304290"/>
                <a:gd name="connsiteY4" fmla="*/ 604498 h 725400"/>
                <a:gd name="connsiteX5" fmla="*/ 5183388 w 5304290"/>
                <a:gd name="connsiteY5" fmla="*/ 725400 h 725400"/>
                <a:gd name="connsiteX6" fmla="*/ 120902 w 5304290"/>
                <a:gd name="connsiteY6" fmla="*/ 725400 h 725400"/>
                <a:gd name="connsiteX7" fmla="*/ 0 w 5304290"/>
                <a:gd name="connsiteY7" fmla="*/ 604498 h 725400"/>
                <a:gd name="connsiteX8" fmla="*/ 0 w 5304290"/>
                <a:gd name="connsiteY8" fmla="*/ 120902 h 7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0" h="725400">
                  <a:moveTo>
                    <a:pt x="0" y="120902"/>
                  </a:moveTo>
                  <a:cubicBezTo>
                    <a:pt x="0" y="54130"/>
                    <a:pt x="54130" y="0"/>
                    <a:pt x="120902" y="0"/>
                  </a:cubicBezTo>
                  <a:lnTo>
                    <a:pt x="5183388" y="0"/>
                  </a:lnTo>
                  <a:cubicBezTo>
                    <a:pt x="5250160" y="0"/>
                    <a:pt x="5304290" y="54130"/>
                    <a:pt x="5304290" y="120902"/>
                  </a:cubicBezTo>
                  <a:lnTo>
                    <a:pt x="5304290" y="604498"/>
                  </a:lnTo>
                  <a:cubicBezTo>
                    <a:pt x="5304290" y="671270"/>
                    <a:pt x="5250160" y="725400"/>
                    <a:pt x="5183388" y="725400"/>
                  </a:cubicBezTo>
                  <a:lnTo>
                    <a:pt x="120902" y="725400"/>
                  </a:lnTo>
                  <a:cubicBezTo>
                    <a:pt x="54130" y="725400"/>
                    <a:pt x="0" y="671270"/>
                    <a:pt x="0" y="604498"/>
                  </a:cubicBezTo>
                  <a:lnTo>
                    <a:pt x="0" y="120902"/>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87589" tIns="87589" rIns="87589" bIns="87589" numCol="1" spcCol="1270" anchor="ctr" anchorCtr="0">
              <a:noAutofit/>
            </a:bodyPr>
            <a:lstStyle/>
            <a:p>
              <a:pPr defTabSz="686239">
                <a:lnSpc>
                  <a:spcPct val="90000"/>
                </a:lnSpc>
                <a:spcBef>
                  <a:spcPct val="0"/>
                </a:spcBef>
                <a:spcAft>
                  <a:spcPct val="35000"/>
                </a:spcAft>
              </a:pPr>
              <a:r>
                <a:rPr lang="en-CA" sz="1544" dirty="0"/>
                <a:t>Reached agreements with CMC, Buenaventura and Gold Fields to allow exploration</a:t>
              </a:r>
            </a:p>
          </p:txBody>
        </p:sp>
        <p:pic>
          <p:nvPicPr>
            <p:cNvPr id="7" name="Picture 2" descr="Check Mark Logo Illustrations, Royalty-Free Vector Graphics ...">
              <a:extLst>
                <a:ext uri="{FF2B5EF4-FFF2-40B4-BE49-F238E27FC236}">
                  <a16:creationId xmlns:a16="http://schemas.microsoft.com/office/drawing/2014/main" id="{ADC9084E-1FC2-A28E-B8A3-3B5F0FED13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447" y="1705886"/>
              <a:ext cx="623078" cy="623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7389CE7-1771-9B1A-EF46-967113FBF9AB}"/>
              </a:ext>
            </a:extLst>
          </p:cNvPr>
          <p:cNvGrpSpPr/>
          <p:nvPr/>
        </p:nvGrpSpPr>
        <p:grpSpPr>
          <a:xfrm>
            <a:off x="4715301" y="2602211"/>
            <a:ext cx="4937673" cy="589388"/>
            <a:chOff x="5803447" y="2411413"/>
            <a:chExt cx="6077136" cy="725400"/>
          </a:xfrm>
        </p:grpSpPr>
        <p:sp>
          <p:nvSpPr>
            <p:cNvPr id="22" name="Freeform: Shape 21">
              <a:extLst>
                <a:ext uri="{FF2B5EF4-FFF2-40B4-BE49-F238E27FC236}">
                  <a16:creationId xmlns:a16="http://schemas.microsoft.com/office/drawing/2014/main" id="{6CB4ABE5-5839-D8D1-2467-69725273F754}"/>
                </a:ext>
              </a:extLst>
            </p:cNvPr>
            <p:cNvSpPr/>
            <p:nvPr/>
          </p:nvSpPr>
          <p:spPr>
            <a:xfrm>
              <a:off x="6576293" y="2411413"/>
              <a:ext cx="5304290" cy="725400"/>
            </a:xfrm>
            <a:custGeom>
              <a:avLst/>
              <a:gdLst>
                <a:gd name="connsiteX0" fmla="*/ 0 w 5304290"/>
                <a:gd name="connsiteY0" fmla="*/ 120902 h 725400"/>
                <a:gd name="connsiteX1" fmla="*/ 120902 w 5304290"/>
                <a:gd name="connsiteY1" fmla="*/ 0 h 725400"/>
                <a:gd name="connsiteX2" fmla="*/ 5183388 w 5304290"/>
                <a:gd name="connsiteY2" fmla="*/ 0 h 725400"/>
                <a:gd name="connsiteX3" fmla="*/ 5304290 w 5304290"/>
                <a:gd name="connsiteY3" fmla="*/ 120902 h 725400"/>
                <a:gd name="connsiteX4" fmla="*/ 5304290 w 5304290"/>
                <a:gd name="connsiteY4" fmla="*/ 604498 h 725400"/>
                <a:gd name="connsiteX5" fmla="*/ 5183388 w 5304290"/>
                <a:gd name="connsiteY5" fmla="*/ 725400 h 725400"/>
                <a:gd name="connsiteX6" fmla="*/ 120902 w 5304290"/>
                <a:gd name="connsiteY6" fmla="*/ 725400 h 725400"/>
                <a:gd name="connsiteX7" fmla="*/ 0 w 5304290"/>
                <a:gd name="connsiteY7" fmla="*/ 604498 h 725400"/>
                <a:gd name="connsiteX8" fmla="*/ 0 w 5304290"/>
                <a:gd name="connsiteY8" fmla="*/ 120902 h 7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0" h="725400">
                  <a:moveTo>
                    <a:pt x="0" y="120902"/>
                  </a:moveTo>
                  <a:cubicBezTo>
                    <a:pt x="0" y="54130"/>
                    <a:pt x="54130" y="0"/>
                    <a:pt x="120902" y="0"/>
                  </a:cubicBezTo>
                  <a:lnTo>
                    <a:pt x="5183388" y="0"/>
                  </a:lnTo>
                  <a:cubicBezTo>
                    <a:pt x="5250160" y="0"/>
                    <a:pt x="5304290" y="54130"/>
                    <a:pt x="5304290" y="120902"/>
                  </a:cubicBezTo>
                  <a:lnTo>
                    <a:pt x="5304290" y="604498"/>
                  </a:lnTo>
                  <a:cubicBezTo>
                    <a:pt x="5304290" y="671270"/>
                    <a:pt x="5250160" y="725400"/>
                    <a:pt x="5183388" y="725400"/>
                  </a:cubicBezTo>
                  <a:lnTo>
                    <a:pt x="120902" y="725400"/>
                  </a:lnTo>
                  <a:cubicBezTo>
                    <a:pt x="54130" y="725400"/>
                    <a:pt x="0" y="671270"/>
                    <a:pt x="0" y="604498"/>
                  </a:cubicBezTo>
                  <a:lnTo>
                    <a:pt x="0" y="120902"/>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87589" tIns="87589" rIns="87589" bIns="87589" numCol="1" spcCol="1270" anchor="ctr" anchorCtr="0">
              <a:noAutofit/>
            </a:bodyPr>
            <a:lstStyle/>
            <a:p>
              <a:pPr defTabSz="686239">
                <a:lnSpc>
                  <a:spcPct val="90000"/>
                </a:lnSpc>
                <a:spcBef>
                  <a:spcPct val="0"/>
                </a:spcBef>
                <a:spcAft>
                  <a:spcPct val="35000"/>
                </a:spcAft>
              </a:pPr>
              <a:r>
                <a:rPr lang="en-CA" sz="1544" dirty="0"/>
                <a:t>Multiple pathways to deal with arsenic including Nuton primary copper sulphide leaching</a:t>
              </a:r>
            </a:p>
          </p:txBody>
        </p:sp>
        <p:pic>
          <p:nvPicPr>
            <p:cNvPr id="10" name="Picture 2" descr="Check Mark Logo Illustrations, Royalty-Free Vector Graphics ...">
              <a:extLst>
                <a:ext uri="{FF2B5EF4-FFF2-40B4-BE49-F238E27FC236}">
                  <a16:creationId xmlns:a16="http://schemas.microsoft.com/office/drawing/2014/main" id="{D7B3D60C-E61D-1747-8085-7972CC67CE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447" y="2486358"/>
              <a:ext cx="623078" cy="623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3DF2667-10AE-136A-F93B-7D7D8CD11828}"/>
              </a:ext>
            </a:extLst>
          </p:cNvPr>
          <p:cNvGrpSpPr/>
          <p:nvPr/>
        </p:nvGrpSpPr>
        <p:grpSpPr>
          <a:xfrm>
            <a:off x="4715301" y="3238398"/>
            <a:ext cx="4937673" cy="589388"/>
            <a:chOff x="5803447" y="3194413"/>
            <a:chExt cx="6077136" cy="725400"/>
          </a:xfrm>
        </p:grpSpPr>
        <p:sp>
          <p:nvSpPr>
            <p:cNvPr id="23" name="Freeform: Shape 22">
              <a:extLst>
                <a:ext uri="{FF2B5EF4-FFF2-40B4-BE49-F238E27FC236}">
                  <a16:creationId xmlns:a16="http://schemas.microsoft.com/office/drawing/2014/main" id="{3B1E0337-D766-CC72-9F5D-5E1BDD50C8C4}"/>
                </a:ext>
              </a:extLst>
            </p:cNvPr>
            <p:cNvSpPr/>
            <p:nvPr/>
          </p:nvSpPr>
          <p:spPr>
            <a:xfrm>
              <a:off x="6576293" y="3194413"/>
              <a:ext cx="5304290" cy="725400"/>
            </a:xfrm>
            <a:custGeom>
              <a:avLst/>
              <a:gdLst>
                <a:gd name="connsiteX0" fmla="*/ 0 w 5304290"/>
                <a:gd name="connsiteY0" fmla="*/ 120902 h 725400"/>
                <a:gd name="connsiteX1" fmla="*/ 120902 w 5304290"/>
                <a:gd name="connsiteY1" fmla="*/ 0 h 725400"/>
                <a:gd name="connsiteX2" fmla="*/ 5183388 w 5304290"/>
                <a:gd name="connsiteY2" fmla="*/ 0 h 725400"/>
                <a:gd name="connsiteX3" fmla="*/ 5304290 w 5304290"/>
                <a:gd name="connsiteY3" fmla="*/ 120902 h 725400"/>
                <a:gd name="connsiteX4" fmla="*/ 5304290 w 5304290"/>
                <a:gd name="connsiteY4" fmla="*/ 604498 h 725400"/>
                <a:gd name="connsiteX5" fmla="*/ 5183388 w 5304290"/>
                <a:gd name="connsiteY5" fmla="*/ 725400 h 725400"/>
                <a:gd name="connsiteX6" fmla="*/ 120902 w 5304290"/>
                <a:gd name="connsiteY6" fmla="*/ 725400 h 725400"/>
                <a:gd name="connsiteX7" fmla="*/ 0 w 5304290"/>
                <a:gd name="connsiteY7" fmla="*/ 604498 h 725400"/>
                <a:gd name="connsiteX8" fmla="*/ 0 w 5304290"/>
                <a:gd name="connsiteY8" fmla="*/ 120902 h 7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0" h="725400">
                  <a:moveTo>
                    <a:pt x="0" y="120902"/>
                  </a:moveTo>
                  <a:cubicBezTo>
                    <a:pt x="0" y="54130"/>
                    <a:pt x="54130" y="0"/>
                    <a:pt x="120902" y="0"/>
                  </a:cubicBezTo>
                  <a:lnTo>
                    <a:pt x="5183388" y="0"/>
                  </a:lnTo>
                  <a:cubicBezTo>
                    <a:pt x="5250160" y="0"/>
                    <a:pt x="5304290" y="54130"/>
                    <a:pt x="5304290" y="120902"/>
                  </a:cubicBezTo>
                  <a:lnTo>
                    <a:pt x="5304290" y="604498"/>
                  </a:lnTo>
                  <a:cubicBezTo>
                    <a:pt x="5304290" y="671270"/>
                    <a:pt x="5250160" y="725400"/>
                    <a:pt x="5183388" y="725400"/>
                  </a:cubicBezTo>
                  <a:lnTo>
                    <a:pt x="120902" y="725400"/>
                  </a:lnTo>
                  <a:cubicBezTo>
                    <a:pt x="54130" y="725400"/>
                    <a:pt x="0" y="671270"/>
                    <a:pt x="0" y="604498"/>
                  </a:cubicBezTo>
                  <a:lnTo>
                    <a:pt x="0" y="120902"/>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87589" tIns="87589" rIns="87589" bIns="87589" numCol="1" spcCol="1270" anchor="ctr" anchorCtr="0">
              <a:noAutofit/>
            </a:bodyPr>
            <a:lstStyle/>
            <a:p>
              <a:pPr defTabSz="686239">
                <a:lnSpc>
                  <a:spcPct val="90000"/>
                </a:lnSpc>
                <a:spcBef>
                  <a:spcPct val="0"/>
                </a:spcBef>
                <a:spcAft>
                  <a:spcPct val="35000"/>
                </a:spcAft>
              </a:pPr>
              <a:r>
                <a:rPr lang="en-CA" sz="1544" dirty="0"/>
                <a:t>Utilized CMC drill permits and acquired drill permits for northern claims</a:t>
              </a:r>
            </a:p>
          </p:txBody>
        </p:sp>
        <p:pic>
          <p:nvPicPr>
            <p:cNvPr id="11" name="Picture 2" descr="Check Mark Logo Illustrations, Royalty-Free Vector Graphics ...">
              <a:extLst>
                <a:ext uri="{FF2B5EF4-FFF2-40B4-BE49-F238E27FC236}">
                  <a16:creationId xmlns:a16="http://schemas.microsoft.com/office/drawing/2014/main" id="{C232CBA0-23C7-5CFF-4F13-44D2329706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447" y="3266830"/>
              <a:ext cx="623078" cy="623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202D220C-9B39-442C-5A61-9A346B9F35B7}"/>
              </a:ext>
            </a:extLst>
          </p:cNvPr>
          <p:cNvGrpSpPr/>
          <p:nvPr/>
        </p:nvGrpSpPr>
        <p:grpSpPr>
          <a:xfrm>
            <a:off x="4715301" y="3874586"/>
            <a:ext cx="4937673" cy="589388"/>
            <a:chOff x="5803447" y="3977413"/>
            <a:chExt cx="6077136" cy="725400"/>
          </a:xfrm>
        </p:grpSpPr>
        <p:sp>
          <p:nvSpPr>
            <p:cNvPr id="24" name="Freeform: Shape 23">
              <a:extLst>
                <a:ext uri="{FF2B5EF4-FFF2-40B4-BE49-F238E27FC236}">
                  <a16:creationId xmlns:a16="http://schemas.microsoft.com/office/drawing/2014/main" id="{9CF689B2-0395-7665-5B4E-75CFD8AA50E1}"/>
                </a:ext>
              </a:extLst>
            </p:cNvPr>
            <p:cNvSpPr/>
            <p:nvPr/>
          </p:nvSpPr>
          <p:spPr>
            <a:xfrm>
              <a:off x="6576293" y="3977413"/>
              <a:ext cx="5304290" cy="725400"/>
            </a:xfrm>
            <a:custGeom>
              <a:avLst/>
              <a:gdLst>
                <a:gd name="connsiteX0" fmla="*/ 0 w 5304290"/>
                <a:gd name="connsiteY0" fmla="*/ 120902 h 725400"/>
                <a:gd name="connsiteX1" fmla="*/ 120902 w 5304290"/>
                <a:gd name="connsiteY1" fmla="*/ 0 h 725400"/>
                <a:gd name="connsiteX2" fmla="*/ 5183388 w 5304290"/>
                <a:gd name="connsiteY2" fmla="*/ 0 h 725400"/>
                <a:gd name="connsiteX3" fmla="*/ 5304290 w 5304290"/>
                <a:gd name="connsiteY3" fmla="*/ 120902 h 725400"/>
                <a:gd name="connsiteX4" fmla="*/ 5304290 w 5304290"/>
                <a:gd name="connsiteY4" fmla="*/ 604498 h 725400"/>
                <a:gd name="connsiteX5" fmla="*/ 5183388 w 5304290"/>
                <a:gd name="connsiteY5" fmla="*/ 725400 h 725400"/>
                <a:gd name="connsiteX6" fmla="*/ 120902 w 5304290"/>
                <a:gd name="connsiteY6" fmla="*/ 725400 h 725400"/>
                <a:gd name="connsiteX7" fmla="*/ 0 w 5304290"/>
                <a:gd name="connsiteY7" fmla="*/ 604498 h 725400"/>
                <a:gd name="connsiteX8" fmla="*/ 0 w 5304290"/>
                <a:gd name="connsiteY8" fmla="*/ 120902 h 7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0" h="725400">
                  <a:moveTo>
                    <a:pt x="0" y="120902"/>
                  </a:moveTo>
                  <a:cubicBezTo>
                    <a:pt x="0" y="54130"/>
                    <a:pt x="54130" y="0"/>
                    <a:pt x="120902" y="0"/>
                  </a:cubicBezTo>
                  <a:lnTo>
                    <a:pt x="5183388" y="0"/>
                  </a:lnTo>
                  <a:cubicBezTo>
                    <a:pt x="5250160" y="0"/>
                    <a:pt x="5304290" y="54130"/>
                    <a:pt x="5304290" y="120902"/>
                  </a:cubicBezTo>
                  <a:lnTo>
                    <a:pt x="5304290" y="604498"/>
                  </a:lnTo>
                  <a:cubicBezTo>
                    <a:pt x="5304290" y="671270"/>
                    <a:pt x="5250160" y="725400"/>
                    <a:pt x="5183388" y="725400"/>
                  </a:cubicBezTo>
                  <a:lnTo>
                    <a:pt x="120902" y="725400"/>
                  </a:lnTo>
                  <a:cubicBezTo>
                    <a:pt x="54130" y="725400"/>
                    <a:pt x="0" y="671270"/>
                    <a:pt x="0" y="604498"/>
                  </a:cubicBezTo>
                  <a:lnTo>
                    <a:pt x="0" y="120902"/>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87589" tIns="87589" rIns="87589" bIns="87589" numCol="1" spcCol="1270" anchor="ctr" anchorCtr="0">
              <a:noAutofit/>
            </a:bodyPr>
            <a:lstStyle/>
            <a:p>
              <a:pPr defTabSz="686239">
                <a:lnSpc>
                  <a:spcPct val="90000"/>
                </a:lnSpc>
                <a:spcBef>
                  <a:spcPct val="0"/>
                </a:spcBef>
                <a:spcAft>
                  <a:spcPct val="35000"/>
                </a:spcAft>
              </a:pPr>
              <a:r>
                <a:rPr lang="en-CA" sz="1544" dirty="0"/>
                <a:t>Grew resource substantially by completing new holes and integrating CMC/Regulus datasets</a:t>
              </a:r>
            </a:p>
          </p:txBody>
        </p:sp>
        <p:pic>
          <p:nvPicPr>
            <p:cNvPr id="12" name="Picture 2" descr="Check Mark Logo Illustrations, Royalty-Free Vector Graphics ...">
              <a:extLst>
                <a:ext uri="{FF2B5EF4-FFF2-40B4-BE49-F238E27FC236}">
                  <a16:creationId xmlns:a16="http://schemas.microsoft.com/office/drawing/2014/main" id="{A33D9398-F42A-2477-94FA-E181A283B1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447" y="4047302"/>
              <a:ext cx="623078" cy="623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584BDA7B-28F0-E6DA-C553-C4ABB7B9DAC0}"/>
              </a:ext>
            </a:extLst>
          </p:cNvPr>
          <p:cNvGrpSpPr/>
          <p:nvPr/>
        </p:nvGrpSpPr>
        <p:grpSpPr>
          <a:xfrm>
            <a:off x="4715301" y="4510773"/>
            <a:ext cx="4937673" cy="589388"/>
            <a:chOff x="5803447" y="4760413"/>
            <a:chExt cx="6077136" cy="725400"/>
          </a:xfrm>
        </p:grpSpPr>
        <p:sp>
          <p:nvSpPr>
            <p:cNvPr id="25" name="Freeform: Shape 24">
              <a:extLst>
                <a:ext uri="{FF2B5EF4-FFF2-40B4-BE49-F238E27FC236}">
                  <a16:creationId xmlns:a16="http://schemas.microsoft.com/office/drawing/2014/main" id="{7547B0D3-306C-377A-2E8C-92B4CE1522A1}"/>
                </a:ext>
              </a:extLst>
            </p:cNvPr>
            <p:cNvSpPr/>
            <p:nvPr/>
          </p:nvSpPr>
          <p:spPr>
            <a:xfrm>
              <a:off x="6576293" y="4760413"/>
              <a:ext cx="5304290" cy="725400"/>
            </a:xfrm>
            <a:custGeom>
              <a:avLst/>
              <a:gdLst>
                <a:gd name="connsiteX0" fmla="*/ 0 w 5304290"/>
                <a:gd name="connsiteY0" fmla="*/ 120902 h 725400"/>
                <a:gd name="connsiteX1" fmla="*/ 120902 w 5304290"/>
                <a:gd name="connsiteY1" fmla="*/ 0 h 725400"/>
                <a:gd name="connsiteX2" fmla="*/ 5183388 w 5304290"/>
                <a:gd name="connsiteY2" fmla="*/ 0 h 725400"/>
                <a:gd name="connsiteX3" fmla="*/ 5304290 w 5304290"/>
                <a:gd name="connsiteY3" fmla="*/ 120902 h 725400"/>
                <a:gd name="connsiteX4" fmla="*/ 5304290 w 5304290"/>
                <a:gd name="connsiteY4" fmla="*/ 604498 h 725400"/>
                <a:gd name="connsiteX5" fmla="*/ 5183388 w 5304290"/>
                <a:gd name="connsiteY5" fmla="*/ 725400 h 725400"/>
                <a:gd name="connsiteX6" fmla="*/ 120902 w 5304290"/>
                <a:gd name="connsiteY6" fmla="*/ 725400 h 725400"/>
                <a:gd name="connsiteX7" fmla="*/ 0 w 5304290"/>
                <a:gd name="connsiteY7" fmla="*/ 604498 h 725400"/>
                <a:gd name="connsiteX8" fmla="*/ 0 w 5304290"/>
                <a:gd name="connsiteY8" fmla="*/ 120902 h 7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0" h="725400">
                  <a:moveTo>
                    <a:pt x="0" y="120902"/>
                  </a:moveTo>
                  <a:cubicBezTo>
                    <a:pt x="0" y="54130"/>
                    <a:pt x="54130" y="0"/>
                    <a:pt x="120902" y="0"/>
                  </a:cubicBezTo>
                  <a:lnTo>
                    <a:pt x="5183388" y="0"/>
                  </a:lnTo>
                  <a:cubicBezTo>
                    <a:pt x="5250160" y="0"/>
                    <a:pt x="5304290" y="54130"/>
                    <a:pt x="5304290" y="120902"/>
                  </a:cubicBezTo>
                  <a:lnTo>
                    <a:pt x="5304290" y="604498"/>
                  </a:lnTo>
                  <a:cubicBezTo>
                    <a:pt x="5304290" y="671270"/>
                    <a:pt x="5250160" y="725400"/>
                    <a:pt x="5183388" y="725400"/>
                  </a:cubicBezTo>
                  <a:lnTo>
                    <a:pt x="120902" y="725400"/>
                  </a:lnTo>
                  <a:cubicBezTo>
                    <a:pt x="54130" y="725400"/>
                    <a:pt x="0" y="671270"/>
                    <a:pt x="0" y="604498"/>
                  </a:cubicBezTo>
                  <a:lnTo>
                    <a:pt x="0" y="120902"/>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87589" tIns="87589" rIns="87589" bIns="87589" numCol="1" spcCol="1270" anchor="ctr" anchorCtr="0">
              <a:noAutofit/>
            </a:bodyPr>
            <a:lstStyle/>
            <a:p>
              <a:pPr defTabSz="686239">
                <a:lnSpc>
                  <a:spcPct val="90000"/>
                </a:lnSpc>
                <a:spcBef>
                  <a:spcPct val="0"/>
                </a:spcBef>
                <a:spcAft>
                  <a:spcPct val="35000"/>
                </a:spcAft>
              </a:pPr>
              <a:r>
                <a:rPr lang="en-CA" sz="1544" dirty="0"/>
                <a:t>Worked closely with communities to establish sustainable social license</a:t>
              </a:r>
            </a:p>
          </p:txBody>
        </p:sp>
        <p:pic>
          <p:nvPicPr>
            <p:cNvPr id="13" name="Picture 2" descr="Check Mark Logo Illustrations, Royalty-Free Vector Graphics ...">
              <a:extLst>
                <a:ext uri="{FF2B5EF4-FFF2-40B4-BE49-F238E27FC236}">
                  <a16:creationId xmlns:a16="http://schemas.microsoft.com/office/drawing/2014/main" id="{B5B1C0B4-F2B8-51FD-ACF3-7C8EF7DB0A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447" y="4827774"/>
              <a:ext cx="623078" cy="6230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0826A195-6795-1B97-6C32-2DE5B38DDDE2}"/>
              </a:ext>
            </a:extLst>
          </p:cNvPr>
          <p:cNvGrpSpPr/>
          <p:nvPr/>
        </p:nvGrpSpPr>
        <p:grpSpPr>
          <a:xfrm>
            <a:off x="4715301" y="5146961"/>
            <a:ext cx="4937673" cy="589388"/>
            <a:chOff x="5803447" y="5543413"/>
            <a:chExt cx="6077136" cy="725400"/>
          </a:xfrm>
        </p:grpSpPr>
        <p:sp>
          <p:nvSpPr>
            <p:cNvPr id="26" name="Freeform: Shape 25">
              <a:extLst>
                <a:ext uri="{FF2B5EF4-FFF2-40B4-BE49-F238E27FC236}">
                  <a16:creationId xmlns:a16="http://schemas.microsoft.com/office/drawing/2014/main" id="{7E06EA5C-D67F-5A06-9662-DE052E52E86D}"/>
                </a:ext>
              </a:extLst>
            </p:cNvPr>
            <p:cNvSpPr/>
            <p:nvPr/>
          </p:nvSpPr>
          <p:spPr>
            <a:xfrm>
              <a:off x="6576293" y="5543413"/>
              <a:ext cx="5304290" cy="725400"/>
            </a:xfrm>
            <a:custGeom>
              <a:avLst/>
              <a:gdLst>
                <a:gd name="connsiteX0" fmla="*/ 0 w 5304290"/>
                <a:gd name="connsiteY0" fmla="*/ 120902 h 725400"/>
                <a:gd name="connsiteX1" fmla="*/ 120902 w 5304290"/>
                <a:gd name="connsiteY1" fmla="*/ 0 h 725400"/>
                <a:gd name="connsiteX2" fmla="*/ 5183388 w 5304290"/>
                <a:gd name="connsiteY2" fmla="*/ 0 h 725400"/>
                <a:gd name="connsiteX3" fmla="*/ 5304290 w 5304290"/>
                <a:gd name="connsiteY3" fmla="*/ 120902 h 725400"/>
                <a:gd name="connsiteX4" fmla="*/ 5304290 w 5304290"/>
                <a:gd name="connsiteY4" fmla="*/ 604498 h 725400"/>
                <a:gd name="connsiteX5" fmla="*/ 5183388 w 5304290"/>
                <a:gd name="connsiteY5" fmla="*/ 725400 h 725400"/>
                <a:gd name="connsiteX6" fmla="*/ 120902 w 5304290"/>
                <a:gd name="connsiteY6" fmla="*/ 725400 h 725400"/>
                <a:gd name="connsiteX7" fmla="*/ 0 w 5304290"/>
                <a:gd name="connsiteY7" fmla="*/ 604498 h 725400"/>
                <a:gd name="connsiteX8" fmla="*/ 0 w 5304290"/>
                <a:gd name="connsiteY8" fmla="*/ 120902 h 7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4290" h="725400">
                  <a:moveTo>
                    <a:pt x="0" y="120902"/>
                  </a:moveTo>
                  <a:cubicBezTo>
                    <a:pt x="0" y="54130"/>
                    <a:pt x="54130" y="0"/>
                    <a:pt x="120902" y="0"/>
                  </a:cubicBezTo>
                  <a:lnTo>
                    <a:pt x="5183388" y="0"/>
                  </a:lnTo>
                  <a:cubicBezTo>
                    <a:pt x="5250160" y="0"/>
                    <a:pt x="5304290" y="54130"/>
                    <a:pt x="5304290" y="120902"/>
                  </a:cubicBezTo>
                  <a:lnTo>
                    <a:pt x="5304290" y="604498"/>
                  </a:lnTo>
                  <a:cubicBezTo>
                    <a:pt x="5304290" y="671270"/>
                    <a:pt x="5250160" y="725400"/>
                    <a:pt x="5183388" y="725400"/>
                  </a:cubicBezTo>
                  <a:lnTo>
                    <a:pt x="120902" y="725400"/>
                  </a:lnTo>
                  <a:cubicBezTo>
                    <a:pt x="54130" y="725400"/>
                    <a:pt x="0" y="671270"/>
                    <a:pt x="0" y="604498"/>
                  </a:cubicBezTo>
                  <a:lnTo>
                    <a:pt x="0" y="120902"/>
                  </a:lnTo>
                  <a:close/>
                </a:path>
              </a:pathLst>
            </a:custGeom>
            <a:solidFill>
              <a:schemeClr val="accent6">
                <a:lumMod val="20000"/>
                <a:lumOff val="80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87589" tIns="87589" rIns="87589" bIns="87589" numCol="1" spcCol="1270" anchor="ctr" anchorCtr="0">
              <a:noAutofit/>
            </a:bodyPr>
            <a:lstStyle/>
            <a:p>
              <a:pPr defTabSz="686239">
                <a:lnSpc>
                  <a:spcPct val="90000"/>
                </a:lnSpc>
                <a:spcBef>
                  <a:spcPct val="0"/>
                </a:spcBef>
                <a:spcAft>
                  <a:spcPct val="35000"/>
                </a:spcAft>
              </a:pPr>
              <a:r>
                <a:rPr lang="en-CA" sz="1544" dirty="0"/>
                <a:t>Multiple non-dilutive financings with Osisko and above market financing with Rio Tinto</a:t>
              </a:r>
            </a:p>
          </p:txBody>
        </p:sp>
        <p:pic>
          <p:nvPicPr>
            <p:cNvPr id="14" name="Picture 2" descr="Check Mark Logo Illustrations, Royalty-Free Vector Graphics ...">
              <a:extLst>
                <a:ext uri="{FF2B5EF4-FFF2-40B4-BE49-F238E27FC236}">
                  <a16:creationId xmlns:a16="http://schemas.microsoft.com/office/drawing/2014/main" id="{FAAC5DF7-0978-7442-501F-E4EF14740C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447" y="5619831"/>
              <a:ext cx="623078" cy="62307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343;p6">
            <a:extLst>
              <a:ext uri="{FF2B5EF4-FFF2-40B4-BE49-F238E27FC236}">
                <a16:creationId xmlns:a16="http://schemas.microsoft.com/office/drawing/2014/main" id="{BC5B5A0E-52D7-0140-D7E8-20BF672BFF59}"/>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Google Shape;344;p6">
            <a:extLst>
              <a:ext uri="{FF2B5EF4-FFF2-40B4-BE49-F238E27FC236}">
                <a16:creationId xmlns:a16="http://schemas.microsoft.com/office/drawing/2014/main" id="{9A7BD587-B80B-AF0B-8100-CB111B7EC76B}"/>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14</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3CB7CB27-5C23-494A-F769-181F84E86438}"/>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5" name="Title 14">
            <a:extLst>
              <a:ext uri="{FF2B5EF4-FFF2-40B4-BE49-F238E27FC236}">
                <a16:creationId xmlns:a16="http://schemas.microsoft.com/office/drawing/2014/main" id="{0E437687-831F-5003-F96F-52F1BAD1E37B}"/>
              </a:ext>
            </a:extLst>
          </p:cNvPr>
          <p:cNvSpPr>
            <a:spLocks noGrp="1"/>
          </p:cNvSpPr>
          <p:nvPr>
            <p:ph type="title"/>
          </p:nvPr>
        </p:nvSpPr>
        <p:spPr/>
        <p:txBody>
          <a:bodyPr/>
          <a:lstStyle/>
          <a:p>
            <a:endParaRPr lang="en-US"/>
          </a:p>
        </p:txBody>
      </p:sp>
      <p:sp>
        <p:nvSpPr>
          <p:cNvPr id="20" name="Freeform 19">
            <a:extLst>
              <a:ext uri="{FF2B5EF4-FFF2-40B4-BE49-F238E27FC236}">
                <a16:creationId xmlns:a16="http://schemas.microsoft.com/office/drawing/2014/main" id="{2547137F-B9AC-B252-2B6F-3CC5A6AE63EE}"/>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33" name="Google Shape;80;p1" descr="A picture containing drawing&#10;&#10;Description automatically generated">
            <a:extLst>
              <a:ext uri="{FF2B5EF4-FFF2-40B4-BE49-F238E27FC236}">
                <a16:creationId xmlns:a16="http://schemas.microsoft.com/office/drawing/2014/main" id="{00B7448C-45F7-C009-A8B9-BFB7732CB9DB}"/>
              </a:ext>
            </a:extLst>
          </p:cNvPr>
          <p:cNvPicPr preferRelativeResize="0"/>
          <p:nvPr/>
        </p:nvPicPr>
        <p:blipFill rotWithShape="1">
          <a:blip r:embed="rId3">
            <a:alphaModFix/>
          </a:blip>
          <a:srcRect/>
          <a:stretch/>
        </p:blipFill>
        <p:spPr>
          <a:xfrm>
            <a:off x="7998105" y="292141"/>
            <a:ext cx="1730658" cy="797314"/>
          </a:xfrm>
          <a:prstGeom prst="rect">
            <a:avLst/>
          </a:prstGeom>
          <a:noFill/>
          <a:ln>
            <a:noFill/>
          </a:ln>
        </p:spPr>
      </p:pic>
      <p:sp>
        <p:nvSpPr>
          <p:cNvPr id="40" name="Google Shape;87;p2">
            <a:extLst>
              <a:ext uri="{FF2B5EF4-FFF2-40B4-BE49-F238E27FC236}">
                <a16:creationId xmlns:a16="http://schemas.microsoft.com/office/drawing/2014/main" id="{2BBFCCB1-7C19-141B-A517-F9071E59D1FD}"/>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UNLOCKING VALUE AT THE ANTAKORI PROJECT</a:t>
            </a:r>
            <a:endParaRPr lang="en-CA" sz="2275" dirty="0"/>
          </a:p>
        </p:txBody>
      </p:sp>
      <p:sp>
        <p:nvSpPr>
          <p:cNvPr id="41" name="Google Shape;88;p2">
            <a:extLst>
              <a:ext uri="{FF2B5EF4-FFF2-40B4-BE49-F238E27FC236}">
                <a16:creationId xmlns:a16="http://schemas.microsoft.com/office/drawing/2014/main" id="{62FA6C9D-C446-5B3F-E38A-0190B40060D0}"/>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Perceived Issues At The Project vs Regulus’ Solutions</a:t>
            </a:r>
          </a:p>
        </p:txBody>
      </p:sp>
    </p:spTree>
    <p:extLst>
      <p:ext uri="{BB962C8B-B14F-4D97-AF65-F5344CB8AC3E}">
        <p14:creationId xmlns:p14="http://schemas.microsoft.com/office/powerpoint/2010/main" val="271719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75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nodeType="afterEffect">
                                  <p:stCondLst>
                                    <p:cond delay="7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500"/>
                            </p:stCondLst>
                            <p:childTnLst>
                              <p:par>
                                <p:cTn id="36" presetID="10" presetClass="entr" presetSubtype="0" fill="hold" nodeType="afterEffect">
                                  <p:stCondLst>
                                    <p:cond delay="75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
                            </p:stCondLst>
                            <p:childTnLst>
                              <p:par>
                                <p:cTn id="45" presetID="10" presetClass="entr" presetSubtype="0" fill="hold" nodeType="afterEffect">
                                  <p:stCondLst>
                                    <p:cond delay="75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500"/>
                            </p:stCondLst>
                            <p:childTnLst>
                              <p:par>
                                <p:cTn id="54" presetID="10" presetClass="entr" presetSubtype="0" fill="hold" nodeType="afterEffect">
                                  <p:stCondLst>
                                    <p:cond delay="75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4"/>
          <p:cNvSpPr txBox="1"/>
          <p:nvPr/>
        </p:nvSpPr>
        <p:spPr>
          <a:xfrm>
            <a:off x="6913691" y="5452088"/>
            <a:ext cx="1363203" cy="1395155"/>
          </a:xfrm>
          <a:prstGeom prst="rect">
            <a:avLst/>
          </a:prstGeom>
        </p:spPr>
        <p:txBody>
          <a:bodyPr lIns="27517" tIns="27517" rIns="27517" bIns="27517" rtlCol="0" anchor="ctr"/>
          <a:lstStyle/>
          <a:p>
            <a:pPr algn="ctr">
              <a:lnSpc>
                <a:spcPts val="1040"/>
              </a:lnSpc>
            </a:pPr>
            <a:endParaRPr sz="572"/>
          </a:p>
        </p:txBody>
      </p:sp>
      <p:sp>
        <p:nvSpPr>
          <p:cNvPr id="108" name="TextBox 108"/>
          <p:cNvSpPr txBox="1"/>
          <p:nvPr/>
        </p:nvSpPr>
        <p:spPr>
          <a:xfrm>
            <a:off x="6913691" y="5006505"/>
            <a:ext cx="1363203" cy="1395155"/>
          </a:xfrm>
          <a:prstGeom prst="rect">
            <a:avLst/>
          </a:prstGeom>
        </p:spPr>
        <p:txBody>
          <a:bodyPr lIns="27517" tIns="27517" rIns="27517" bIns="27517" rtlCol="0" anchor="ctr"/>
          <a:lstStyle/>
          <a:p>
            <a:pPr algn="ctr">
              <a:lnSpc>
                <a:spcPts val="1040"/>
              </a:lnSpc>
            </a:pPr>
            <a:endParaRPr sz="572"/>
          </a:p>
        </p:txBody>
      </p:sp>
      <p:sp>
        <p:nvSpPr>
          <p:cNvPr id="37" name="Freeform 36">
            <a:extLst>
              <a:ext uri="{FF2B5EF4-FFF2-40B4-BE49-F238E27FC236}">
                <a16:creationId xmlns:a16="http://schemas.microsoft.com/office/drawing/2014/main" id="{209BB116-C24A-2215-DB9D-E9EB43D89CF6}"/>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47" name="Google Shape;80;p1" descr="A picture containing drawing&#10;&#10;Description automatically generated">
            <a:extLst>
              <a:ext uri="{FF2B5EF4-FFF2-40B4-BE49-F238E27FC236}">
                <a16:creationId xmlns:a16="http://schemas.microsoft.com/office/drawing/2014/main" id="{D543D82D-EBE0-A33E-3453-664280D5EB2D}"/>
              </a:ext>
            </a:extLst>
          </p:cNvPr>
          <p:cNvPicPr preferRelativeResize="0"/>
          <p:nvPr/>
        </p:nvPicPr>
        <p:blipFill rotWithShape="1">
          <a:blip r:embed="rId2">
            <a:alphaModFix/>
          </a:blip>
          <a:srcRect/>
          <a:stretch/>
        </p:blipFill>
        <p:spPr>
          <a:xfrm>
            <a:off x="7998105" y="292141"/>
            <a:ext cx="1730658" cy="797314"/>
          </a:xfrm>
          <a:prstGeom prst="rect">
            <a:avLst/>
          </a:prstGeom>
          <a:noFill/>
          <a:ln>
            <a:noFill/>
          </a:ln>
        </p:spPr>
      </p:pic>
      <p:sp>
        <p:nvSpPr>
          <p:cNvPr id="49" name="Google Shape;87;p2">
            <a:extLst>
              <a:ext uri="{FF2B5EF4-FFF2-40B4-BE49-F238E27FC236}">
                <a16:creationId xmlns:a16="http://schemas.microsoft.com/office/drawing/2014/main" id="{7FD98184-E19A-047A-A92C-CD22EDC3AF2A}"/>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MAJORS ACTIVELY ACQUIRING COPPER ASSETS</a:t>
            </a:r>
            <a:endParaRPr lang="en-CA" sz="2275" dirty="0"/>
          </a:p>
        </p:txBody>
      </p:sp>
      <p:sp>
        <p:nvSpPr>
          <p:cNvPr id="53" name="Google Shape;88;p2">
            <a:extLst>
              <a:ext uri="{FF2B5EF4-FFF2-40B4-BE49-F238E27FC236}">
                <a16:creationId xmlns:a16="http://schemas.microsoft.com/office/drawing/2014/main" id="{BA8A369D-8BA8-5E01-17D0-59404C640D28}"/>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Mining producers looking for growth in copper with limited opportunities</a:t>
            </a:r>
          </a:p>
        </p:txBody>
      </p:sp>
      <p:sp>
        <p:nvSpPr>
          <p:cNvPr id="60" name="Google Shape;343;p6">
            <a:extLst>
              <a:ext uri="{FF2B5EF4-FFF2-40B4-BE49-F238E27FC236}">
                <a16:creationId xmlns:a16="http://schemas.microsoft.com/office/drawing/2014/main" id="{8D0DEB14-AA7E-D708-CA0C-8D389F4C3ECA}"/>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2" name="Google Shape;344;p6">
            <a:extLst>
              <a:ext uri="{FF2B5EF4-FFF2-40B4-BE49-F238E27FC236}">
                <a16:creationId xmlns:a16="http://schemas.microsoft.com/office/drawing/2014/main" id="{3654E6AC-4AF7-CD9E-EE23-B4259D9C28B4}"/>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15</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descr="A list of minerals with brown text&#10;&#10;Description automatically generated">
            <a:extLst>
              <a:ext uri="{FF2B5EF4-FFF2-40B4-BE49-F238E27FC236}">
                <a16:creationId xmlns:a16="http://schemas.microsoft.com/office/drawing/2014/main" id="{C52D6F6F-051B-02D9-927B-AF7FB4E51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18" y="1625078"/>
            <a:ext cx="8851364" cy="427585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F8B67A-177B-43DA-3F87-69C02E62511E}"/>
              </a:ext>
            </a:extLst>
          </p:cNvPr>
          <p:cNvSpPr/>
          <p:nvPr/>
        </p:nvSpPr>
        <p:spPr>
          <a:xfrm>
            <a:off x="2575025" y="5979798"/>
            <a:ext cx="5073550" cy="315497"/>
          </a:xfrm>
          <a:prstGeom prst="rect">
            <a:avLst/>
          </a:prstGeom>
          <a:solidFill>
            <a:srgbClr val="E7E4D1"/>
          </a:solidFill>
          <a:ln>
            <a:noFill/>
          </a:ln>
        </p:spPr>
        <p:txBody>
          <a:bodyPr spcFirstLastPara="1" wrap="square" lIns="39000" tIns="24754" rIns="19500" bIns="24754" anchor="ctr" anchorCtr="0">
            <a:noAutofit/>
          </a:bodyPr>
          <a:lstStyle/>
          <a:p>
            <a:pPr>
              <a:buClr>
                <a:srgbClr val="000000"/>
              </a:buClr>
              <a:buSzPts val="1800"/>
            </a:pPr>
            <a:r>
              <a:rPr lang="en-CA" sz="1138" b="1" dirty="0">
                <a:latin typeface="Calibri"/>
                <a:cs typeface="Calibri"/>
              </a:rPr>
              <a:t>Predecessor company delivered significant return on investment for shareholders</a:t>
            </a:r>
          </a:p>
        </p:txBody>
      </p:sp>
      <p:sp>
        <p:nvSpPr>
          <p:cNvPr id="2" name="Google Shape;343;p6">
            <a:extLst>
              <a:ext uri="{FF2B5EF4-FFF2-40B4-BE49-F238E27FC236}">
                <a16:creationId xmlns:a16="http://schemas.microsoft.com/office/drawing/2014/main" id="{51AE0B39-C86F-5AAC-FA47-A978DEC2CC03}"/>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Google Shape;344;p6">
            <a:extLst>
              <a:ext uri="{FF2B5EF4-FFF2-40B4-BE49-F238E27FC236}">
                <a16:creationId xmlns:a16="http://schemas.microsoft.com/office/drawing/2014/main" id="{C5FC52FB-D36D-5C5F-2B11-F83BD07A52D8}"/>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16</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extBox 23">
            <a:extLst>
              <a:ext uri="{FF2B5EF4-FFF2-40B4-BE49-F238E27FC236}">
                <a16:creationId xmlns:a16="http://schemas.microsoft.com/office/drawing/2014/main" id="{719EAD91-3237-D485-3C0B-78897EBB9D76}"/>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25" name="Freeform 24">
            <a:extLst>
              <a:ext uri="{FF2B5EF4-FFF2-40B4-BE49-F238E27FC236}">
                <a16:creationId xmlns:a16="http://schemas.microsoft.com/office/drawing/2014/main" id="{213E56A5-C847-A9F8-1ED6-DD7DB117F0E2}"/>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26" name="Google Shape;80;p1" descr="A picture containing drawing&#10;&#10;Description automatically generated">
            <a:extLst>
              <a:ext uri="{FF2B5EF4-FFF2-40B4-BE49-F238E27FC236}">
                <a16:creationId xmlns:a16="http://schemas.microsoft.com/office/drawing/2014/main" id="{6962178F-E0B1-F3F3-2D6A-D369A581B140}"/>
              </a:ext>
            </a:extLst>
          </p:cNvPr>
          <p:cNvPicPr preferRelativeResize="0"/>
          <p:nvPr/>
        </p:nvPicPr>
        <p:blipFill rotWithShape="1">
          <a:blip r:embed="rId2">
            <a:alphaModFix/>
          </a:blip>
          <a:srcRect/>
          <a:stretch/>
        </p:blipFill>
        <p:spPr>
          <a:xfrm>
            <a:off x="7998105" y="292141"/>
            <a:ext cx="1730658" cy="797314"/>
          </a:xfrm>
          <a:prstGeom prst="rect">
            <a:avLst/>
          </a:prstGeom>
          <a:noFill/>
          <a:ln>
            <a:noFill/>
          </a:ln>
        </p:spPr>
      </p:pic>
      <p:sp>
        <p:nvSpPr>
          <p:cNvPr id="27" name="Google Shape;87;p2">
            <a:extLst>
              <a:ext uri="{FF2B5EF4-FFF2-40B4-BE49-F238E27FC236}">
                <a16:creationId xmlns:a16="http://schemas.microsoft.com/office/drawing/2014/main" id="{E2F53064-9C5F-4B6E-35B7-561BCE6344F3}"/>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nSpc>
                <a:spcPct val="90000"/>
              </a:lnSpc>
              <a:buClr>
                <a:srgbClr val="953735"/>
              </a:buClr>
              <a:buSzPts val="2800"/>
            </a:pPr>
            <a:r>
              <a:rPr lang="en-CA" sz="2275" b="1" dirty="0">
                <a:solidFill>
                  <a:srgbClr val="953735"/>
                </a:solidFill>
                <a:latin typeface="Calibri"/>
                <a:ea typeface="Calibri"/>
                <a:cs typeface="Calibri"/>
                <a:sym typeface="Calibri"/>
              </a:rPr>
              <a:t>WHAT DID THE TEAM DO WITH ANTARES?</a:t>
            </a:r>
            <a:endParaRPr lang="en-CA" sz="2275" b="1" dirty="0">
              <a:solidFill>
                <a:schemeClr val="dk1"/>
              </a:solidFill>
              <a:latin typeface="Lato"/>
              <a:ea typeface="Lato"/>
              <a:cs typeface="Lato"/>
              <a:sym typeface="Lato"/>
            </a:endParaRPr>
          </a:p>
        </p:txBody>
      </p:sp>
      <p:sp>
        <p:nvSpPr>
          <p:cNvPr id="28" name="Google Shape;88;p2">
            <a:extLst>
              <a:ext uri="{FF2B5EF4-FFF2-40B4-BE49-F238E27FC236}">
                <a16:creationId xmlns:a16="http://schemas.microsoft.com/office/drawing/2014/main" id="{084EDB82-88CE-8D43-17FA-A6DF765307FC}"/>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Generated Significant Value For Shareholders</a:t>
            </a:r>
          </a:p>
        </p:txBody>
      </p:sp>
      <p:pic>
        <p:nvPicPr>
          <p:cNvPr id="30" name="Picture 29" descr="A graph showing the collapse of the stock market&#10;&#10;Description automatically generated">
            <a:extLst>
              <a:ext uri="{FF2B5EF4-FFF2-40B4-BE49-F238E27FC236}">
                <a16:creationId xmlns:a16="http://schemas.microsoft.com/office/drawing/2014/main" id="{3928E6D9-57EE-C09E-526D-642DB14EC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63" y="1409244"/>
            <a:ext cx="8839607" cy="4527603"/>
          </a:xfrm>
          <a:prstGeom prst="rect">
            <a:avLst/>
          </a:prstGeom>
        </p:spPr>
      </p:pic>
    </p:spTree>
    <p:extLst>
      <p:ext uri="{BB962C8B-B14F-4D97-AF65-F5344CB8AC3E}">
        <p14:creationId xmlns:p14="http://schemas.microsoft.com/office/powerpoint/2010/main" val="2612684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 name="Picture 2" descr="A close-up of a company logo&#10;&#10;Description automatically generated">
            <a:extLst>
              <a:ext uri="{FF2B5EF4-FFF2-40B4-BE49-F238E27FC236}">
                <a16:creationId xmlns:a16="http://schemas.microsoft.com/office/drawing/2014/main" id="{86CDA54A-B568-C6C8-D195-67D29AC27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085" y="4152424"/>
            <a:ext cx="1584942" cy="660392"/>
          </a:xfrm>
          <a:prstGeom prst="rect">
            <a:avLst/>
          </a:prstGeom>
          <a:noFill/>
        </p:spPr>
      </p:pic>
      <p:sp>
        <p:nvSpPr>
          <p:cNvPr id="484" name="Google Shape;484;p16"/>
          <p:cNvSpPr/>
          <p:nvPr/>
        </p:nvSpPr>
        <p:spPr>
          <a:xfrm>
            <a:off x="6133642" y="2154982"/>
            <a:ext cx="3677503" cy="717001"/>
          </a:xfrm>
          <a:prstGeom prst="rect">
            <a:avLst/>
          </a:prstGeom>
          <a:noFill/>
          <a:ln>
            <a:noFill/>
          </a:ln>
        </p:spPr>
        <p:txBody>
          <a:bodyPr spcFirstLastPara="1" wrap="square" lIns="74276" tIns="37131" rIns="74276" bIns="37131" anchor="ctr" anchorCtr="0">
            <a:noAutofit/>
          </a:bodyPr>
          <a:lstStyle/>
          <a:p>
            <a:pPr>
              <a:buClr>
                <a:srgbClr val="000000"/>
              </a:buClr>
              <a:buSzPts val="2700"/>
            </a:pPr>
            <a:endParaRPr sz="1463" b="1" dirty="0">
              <a:solidFill>
                <a:srgbClr val="860000"/>
              </a:solidFill>
              <a:latin typeface="Lato"/>
              <a:ea typeface="Lato"/>
              <a:cs typeface="Lato"/>
              <a:sym typeface="Lato"/>
            </a:endParaRPr>
          </a:p>
          <a:p>
            <a:pPr marL="247665" indent="-206388">
              <a:buClr>
                <a:srgbClr val="860000"/>
              </a:buClr>
              <a:buSzPts val="2400"/>
              <a:buFont typeface="Lato"/>
              <a:buChar char="●"/>
            </a:pPr>
            <a:r>
              <a:rPr lang="en-CA" sz="1192" dirty="0">
                <a:solidFill>
                  <a:srgbClr val="860000"/>
                </a:solidFill>
                <a:latin typeface="Lato"/>
                <a:ea typeface="Lato"/>
                <a:cs typeface="Lato"/>
                <a:sym typeface="Lato"/>
              </a:rPr>
              <a:t>Nearby mines’ ore is depleting</a:t>
            </a:r>
            <a:br>
              <a:rPr lang="en-CA" sz="1192" dirty="0">
                <a:solidFill>
                  <a:srgbClr val="860000"/>
                </a:solidFill>
                <a:latin typeface="Lato"/>
                <a:ea typeface="Lato"/>
                <a:cs typeface="Lato"/>
                <a:sym typeface="Lato"/>
              </a:rPr>
            </a:br>
            <a:r>
              <a:rPr lang="en-CA" sz="1192" dirty="0">
                <a:solidFill>
                  <a:srgbClr val="860000"/>
                </a:solidFill>
                <a:latin typeface="Lato"/>
                <a:ea typeface="Lato"/>
                <a:cs typeface="Lato"/>
                <a:sym typeface="Lato"/>
              </a:rPr>
              <a:t>Potential for multi-generational mine</a:t>
            </a:r>
            <a:endParaRPr sz="1192" dirty="0">
              <a:solidFill>
                <a:srgbClr val="000000"/>
              </a:solidFill>
              <a:latin typeface="Arial"/>
              <a:ea typeface="Arial"/>
              <a:cs typeface="Arial"/>
              <a:sym typeface="Arial"/>
            </a:endParaRPr>
          </a:p>
          <a:p>
            <a:pPr marL="247665" indent="-206388">
              <a:buClr>
                <a:srgbClr val="860000"/>
              </a:buClr>
              <a:buSzPts val="2400"/>
              <a:buFont typeface="Lato"/>
              <a:buChar char="●"/>
            </a:pPr>
            <a:r>
              <a:rPr lang="en-CA" sz="1192" dirty="0">
                <a:solidFill>
                  <a:srgbClr val="860000"/>
                </a:solidFill>
                <a:latin typeface="Lato"/>
                <a:ea typeface="Lato"/>
                <a:cs typeface="Lato"/>
                <a:sym typeface="Lato"/>
              </a:rPr>
              <a:t>Significant infrastructure already in place</a:t>
            </a:r>
          </a:p>
          <a:p>
            <a:pPr marL="247665" indent="-206388">
              <a:buClr>
                <a:srgbClr val="860000"/>
              </a:buClr>
              <a:buSzPts val="2400"/>
              <a:buFont typeface="Lato"/>
              <a:buChar char="●"/>
            </a:pPr>
            <a:r>
              <a:rPr lang="en-CA" sz="1192" dirty="0">
                <a:solidFill>
                  <a:srgbClr val="860000"/>
                </a:solidFill>
                <a:latin typeface="Lato"/>
                <a:ea typeface="Lato"/>
                <a:cs typeface="Lato"/>
                <a:sym typeface="Lato"/>
              </a:rPr>
              <a:t>Recent investments by Rio Tinto, Antofagasta and First Quantum</a:t>
            </a:r>
            <a:endParaRPr sz="1192" dirty="0">
              <a:solidFill>
                <a:schemeClr val="dk1"/>
              </a:solidFill>
              <a:latin typeface="Calibri"/>
              <a:ea typeface="Calibri"/>
              <a:cs typeface="Calibri"/>
              <a:sym typeface="Calibri"/>
            </a:endParaRPr>
          </a:p>
        </p:txBody>
      </p:sp>
      <p:sp>
        <p:nvSpPr>
          <p:cNvPr id="485" name="Google Shape;485;p16"/>
          <p:cNvSpPr/>
          <p:nvPr/>
        </p:nvSpPr>
        <p:spPr>
          <a:xfrm>
            <a:off x="1352264" y="2069298"/>
            <a:ext cx="3491230" cy="1208855"/>
          </a:xfrm>
          <a:prstGeom prst="rect">
            <a:avLst/>
          </a:prstGeom>
          <a:noFill/>
          <a:ln>
            <a:noFill/>
          </a:ln>
        </p:spPr>
        <p:txBody>
          <a:bodyPr spcFirstLastPara="1" wrap="square" lIns="74276" tIns="37131" rIns="74276" bIns="37131" anchor="ctr" anchorCtr="0">
            <a:noAutofit/>
          </a:bodyPr>
          <a:lstStyle/>
          <a:p>
            <a:pPr>
              <a:buClr>
                <a:srgbClr val="000000"/>
              </a:buClr>
              <a:buSzPts val="2700"/>
            </a:pPr>
            <a:r>
              <a:rPr lang="en-CA" sz="1463" b="1" dirty="0">
                <a:solidFill>
                  <a:srgbClr val="860000"/>
                </a:solidFill>
                <a:latin typeface="Lato"/>
                <a:ea typeface="Lato"/>
                <a:cs typeface="Lato"/>
                <a:sym typeface="Lato"/>
              </a:rPr>
              <a:t>GROWING MINERAL RESOURCE</a:t>
            </a:r>
          </a:p>
          <a:p>
            <a:pPr>
              <a:buClr>
                <a:srgbClr val="000000"/>
              </a:buClr>
              <a:buSzPts val="2700"/>
            </a:pPr>
            <a:endParaRPr sz="1463" b="1" dirty="0">
              <a:solidFill>
                <a:srgbClr val="860000"/>
              </a:solidFill>
              <a:latin typeface="Lato"/>
              <a:ea typeface="Lato"/>
              <a:cs typeface="Lato"/>
              <a:sym typeface="Lato"/>
            </a:endParaRPr>
          </a:p>
          <a:p>
            <a:pPr marL="247665" indent="-206388">
              <a:buClr>
                <a:srgbClr val="860000"/>
              </a:buClr>
              <a:buSzPts val="2400"/>
              <a:buFont typeface="Lato"/>
              <a:buChar char="●"/>
            </a:pPr>
            <a:r>
              <a:rPr lang="en-CA" sz="1192" dirty="0">
                <a:solidFill>
                  <a:srgbClr val="860000"/>
                </a:solidFill>
                <a:latin typeface="Lato"/>
                <a:ea typeface="Lato"/>
                <a:cs typeface="Lato"/>
                <a:sym typeface="Lato"/>
              </a:rPr>
              <a:t>250 Mt @ 0.48% Cu, 0.29 g/t Au, 7.5 g/t Ag (Indicated)</a:t>
            </a:r>
            <a:endParaRPr sz="1192" dirty="0">
              <a:solidFill>
                <a:schemeClr val="dk1"/>
              </a:solidFill>
              <a:latin typeface="Calibri"/>
              <a:ea typeface="Calibri"/>
              <a:cs typeface="Calibri"/>
              <a:sym typeface="Calibri"/>
            </a:endParaRPr>
          </a:p>
          <a:p>
            <a:pPr marL="247665" indent="-206388">
              <a:buClr>
                <a:srgbClr val="860000"/>
              </a:buClr>
              <a:buSzPts val="2400"/>
              <a:buFont typeface="Lato"/>
              <a:buChar char="●"/>
            </a:pPr>
            <a:r>
              <a:rPr lang="en-CA" sz="1192" dirty="0">
                <a:solidFill>
                  <a:srgbClr val="860000"/>
                </a:solidFill>
                <a:latin typeface="Lato"/>
                <a:ea typeface="Lato"/>
                <a:cs typeface="Lato"/>
                <a:sym typeface="Lato"/>
              </a:rPr>
              <a:t>267 Mt @ 0.41% Cu, 0.26 g/t Au, 7.8 g/t Ag (Inferred)</a:t>
            </a:r>
            <a:endParaRPr sz="1192" dirty="0">
              <a:solidFill>
                <a:schemeClr val="dk1"/>
              </a:solidFill>
              <a:latin typeface="Calibri"/>
              <a:ea typeface="Calibri"/>
              <a:cs typeface="Calibri"/>
              <a:sym typeface="Calibri"/>
            </a:endParaRPr>
          </a:p>
          <a:p>
            <a:pPr marL="247665" indent="-206388">
              <a:buClr>
                <a:srgbClr val="860000"/>
              </a:buClr>
              <a:buSzPts val="2400"/>
              <a:buFont typeface="Lato"/>
              <a:buChar char="●"/>
            </a:pPr>
            <a:r>
              <a:rPr lang="en-CA" sz="1192" dirty="0">
                <a:solidFill>
                  <a:srgbClr val="860000"/>
                </a:solidFill>
                <a:latin typeface="Lato"/>
                <a:ea typeface="Lato"/>
                <a:cs typeface="Lato"/>
                <a:sym typeface="Lato"/>
              </a:rPr>
              <a:t>Mineralization remains open</a:t>
            </a:r>
            <a:endParaRPr sz="1192" dirty="0">
              <a:solidFill>
                <a:srgbClr val="000000"/>
              </a:solidFill>
              <a:latin typeface="Arial"/>
              <a:ea typeface="Arial"/>
              <a:cs typeface="Arial"/>
              <a:sym typeface="Arial"/>
            </a:endParaRPr>
          </a:p>
          <a:p>
            <a:pPr marL="247665" indent="-206388">
              <a:buClr>
                <a:srgbClr val="860000"/>
              </a:buClr>
              <a:buSzPts val="2400"/>
              <a:buFont typeface="Lato"/>
              <a:buChar char="●"/>
            </a:pPr>
            <a:r>
              <a:rPr lang="en-CA" sz="1192" dirty="0">
                <a:solidFill>
                  <a:srgbClr val="860000"/>
                </a:solidFill>
                <a:latin typeface="Lato"/>
                <a:ea typeface="Lato"/>
                <a:cs typeface="Lato"/>
                <a:sym typeface="Lato"/>
              </a:rPr>
              <a:t>Low strip ratio</a:t>
            </a:r>
            <a:endParaRPr sz="1192" dirty="0">
              <a:solidFill>
                <a:schemeClr val="dk1"/>
              </a:solidFill>
              <a:latin typeface="Calibri"/>
              <a:ea typeface="Calibri"/>
              <a:cs typeface="Calibri"/>
              <a:sym typeface="Calibri"/>
            </a:endParaRPr>
          </a:p>
          <a:p>
            <a:pPr>
              <a:buClr>
                <a:srgbClr val="000000"/>
              </a:buClr>
              <a:buSzPts val="2700"/>
            </a:pPr>
            <a:endParaRPr lang="en-GB" sz="1463" b="1" dirty="0">
              <a:solidFill>
                <a:srgbClr val="860000"/>
              </a:solidFill>
              <a:latin typeface="Lato"/>
              <a:ea typeface="Lato"/>
              <a:cs typeface="Lato"/>
              <a:sym typeface="Lato"/>
            </a:endParaRPr>
          </a:p>
          <a:p>
            <a:pPr>
              <a:buClr>
                <a:srgbClr val="000000"/>
              </a:buClr>
              <a:buSzPts val="2700"/>
            </a:pPr>
            <a:endParaRPr lang="en-GB" sz="1463" b="1" dirty="0">
              <a:solidFill>
                <a:srgbClr val="860000"/>
              </a:solidFill>
              <a:latin typeface="Lato"/>
              <a:ea typeface="Lato"/>
              <a:cs typeface="Lato"/>
              <a:sym typeface="Lato"/>
            </a:endParaRPr>
          </a:p>
        </p:txBody>
      </p:sp>
      <p:sp>
        <p:nvSpPr>
          <p:cNvPr id="486" name="Google Shape;486;p16"/>
          <p:cNvSpPr/>
          <p:nvPr/>
        </p:nvSpPr>
        <p:spPr>
          <a:xfrm>
            <a:off x="6147077" y="3518765"/>
            <a:ext cx="5351328" cy="966902"/>
          </a:xfrm>
          <a:prstGeom prst="rect">
            <a:avLst/>
          </a:prstGeom>
          <a:noFill/>
          <a:ln>
            <a:noFill/>
          </a:ln>
        </p:spPr>
        <p:txBody>
          <a:bodyPr spcFirstLastPara="1" wrap="square" lIns="74276" tIns="37131" rIns="74276" bIns="37131" anchor="ctr" anchorCtr="0">
            <a:noAutofit/>
          </a:bodyPr>
          <a:lstStyle/>
          <a:p>
            <a:pPr>
              <a:buClr>
                <a:srgbClr val="000000"/>
              </a:buClr>
              <a:buSzPts val="2700"/>
            </a:pPr>
            <a:r>
              <a:rPr lang="en-CA" sz="1463" b="1" dirty="0">
                <a:solidFill>
                  <a:srgbClr val="860000"/>
                </a:solidFill>
                <a:latin typeface="Lato"/>
                <a:ea typeface="Lato"/>
                <a:cs typeface="Lato"/>
                <a:sym typeface="Lato"/>
              </a:rPr>
              <a:t>COMPELLING VALUATION </a:t>
            </a:r>
            <a:endParaRPr sz="758" dirty="0">
              <a:solidFill>
                <a:srgbClr val="000000"/>
              </a:solidFill>
              <a:latin typeface="Arial"/>
              <a:ea typeface="Arial"/>
              <a:cs typeface="Arial"/>
              <a:sym typeface="Arial"/>
            </a:endParaRPr>
          </a:p>
          <a:p>
            <a:pPr>
              <a:buClr>
                <a:srgbClr val="000000"/>
              </a:buClr>
              <a:buSzPts val="2700"/>
            </a:pPr>
            <a:r>
              <a:rPr lang="en-CA" sz="1463" b="1" dirty="0">
                <a:solidFill>
                  <a:srgbClr val="860000"/>
                </a:solidFill>
                <a:latin typeface="Lato"/>
                <a:ea typeface="Lato"/>
                <a:cs typeface="Lato"/>
                <a:sym typeface="Lato"/>
              </a:rPr>
              <a:t>AND FULLY FUNDED</a:t>
            </a:r>
            <a:endParaRPr sz="1463" dirty="0">
              <a:solidFill>
                <a:schemeClr val="dk1"/>
              </a:solidFill>
              <a:latin typeface="Calibri"/>
              <a:ea typeface="Calibri"/>
              <a:cs typeface="Calibri"/>
              <a:sym typeface="Calibri"/>
            </a:endParaRPr>
          </a:p>
          <a:p>
            <a:pPr>
              <a:buClr>
                <a:srgbClr val="000000"/>
              </a:buClr>
              <a:buSzPts val="1200"/>
            </a:pPr>
            <a:endParaRPr sz="650" b="1" dirty="0">
              <a:solidFill>
                <a:srgbClr val="860000"/>
              </a:solidFill>
              <a:latin typeface="Lato"/>
              <a:ea typeface="Lato"/>
              <a:cs typeface="Lato"/>
              <a:sym typeface="Lato"/>
            </a:endParaRPr>
          </a:p>
          <a:p>
            <a:pPr>
              <a:buClr>
                <a:srgbClr val="000000"/>
              </a:buClr>
              <a:buSzPts val="2400"/>
            </a:pPr>
            <a:r>
              <a:rPr lang="en-CA" sz="1192" dirty="0">
                <a:solidFill>
                  <a:srgbClr val="860000"/>
                </a:solidFill>
                <a:latin typeface="Lato"/>
                <a:ea typeface="Lato"/>
                <a:cs typeface="Lato"/>
                <a:sym typeface="Lato"/>
              </a:rPr>
              <a:t>Well placed to create sustainable, long-term </a:t>
            </a:r>
            <a:endParaRPr sz="1192" dirty="0">
              <a:solidFill>
                <a:srgbClr val="000000"/>
              </a:solidFill>
              <a:latin typeface="Arial"/>
              <a:ea typeface="Arial"/>
              <a:cs typeface="Arial"/>
              <a:sym typeface="Arial"/>
            </a:endParaRPr>
          </a:p>
          <a:p>
            <a:pPr>
              <a:buClr>
                <a:srgbClr val="000000"/>
              </a:buClr>
              <a:buSzPts val="2400"/>
            </a:pPr>
            <a:r>
              <a:rPr lang="en-CA" sz="1192" dirty="0">
                <a:solidFill>
                  <a:srgbClr val="860000"/>
                </a:solidFill>
                <a:latin typeface="Lato"/>
                <a:ea typeface="Lato"/>
                <a:cs typeface="Lato"/>
                <a:sym typeface="Lato"/>
              </a:rPr>
              <a:t>value for shareholders and local communities </a:t>
            </a:r>
            <a:endParaRPr sz="1192" dirty="0">
              <a:solidFill>
                <a:srgbClr val="000000"/>
              </a:solidFill>
              <a:latin typeface="Arial"/>
              <a:ea typeface="Arial"/>
              <a:cs typeface="Arial"/>
              <a:sym typeface="Arial"/>
            </a:endParaRPr>
          </a:p>
          <a:p>
            <a:pPr>
              <a:buClr>
                <a:srgbClr val="000000"/>
              </a:buClr>
              <a:buSzPts val="2400"/>
            </a:pPr>
            <a:r>
              <a:rPr lang="en-CA" sz="1192" dirty="0">
                <a:solidFill>
                  <a:srgbClr val="860000"/>
                </a:solidFill>
                <a:latin typeface="Lato"/>
                <a:ea typeface="Lato"/>
                <a:cs typeface="Lato"/>
                <a:sym typeface="Lato"/>
              </a:rPr>
              <a:t>in the years ahead.</a:t>
            </a:r>
            <a:endParaRPr sz="1192" dirty="0">
              <a:solidFill>
                <a:srgbClr val="860000"/>
              </a:solidFill>
              <a:latin typeface="Lato"/>
              <a:ea typeface="Lato"/>
              <a:cs typeface="Lato"/>
              <a:sym typeface="Lato"/>
            </a:endParaRPr>
          </a:p>
        </p:txBody>
      </p:sp>
      <p:sp>
        <p:nvSpPr>
          <p:cNvPr id="487" name="Google Shape;487;p16"/>
          <p:cNvSpPr/>
          <p:nvPr/>
        </p:nvSpPr>
        <p:spPr>
          <a:xfrm>
            <a:off x="1394018" y="3228976"/>
            <a:ext cx="2945301" cy="751741"/>
          </a:xfrm>
          <a:prstGeom prst="rect">
            <a:avLst/>
          </a:prstGeom>
          <a:noFill/>
          <a:ln>
            <a:noFill/>
          </a:ln>
        </p:spPr>
        <p:txBody>
          <a:bodyPr spcFirstLastPara="1" wrap="square" lIns="74276" tIns="37131" rIns="74276" bIns="37131" anchor="ctr" anchorCtr="0">
            <a:noAutofit/>
          </a:bodyPr>
          <a:lstStyle/>
          <a:p>
            <a:pPr>
              <a:buClr>
                <a:srgbClr val="000000"/>
              </a:buClr>
              <a:buSzPts val="2700"/>
            </a:pPr>
            <a:r>
              <a:rPr lang="en-CA" sz="1463" b="1" dirty="0">
                <a:solidFill>
                  <a:srgbClr val="860000"/>
                </a:solidFill>
                <a:latin typeface="Lato"/>
                <a:ea typeface="Lato"/>
                <a:cs typeface="Lato"/>
                <a:sym typeface="Lato"/>
              </a:rPr>
              <a:t>STRATEGIC PARTNERS</a:t>
            </a:r>
            <a:endParaRPr sz="1463" b="1" dirty="0">
              <a:solidFill>
                <a:schemeClr val="dk1"/>
              </a:solidFill>
              <a:latin typeface="Calibri"/>
              <a:ea typeface="Calibri"/>
              <a:cs typeface="Calibri"/>
              <a:sym typeface="Calibri"/>
            </a:endParaRPr>
          </a:p>
        </p:txBody>
      </p:sp>
      <p:pic>
        <p:nvPicPr>
          <p:cNvPr id="488" name="Google Shape;488;p16" descr="Exponential Graph with solid fill"/>
          <p:cNvPicPr preferRelativeResize="0"/>
          <p:nvPr/>
        </p:nvPicPr>
        <p:blipFill rotWithShape="1">
          <a:blip r:embed="rId4">
            <a:alphaModFix/>
          </a:blip>
          <a:srcRect/>
          <a:stretch/>
        </p:blipFill>
        <p:spPr>
          <a:xfrm>
            <a:off x="185629" y="2159533"/>
            <a:ext cx="1208389" cy="1208389"/>
          </a:xfrm>
          <a:prstGeom prst="rect">
            <a:avLst/>
          </a:prstGeom>
          <a:noFill/>
          <a:ln>
            <a:noFill/>
          </a:ln>
        </p:spPr>
      </p:pic>
      <p:pic>
        <p:nvPicPr>
          <p:cNvPr id="489" name="Google Shape;489;p16" descr="Handshake with solid fill"/>
          <p:cNvPicPr preferRelativeResize="0"/>
          <p:nvPr/>
        </p:nvPicPr>
        <p:blipFill rotWithShape="1">
          <a:blip r:embed="rId5">
            <a:alphaModFix/>
          </a:blip>
          <a:srcRect/>
          <a:stretch/>
        </p:blipFill>
        <p:spPr>
          <a:xfrm>
            <a:off x="227786" y="3445665"/>
            <a:ext cx="1151435" cy="1151435"/>
          </a:xfrm>
          <a:prstGeom prst="rect">
            <a:avLst/>
          </a:prstGeom>
          <a:noFill/>
          <a:ln>
            <a:noFill/>
          </a:ln>
        </p:spPr>
      </p:pic>
      <p:pic>
        <p:nvPicPr>
          <p:cNvPr id="490" name="Google Shape;490;p16" descr="Link with solid fill"/>
          <p:cNvPicPr preferRelativeResize="0"/>
          <p:nvPr/>
        </p:nvPicPr>
        <p:blipFill rotWithShape="1">
          <a:blip r:embed="rId6">
            <a:alphaModFix/>
          </a:blip>
          <a:srcRect/>
          <a:stretch/>
        </p:blipFill>
        <p:spPr>
          <a:xfrm>
            <a:off x="5082597" y="2025297"/>
            <a:ext cx="1064481" cy="1064481"/>
          </a:xfrm>
          <a:prstGeom prst="rect">
            <a:avLst/>
          </a:prstGeom>
          <a:noFill/>
          <a:ln>
            <a:noFill/>
          </a:ln>
        </p:spPr>
      </p:pic>
      <p:pic>
        <p:nvPicPr>
          <p:cNvPr id="491" name="Google Shape;491;p16" descr="A picture containing grass, sky, outdoor, nature&#10;&#10;Description automatically generated"/>
          <p:cNvPicPr preferRelativeResize="0"/>
          <p:nvPr/>
        </p:nvPicPr>
        <p:blipFill rotWithShape="1">
          <a:blip r:embed="rId7">
            <a:alphaModFix/>
          </a:blip>
          <a:srcRect l="-2428"/>
          <a:stretch/>
        </p:blipFill>
        <p:spPr>
          <a:xfrm>
            <a:off x="-237331" y="4622917"/>
            <a:ext cx="10143331" cy="1126426"/>
          </a:xfrm>
          <a:prstGeom prst="rect">
            <a:avLst/>
          </a:prstGeom>
          <a:noFill/>
          <a:ln>
            <a:noFill/>
          </a:ln>
        </p:spPr>
      </p:pic>
      <p:grpSp>
        <p:nvGrpSpPr>
          <p:cNvPr id="492" name="Google Shape;492;p16"/>
          <p:cNvGrpSpPr/>
          <p:nvPr/>
        </p:nvGrpSpPr>
        <p:grpSpPr>
          <a:xfrm>
            <a:off x="5035552" y="3341882"/>
            <a:ext cx="1192013" cy="1285845"/>
            <a:chOff x="10099478" y="2136539"/>
            <a:chExt cx="1771897" cy="1771897"/>
          </a:xfrm>
        </p:grpSpPr>
        <p:pic>
          <p:nvPicPr>
            <p:cNvPr id="493" name="Google Shape;493;p16" descr="Icon&#10;&#10;Description automatically generated"/>
            <p:cNvPicPr preferRelativeResize="0"/>
            <p:nvPr/>
          </p:nvPicPr>
          <p:blipFill rotWithShape="1">
            <a:blip r:embed="rId8">
              <a:alphaModFix/>
            </a:blip>
            <a:srcRect/>
            <a:stretch/>
          </p:blipFill>
          <p:spPr>
            <a:xfrm>
              <a:off x="10099478" y="2136539"/>
              <a:ext cx="1771897" cy="1771897"/>
            </a:xfrm>
            <a:prstGeom prst="rect">
              <a:avLst/>
            </a:prstGeom>
            <a:noFill/>
            <a:ln>
              <a:noFill/>
            </a:ln>
          </p:spPr>
        </p:pic>
        <p:grpSp>
          <p:nvGrpSpPr>
            <p:cNvPr id="494" name="Google Shape;494;p16"/>
            <p:cNvGrpSpPr/>
            <p:nvPr/>
          </p:nvGrpSpPr>
          <p:grpSpPr>
            <a:xfrm>
              <a:off x="10719696" y="2909071"/>
              <a:ext cx="680264" cy="680264"/>
              <a:chOff x="10719696" y="2909071"/>
              <a:chExt cx="680264" cy="680264"/>
            </a:xfrm>
          </p:grpSpPr>
          <p:pic>
            <p:nvPicPr>
              <p:cNvPr id="495" name="Google Shape;495;p16" descr="Magnifying glass with solid fill"/>
              <p:cNvPicPr preferRelativeResize="0"/>
              <p:nvPr/>
            </p:nvPicPr>
            <p:blipFill rotWithShape="1">
              <a:blip r:embed="rId9">
                <a:alphaModFix/>
              </a:blip>
              <a:srcRect/>
              <a:stretch/>
            </p:blipFill>
            <p:spPr>
              <a:xfrm>
                <a:off x="10719696" y="2909071"/>
                <a:ext cx="680264" cy="680264"/>
              </a:xfrm>
              <a:prstGeom prst="rect">
                <a:avLst/>
              </a:prstGeom>
              <a:noFill/>
              <a:ln>
                <a:noFill/>
              </a:ln>
            </p:spPr>
          </p:pic>
          <p:pic>
            <p:nvPicPr>
              <p:cNvPr id="496" name="Google Shape;496;p16" descr="Dollar with solid fill"/>
              <p:cNvPicPr preferRelativeResize="0"/>
              <p:nvPr/>
            </p:nvPicPr>
            <p:blipFill rotWithShape="1">
              <a:blip r:embed="rId10">
                <a:alphaModFix/>
              </a:blip>
              <a:srcRect/>
              <a:stretch/>
            </p:blipFill>
            <p:spPr>
              <a:xfrm>
                <a:off x="10820884" y="3023778"/>
                <a:ext cx="357284" cy="357284"/>
              </a:xfrm>
              <a:prstGeom prst="rect">
                <a:avLst/>
              </a:prstGeom>
              <a:noFill/>
              <a:ln>
                <a:noFill/>
              </a:ln>
            </p:spPr>
          </p:pic>
        </p:grpSp>
      </p:grpSp>
      <p:sp>
        <p:nvSpPr>
          <p:cNvPr id="497" name="Google Shape;497;p16"/>
          <p:cNvSpPr txBox="1"/>
          <p:nvPr/>
        </p:nvSpPr>
        <p:spPr>
          <a:xfrm>
            <a:off x="1090139" y="5719650"/>
            <a:ext cx="7725721" cy="696322"/>
          </a:xfrm>
          <a:prstGeom prst="rect">
            <a:avLst/>
          </a:prstGeom>
          <a:noFill/>
          <a:ln>
            <a:noFill/>
          </a:ln>
        </p:spPr>
        <p:txBody>
          <a:bodyPr spcFirstLastPara="1" wrap="square" lIns="49522" tIns="24754" rIns="49522" bIns="24754" anchor="t" anchorCtr="0">
            <a:spAutoFit/>
          </a:bodyPr>
          <a:lstStyle/>
          <a:p>
            <a:pPr algn="ctr">
              <a:lnSpc>
                <a:spcPct val="150000"/>
              </a:lnSpc>
              <a:buClr>
                <a:srgbClr val="000000"/>
              </a:buClr>
              <a:buSzPts val="2700"/>
            </a:pPr>
            <a:r>
              <a:rPr lang="en-CA" sz="1400" b="1" dirty="0">
                <a:solidFill>
                  <a:srgbClr val="860000"/>
                </a:solidFill>
                <a:latin typeface="Lato"/>
                <a:ea typeface="Lato"/>
                <a:cs typeface="Lato"/>
                <a:sym typeface="Lato"/>
              </a:rPr>
              <a:t>Contact: Ben Cherrington, Investor Relations Manager, ben.cherrington@regulusresources.com </a:t>
            </a:r>
            <a:endParaRPr lang="en-CA" sz="1400" dirty="0">
              <a:solidFill>
                <a:srgbClr val="000000"/>
              </a:solidFill>
              <a:latin typeface="Arial"/>
              <a:ea typeface="Lato"/>
              <a:cs typeface="Arial"/>
              <a:sym typeface="Arial"/>
            </a:endParaRPr>
          </a:p>
          <a:p>
            <a:pPr algn="ctr">
              <a:lnSpc>
                <a:spcPct val="150000"/>
              </a:lnSpc>
              <a:buClr>
                <a:srgbClr val="000000"/>
              </a:buClr>
              <a:buSzPts val="2700"/>
            </a:pPr>
            <a:r>
              <a:rPr lang="en-CA" sz="1400" b="1" dirty="0">
                <a:solidFill>
                  <a:srgbClr val="860000"/>
                </a:solidFill>
                <a:latin typeface="Lato"/>
                <a:ea typeface="Lato"/>
                <a:cs typeface="Lato"/>
                <a:sym typeface="Lato"/>
              </a:rPr>
              <a:t>+1 347-394-2728 (N. America) |  +44 7538 244 208 (Europe)</a:t>
            </a:r>
            <a:r>
              <a:rPr lang="en-CA" sz="1400" dirty="0">
                <a:solidFill>
                  <a:srgbClr val="000000"/>
                </a:solidFill>
                <a:latin typeface="Arial"/>
                <a:ea typeface="Lato"/>
                <a:cs typeface="Arial"/>
                <a:sym typeface="Arial"/>
              </a:rPr>
              <a:t>, </a:t>
            </a:r>
            <a:r>
              <a:rPr lang="en-CA" sz="1400" b="1" u="sng" dirty="0">
                <a:solidFill>
                  <a:srgbClr val="860000"/>
                </a:solidFill>
                <a:latin typeface="Lato"/>
                <a:ea typeface="Lato"/>
                <a:cs typeface="Lato"/>
                <a:sym typeface="Lato"/>
                <a:hlinkClick r:id="rId11">
                  <a:extLst>
                    <a:ext uri="{A12FA001-AC4F-418D-AE19-62706E023703}">
                      <ahyp:hlinkClr xmlns:ahyp="http://schemas.microsoft.com/office/drawing/2018/hyperlinkcolor" val="tx"/>
                    </a:ext>
                  </a:extLst>
                </a:hlinkClick>
              </a:rPr>
              <a:t>www.regulusresources.com</a:t>
            </a:r>
            <a:endParaRPr sz="1400" b="1" dirty="0">
              <a:solidFill>
                <a:srgbClr val="860000"/>
              </a:solidFill>
              <a:latin typeface="Lato"/>
              <a:ea typeface="Lato"/>
              <a:cs typeface="Lato"/>
              <a:sym typeface="Lato"/>
            </a:endParaRPr>
          </a:p>
        </p:txBody>
      </p:sp>
      <p:pic>
        <p:nvPicPr>
          <p:cNvPr id="2" name="Picture 1" descr="A red text on a black background&#10;&#10;Description automatically generated">
            <a:extLst>
              <a:ext uri="{FF2B5EF4-FFF2-40B4-BE49-F238E27FC236}">
                <a16:creationId xmlns:a16="http://schemas.microsoft.com/office/drawing/2014/main" id="{23E262B3-E295-7FF3-66CA-EEC3736CC6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2264" y="3621566"/>
            <a:ext cx="1209202" cy="806134"/>
          </a:xfrm>
          <a:prstGeom prst="rect">
            <a:avLst/>
          </a:prstGeom>
        </p:spPr>
      </p:pic>
      <p:pic>
        <p:nvPicPr>
          <p:cNvPr id="5" name="Picture 4" descr="A black and yellow logo&#10;&#10;Description automatically generated">
            <a:extLst>
              <a:ext uri="{FF2B5EF4-FFF2-40B4-BE49-F238E27FC236}">
                <a16:creationId xmlns:a16="http://schemas.microsoft.com/office/drawing/2014/main" id="{A25C1127-B860-355F-CFAC-8EE8ADF4B4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21633" y="3822559"/>
            <a:ext cx="994548" cy="414395"/>
          </a:xfrm>
          <a:prstGeom prst="rect">
            <a:avLst/>
          </a:prstGeom>
        </p:spPr>
      </p:pic>
      <p:sp>
        <p:nvSpPr>
          <p:cNvPr id="4" name="Google Shape;484;p16">
            <a:extLst>
              <a:ext uri="{FF2B5EF4-FFF2-40B4-BE49-F238E27FC236}">
                <a16:creationId xmlns:a16="http://schemas.microsoft.com/office/drawing/2014/main" id="{DE7B2E14-BD12-ECC5-4019-0A193915352C}"/>
              </a:ext>
            </a:extLst>
          </p:cNvPr>
          <p:cNvSpPr/>
          <p:nvPr/>
        </p:nvSpPr>
        <p:spPr>
          <a:xfrm>
            <a:off x="6147077" y="1608579"/>
            <a:ext cx="3677503" cy="717001"/>
          </a:xfrm>
          <a:prstGeom prst="rect">
            <a:avLst/>
          </a:prstGeom>
          <a:noFill/>
          <a:ln>
            <a:noFill/>
          </a:ln>
        </p:spPr>
        <p:txBody>
          <a:bodyPr spcFirstLastPara="1" wrap="square" lIns="74276" tIns="37131" rIns="74276" bIns="37131" anchor="ctr" anchorCtr="0">
            <a:noAutofit/>
          </a:bodyPr>
          <a:lstStyle/>
          <a:p>
            <a:pPr lvl="0">
              <a:buClr>
                <a:srgbClr val="000000"/>
              </a:buClr>
              <a:buSzPts val="2700"/>
            </a:pPr>
            <a:r>
              <a:rPr lang="en-CA" sz="1463" b="1" dirty="0">
                <a:solidFill>
                  <a:srgbClr val="860000"/>
                </a:solidFill>
                <a:latin typeface="Lato"/>
                <a:ea typeface="Lato"/>
                <a:cs typeface="Lato"/>
                <a:sym typeface="Lato"/>
              </a:rPr>
              <a:t>REGIONALDEVELOPMENT </a:t>
            </a:r>
            <a:endParaRPr lang="en-CA" sz="758" dirty="0">
              <a:solidFill>
                <a:srgbClr val="000000"/>
              </a:solidFill>
              <a:latin typeface="Arial"/>
              <a:ea typeface="Arial"/>
              <a:cs typeface="Arial"/>
              <a:sym typeface="Arial"/>
            </a:endParaRPr>
          </a:p>
          <a:p>
            <a:pPr lvl="0">
              <a:buClr>
                <a:srgbClr val="000000"/>
              </a:buClr>
              <a:buSzPts val="2700"/>
            </a:pPr>
            <a:r>
              <a:rPr lang="en-CA" sz="1463" b="1" dirty="0">
                <a:solidFill>
                  <a:srgbClr val="860000"/>
                </a:solidFill>
                <a:latin typeface="Lato"/>
                <a:ea typeface="Lato"/>
                <a:cs typeface="Lato"/>
                <a:sym typeface="Lato"/>
              </a:rPr>
              <a:t>PROJECT POTENTIAL</a:t>
            </a:r>
            <a:endParaRPr lang="en-CA" sz="1463" dirty="0">
              <a:solidFill>
                <a:schemeClr val="dk1"/>
              </a:solidFill>
              <a:ea typeface="Lato"/>
              <a:cs typeface="Calibri"/>
              <a:sym typeface="Calibri"/>
            </a:endParaRPr>
          </a:p>
          <a:p>
            <a:pPr>
              <a:buClr>
                <a:srgbClr val="000000"/>
              </a:buClr>
              <a:buSzPts val="2700"/>
            </a:pPr>
            <a:endParaRPr lang="en-CA" sz="1463" dirty="0">
              <a:solidFill>
                <a:schemeClr val="dk1"/>
              </a:solidFill>
              <a:latin typeface="Calibri"/>
              <a:ea typeface="Lato"/>
              <a:cs typeface="Calibri"/>
              <a:sym typeface="Calibri"/>
            </a:endParaRPr>
          </a:p>
        </p:txBody>
      </p:sp>
      <p:sp>
        <p:nvSpPr>
          <p:cNvPr id="7" name="Google Shape;344;p6">
            <a:extLst>
              <a:ext uri="{FF2B5EF4-FFF2-40B4-BE49-F238E27FC236}">
                <a16:creationId xmlns:a16="http://schemas.microsoft.com/office/drawing/2014/main" id="{73ECD8E8-508A-2291-315D-C2CC0DAE1200}"/>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A8DB4DA3-80DD-965D-50CB-5F925236B33B}"/>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1" name="Freeform 10">
            <a:extLst>
              <a:ext uri="{FF2B5EF4-FFF2-40B4-BE49-F238E27FC236}">
                <a16:creationId xmlns:a16="http://schemas.microsoft.com/office/drawing/2014/main" id="{9B99C456-4579-05DE-CA4E-8BEA2ABA26BD}"/>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2" name="Google Shape;80;p1" descr="A picture containing drawing&#10;&#10;Description automatically generated">
            <a:extLst>
              <a:ext uri="{FF2B5EF4-FFF2-40B4-BE49-F238E27FC236}">
                <a16:creationId xmlns:a16="http://schemas.microsoft.com/office/drawing/2014/main" id="{0B953B21-B5C6-00AF-7E92-54118BCA58CE}"/>
              </a:ext>
            </a:extLst>
          </p:cNvPr>
          <p:cNvPicPr preferRelativeResize="0"/>
          <p:nvPr/>
        </p:nvPicPr>
        <p:blipFill rotWithShape="1">
          <a:blip r:embed="rId14">
            <a:alphaModFix/>
          </a:blip>
          <a:srcRect/>
          <a:stretch/>
        </p:blipFill>
        <p:spPr>
          <a:xfrm>
            <a:off x="7998105" y="292141"/>
            <a:ext cx="1730658" cy="797314"/>
          </a:xfrm>
          <a:prstGeom prst="rect">
            <a:avLst/>
          </a:prstGeom>
          <a:noFill/>
          <a:ln>
            <a:noFill/>
          </a:ln>
        </p:spPr>
      </p:pic>
      <p:sp>
        <p:nvSpPr>
          <p:cNvPr id="13" name="Google Shape;87;p2">
            <a:extLst>
              <a:ext uri="{FF2B5EF4-FFF2-40B4-BE49-F238E27FC236}">
                <a16:creationId xmlns:a16="http://schemas.microsoft.com/office/drawing/2014/main" id="{C6B9102F-BDD0-770B-3072-B927A7FC329E}"/>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nSpc>
                <a:spcPct val="90000"/>
              </a:lnSpc>
              <a:buClr>
                <a:srgbClr val="953735"/>
              </a:buClr>
              <a:buSzPts val="2800"/>
            </a:pPr>
            <a:r>
              <a:rPr lang="en-CA" sz="2275" b="1" dirty="0">
                <a:solidFill>
                  <a:srgbClr val="953735"/>
                </a:solidFill>
                <a:latin typeface="Calibri"/>
                <a:ea typeface="Calibri"/>
                <a:cs typeface="Calibri"/>
                <a:sym typeface="Calibri"/>
              </a:rPr>
              <a:t>INVESTMENT RECAP: THE ANTAKORI PROJECT</a:t>
            </a:r>
            <a:endParaRPr lang="en-CA" sz="2275" b="1" dirty="0">
              <a:solidFill>
                <a:schemeClr val="dk1"/>
              </a:solidFill>
              <a:latin typeface="Lato"/>
              <a:ea typeface="Lato"/>
              <a:cs typeface="Lato"/>
              <a:sym typeface="Lato"/>
            </a:endParaRPr>
          </a:p>
        </p:txBody>
      </p:sp>
      <p:sp>
        <p:nvSpPr>
          <p:cNvPr id="14" name="Google Shape;88;p2">
            <a:extLst>
              <a:ext uri="{FF2B5EF4-FFF2-40B4-BE49-F238E27FC236}">
                <a16:creationId xmlns:a16="http://schemas.microsoft.com/office/drawing/2014/main" id="{2D8C9630-3830-AAF2-0F8C-5EC74E5F7DE1}"/>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 Brownfield Copper-Gold Deposit with District-Scale Potential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3" name="Title 2">
            <a:extLst>
              <a:ext uri="{FF2B5EF4-FFF2-40B4-BE49-F238E27FC236}">
                <a16:creationId xmlns:a16="http://schemas.microsoft.com/office/drawing/2014/main" id="{478FCEE3-68C7-7713-C990-AFFB5EC85FE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81C9404-6FEF-D19F-A66B-E7A6943B462B}"/>
              </a:ext>
            </a:extLst>
          </p:cNvPr>
          <p:cNvSpPr>
            <a:spLocks noGrp="1"/>
          </p:cNvSpPr>
          <p:nvPr>
            <p:ph type="body" idx="1"/>
          </p:nvPr>
        </p:nvSpPr>
        <p:spPr/>
        <p:txBody>
          <a:bodyPr>
            <a:normAutofit fontScale="92500" lnSpcReduction="10000"/>
          </a:bodyPr>
          <a:lstStyle/>
          <a:p>
            <a:endParaRPr lang="en-US"/>
          </a:p>
        </p:txBody>
      </p:sp>
      <p:sp>
        <p:nvSpPr>
          <p:cNvPr id="6" name="Freeform 5">
            <a:extLst>
              <a:ext uri="{FF2B5EF4-FFF2-40B4-BE49-F238E27FC236}">
                <a16:creationId xmlns:a16="http://schemas.microsoft.com/office/drawing/2014/main" id="{8BEFAB4F-91D3-50DE-BEE4-0D03EE850D0F}"/>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8" name="Google Shape;80;p1" descr="A picture containing drawing&#10;&#10;Description automatically generated">
            <a:extLst>
              <a:ext uri="{FF2B5EF4-FFF2-40B4-BE49-F238E27FC236}">
                <a16:creationId xmlns:a16="http://schemas.microsoft.com/office/drawing/2014/main" id="{A60520BF-6ED8-D4F5-A702-3048245AAFE7}"/>
              </a:ext>
            </a:extLst>
          </p:cNvPr>
          <p:cNvPicPr preferRelativeResize="0"/>
          <p:nvPr/>
        </p:nvPicPr>
        <p:blipFill rotWithShape="1">
          <a:blip r:embed="rId3">
            <a:alphaModFix/>
          </a:blip>
          <a:srcRect/>
          <a:stretch/>
        </p:blipFill>
        <p:spPr>
          <a:xfrm>
            <a:off x="7998105" y="292141"/>
            <a:ext cx="1730658" cy="797314"/>
          </a:xfrm>
          <a:prstGeom prst="rect">
            <a:avLst/>
          </a:prstGeom>
          <a:noFill/>
          <a:ln>
            <a:noFill/>
          </a:ln>
        </p:spPr>
      </p:pic>
      <p:sp>
        <p:nvSpPr>
          <p:cNvPr id="10" name="Google Shape;87;p2">
            <a:extLst>
              <a:ext uri="{FF2B5EF4-FFF2-40B4-BE49-F238E27FC236}">
                <a16:creationId xmlns:a16="http://schemas.microsoft.com/office/drawing/2014/main" id="{7636432C-A86E-DBD8-A8C2-2B95E441CC61}"/>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DISCLAIMER</a:t>
            </a:r>
            <a:endParaRPr lang="en-CA" sz="2275" dirty="0"/>
          </a:p>
        </p:txBody>
      </p:sp>
      <p:sp>
        <p:nvSpPr>
          <p:cNvPr id="11" name="Google Shape;88;p2">
            <a:extLst>
              <a:ext uri="{FF2B5EF4-FFF2-40B4-BE49-F238E27FC236}">
                <a16:creationId xmlns:a16="http://schemas.microsoft.com/office/drawing/2014/main" id="{A5E710D8-52DF-B50F-749C-7B2A08180BA7}"/>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Forward Looking Information</a:t>
            </a:r>
          </a:p>
        </p:txBody>
      </p:sp>
      <p:sp>
        <p:nvSpPr>
          <p:cNvPr id="12" name="Google Shape;89;p2">
            <a:extLst>
              <a:ext uri="{FF2B5EF4-FFF2-40B4-BE49-F238E27FC236}">
                <a16:creationId xmlns:a16="http://schemas.microsoft.com/office/drawing/2014/main" id="{4189B79D-C1BD-3C33-8D2C-FFA7E57F1DE5}"/>
              </a:ext>
            </a:extLst>
          </p:cNvPr>
          <p:cNvSpPr txBox="1"/>
          <p:nvPr/>
        </p:nvSpPr>
        <p:spPr>
          <a:xfrm>
            <a:off x="266700" y="1541510"/>
            <a:ext cx="9372600" cy="3980333"/>
          </a:xfrm>
          <a:prstGeom prst="rect">
            <a:avLst/>
          </a:prstGeom>
          <a:noFill/>
          <a:ln>
            <a:noFill/>
          </a:ln>
        </p:spPr>
        <p:txBody>
          <a:bodyPr spcFirstLastPara="1" wrap="square" lIns="137138" tIns="68550" rIns="137138" bIns="68550" anchor="t" anchorCtr="0">
            <a:noAutofit/>
          </a:bodyPr>
          <a:lstStyle/>
          <a:p>
            <a:pPr algn="just">
              <a:lnSpc>
                <a:spcPct val="70000"/>
              </a:lnSpc>
              <a:buClr>
                <a:schemeClr val="dk1"/>
              </a:buClr>
              <a:buSzPts val="1200"/>
            </a:pPr>
            <a:r>
              <a:rPr lang="en-CA" dirty="0">
                <a:solidFill>
                  <a:schemeClr val="dk1"/>
                </a:solidFill>
                <a:latin typeface="Calibri"/>
                <a:ea typeface="Calibri"/>
                <a:cs typeface="Calibri"/>
                <a:sym typeface="Calibri"/>
              </a:rPr>
              <a:t>Forward‐Looking Information. Certain statements regarding Regulus, including management's assessment of future plans and operations, may constitute forward-looking statements under applicable securities laws and necessarily involve known and unknown risks and uncertainties, most of which are beyond Regulus' control.  Often, but not always, forward-looking statements or information can be identified by the use of words such as "plans", "expects" or "does not expect", "is expected", "budget", "scheduled", "estimates", "forecasts", "intends", "anticipates" or "does not anticipate" or "believes" or variations of such words and phrases or statements that certain actions, events or results "may", "could", "would", "might" or "will" be taken, occur or be achieved.</a:t>
            </a:r>
            <a:endParaRPr sz="2700" dirty="0"/>
          </a:p>
          <a:p>
            <a:pPr algn="just">
              <a:lnSpc>
                <a:spcPct val="70000"/>
              </a:lnSpc>
              <a:buClr>
                <a:schemeClr val="dk1"/>
              </a:buClr>
              <a:buSzPts val="1200"/>
            </a:pPr>
            <a:endParaRPr dirty="0">
              <a:solidFill>
                <a:schemeClr val="dk1"/>
              </a:solidFill>
              <a:latin typeface="Calibri"/>
              <a:ea typeface="Calibri"/>
              <a:cs typeface="Calibri"/>
              <a:sym typeface="Calibri"/>
            </a:endParaRPr>
          </a:p>
          <a:p>
            <a:pPr algn="just">
              <a:lnSpc>
                <a:spcPct val="70000"/>
              </a:lnSpc>
              <a:spcBef>
                <a:spcPts val="1500"/>
              </a:spcBef>
              <a:buClr>
                <a:schemeClr val="dk1"/>
              </a:buClr>
              <a:buSzPts val="1200"/>
            </a:pPr>
            <a:r>
              <a:rPr lang="en-CA" dirty="0">
                <a:solidFill>
                  <a:schemeClr val="dk1"/>
                </a:solidFill>
                <a:latin typeface="Calibri"/>
                <a:ea typeface="Calibri"/>
                <a:cs typeface="Calibri"/>
                <a:sym typeface="Calibri"/>
              </a:rPr>
              <a:t>Specifically, and without limitation, all statements included in this presentation that address activities, events or developments that Regulus expects or anticipates will or may occur in the future, including the proposed exploration  and development of the AntaKori project described herein, the completion of the anticipated drilling program, the completion of an updated  NI 43-101 Resource Estimate, the impact of the COVID-19 pandemic on the Canadian and worldwide economy, the Company’s workforce, worldwide demand for commodities and the Company’s business generally and management's assessment of future plans and operations and statements with respect to the completion of the anticipated exploration and development programs, may constitute forward-looking statements under applicable securities laws and necessarily involve known and unknown risks and uncertainties, most of which are beyond Regulus' control.  These risks may cause actual financial and operating results, performance, levels of activity and achievements to differ materially from those expressed in, or implied by, such forward-looking statements.  Although Regulus believes that the expectations represented in such forward-looking statements are reasonable, there can be no assurance that such expectations will prove to be correct. The forward-looking statements contained in this presentation are made as of the date hereof and Regulus does not undertake any obligation to publicly update or revise any forward-looking statements or information, whether as a result of new information, future events or otherwise, unless so required by applicable securities law. </a:t>
            </a:r>
            <a:endParaRPr sz="2700" dirty="0"/>
          </a:p>
          <a:p>
            <a:pPr>
              <a:lnSpc>
                <a:spcPct val="90000"/>
              </a:lnSpc>
              <a:spcBef>
                <a:spcPts val="1500"/>
              </a:spcBef>
              <a:buClr>
                <a:schemeClr val="dk1"/>
              </a:buClr>
              <a:buSzPts val="1200"/>
            </a:pPr>
            <a:endParaRPr dirty="0">
              <a:solidFill>
                <a:schemeClr val="dk1"/>
              </a:solidFill>
              <a:latin typeface="Calibri"/>
              <a:ea typeface="Calibri"/>
              <a:cs typeface="Calibri"/>
              <a:sym typeface="Calibri"/>
            </a:endParaRPr>
          </a:p>
          <a:p>
            <a:pPr algn="just">
              <a:lnSpc>
                <a:spcPct val="70000"/>
              </a:lnSpc>
              <a:buClr>
                <a:schemeClr val="dk1"/>
              </a:buClr>
              <a:buSzPts val="1200"/>
            </a:pPr>
            <a:r>
              <a:rPr lang="en-CA" dirty="0">
                <a:solidFill>
                  <a:schemeClr val="dk1"/>
                </a:solidFill>
                <a:latin typeface="Calibri"/>
                <a:ea typeface="Calibri"/>
                <a:cs typeface="Calibri"/>
                <a:sym typeface="Calibri"/>
              </a:rPr>
              <a:t>Presentation of Resource Estimates. This presentation uses the terms "indicated" and "inferred" in connection with its resource presentations, as defined in accordance with National Instrument 43‐101 Standards of Disclosure for Mineral Projects ("NI 43‐101") under guidelines set out in the Canadian Institute of Mining, Metallurgy and Petroleum (the "CIM") Standards on Mineral Resources and Mineral Reserves adopted by the CIM Council on May 10, 2014. An Inferred Mineral Resource is that part of a Mineral Resource for which quantity and grade or quality are estimated on the basis of limited geological evidence and sampling. Geological evidence is sufficient to imply but not verify geological and grade or quality continuity. An Inferred Mineral Resource has a lower level of confidence than that applying to an Indicated Mineral Resource and must not be converted to a Mineral Reserve. It is reasonably expected that the majority of Inferred Mineral Resources could be upgraded to Indicated Mineral Resources with continued exploration. An Indicated Mineral Resource is that part of a Mineral Resource for which quantity, grade or quality, densities, shape and physical characteristics are estimated with sufficient confidence to allow the application of Modifying Factors in sufficient detail to support mine planning and evaluation of the economic viability of the deposit. Geological evidence is derived from adequately detailed and reliable exploration, sampling and testing and is sufficient to assume geological and grade or quality continuity between points of observation. An Indicated Mineral Resource has a lower level of confidence than that applying to a Measured Mineral Resource and may only be converted to a Probable Mineral Reserve. All of Regulus' exploration programs and the related disclosure of information of technical or scientific nature are prepared by or prepared under the direct supervision of Dr. Kevin B. Heather, FAusIMM, Regulus' Chief Geological Officer, who is a "qualified person" as defined in NI 43‐101.</a:t>
            </a:r>
            <a:endParaRPr dirty="0">
              <a:solidFill>
                <a:schemeClr val="dk1"/>
              </a:solidFill>
              <a:latin typeface="Calibri"/>
              <a:ea typeface="Calibri"/>
              <a:cs typeface="Calibri"/>
              <a:sym typeface="Calibri"/>
            </a:endParaRPr>
          </a:p>
          <a:p>
            <a:pPr marL="342900" indent="-228600" algn="just">
              <a:lnSpc>
                <a:spcPct val="70000"/>
              </a:lnSpc>
              <a:buClr>
                <a:schemeClr val="dk1"/>
              </a:buClr>
              <a:buSzPts val="1200"/>
            </a:pPr>
            <a:endParaRPr i="1" dirty="0">
              <a:solidFill>
                <a:schemeClr val="dk1"/>
              </a:solidFill>
              <a:latin typeface="Calibri"/>
              <a:ea typeface="Calibri"/>
              <a:cs typeface="Calibri"/>
              <a:sym typeface="Calibri"/>
            </a:endParaRPr>
          </a:p>
        </p:txBody>
      </p:sp>
      <p:sp>
        <p:nvSpPr>
          <p:cNvPr id="13" name="Google Shape;343;p6">
            <a:extLst>
              <a:ext uri="{FF2B5EF4-FFF2-40B4-BE49-F238E27FC236}">
                <a16:creationId xmlns:a16="http://schemas.microsoft.com/office/drawing/2014/main" id="{F89AF0CE-74A8-C3A9-1438-56E8153039D7}"/>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Google Shape;344;p6">
            <a:extLst>
              <a:ext uri="{FF2B5EF4-FFF2-40B4-BE49-F238E27FC236}">
                <a16:creationId xmlns:a16="http://schemas.microsoft.com/office/drawing/2014/main" id="{45A9BFD0-7E5C-49AA-945F-7419243F54A4}"/>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2</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CE6231F4-862B-F161-4382-F4220F8A5607}"/>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7" name="Google Shape;177;p7"/>
          <p:cNvSpPr/>
          <p:nvPr/>
        </p:nvSpPr>
        <p:spPr>
          <a:xfrm>
            <a:off x="1198281" y="2474827"/>
            <a:ext cx="1955069" cy="475097"/>
          </a:xfrm>
          <a:prstGeom prst="rect">
            <a:avLst/>
          </a:prstGeom>
          <a:noFill/>
          <a:ln>
            <a:noFill/>
          </a:ln>
        </p:spPr>
        <p:txBody>
          <a:bodyPr spcFirstLastPara="1" wrap="square" lIns="74283" tIns="37131" rIns="74283" bIns="37131" anchor="t" anchorCtr="0">
            <a:spAutoFit/>
          </a:bodyPr>
          <a:lstStyle/>
          <a:p>
            <a:pPr algn="ctr">
              <a:buClr>
                <a:schemeClr val="dk1"/>
              </a:buClr>
              <a:buSzPts val="1600"/>
            </a:pPr>
            <a:r>
              <a:rPr lang="en-CA" sz="1300" b="1">
                <a:solidFill>
                  <a:schemeClr val="dk1"/>
                </a:solidFill>
                <a:latin typeface="Calibri"/>
                <a:ea typeface="Calibri"/>
                <a:cs typeface="Calibri"/>
                <a:sym typeface="Calibri"/>
              </a:rPr>
              <a:t>The Team’s Companies </a:t>
            </a:r>
            <a:br>
              <a:rPr lang="en-CA" sz="1300" b="1">
                <a:solidFill>
                  <a:schemeClr val="dk1"/>
                </a:solidFill>
                <a:latin typeface="Calibri"/>
                <a:ea typeface="Calibri"/>
                <a:cs typeface="Calibri"/>
                <a:sym typeface="Calibri"/>
              </a:rPr>
            </a:br>
            <a:r>
              <a:rPr lang="en-CA" sz="1300" b="1">
                <a:solidFill>
                  <a:schemeClr val="dk1"/>
                </a:solidFill>
                <a:latin typeface="Calibri"/>
                <a:ea typeface="Calibri"/>
                <a:cs typeface="Calibri"/>
                <a:sym typeface="Calibri"/>
              </a:rPr>
              <a:t>&amp; Key Projects</a:t>
            </a:r>
            <a:endParaRPr sz="1463">
              <a:solidFill>
                <a:schemeClr val="dk1"/>
              </a:solidFill>
              <a:latin typeface="Calibri"/>
              <a:ea typeface="Calibri"/>
              <a:cs typeface="Calibri"/>
              <a:sym typeface="Calibri"/>
            </a:endParaRPr>
          </a:p>
        </p:txBody>
      </p:sp>
      <p:sp>
        <p:nvSpPr>
          <p:cNvPr id="178" name="Google Shape;178;p7"/>
          <p:cNvSpPr/>
          <p:nvPr/>
        </p:nvSpPr>
        <p:spPr>
          <a:xfrm>
            <a:off x="5138115" y="1996782"/>
            <a:ext cx="2470110" cy="795217"/>
          </a:xfrm>
          <a:prstGeom prst="chevron">
            <a:avLst>
              <a:gd name="adj" fmla="val 50000"/>
            </a:avLst>
          </a:prstGeom>
          <a:solidFill>
            <a:srgbClr val="831B13"/>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600"/>
            </a:pPr>
            <a:endParaRPr sz="1300">
              <a:solidFill>
                <a:schemeClr val="lt1"/>
              </a:solidFill>
              <a:latin typeface="Calibri"/>
              <a:ea typeface="Calibri"/>
              <a:cs typeface="Calibri"/>
              <a:sym typeface="Calibri"/>
            </a:endParaRPr>
          </a:p>
        </p:txBody>
      </p:sp>
      <p:sp>
        <p:nvSpPr>
          <p:cNvPr id="179" name="Google Shape;179;p7"/>
          <p:cNvSpPr/>
          <p:nvPr/>
        </p:nvSpPr>
        <p:spPr>
          <a:xfrm>
            <a:off x="7420680" y="1984375"/>
            <a:ext cx="2227819" cy="785821"/>
          </a:xfrm>
          <a:prstGeom prst="chevron">
            <a:avLst>
              <a:gd name="adj" fmla="val 50000"/>
            </a:avLst>
          </a:prstGeom>
          <a:solidFill>
            <a:srgbClr val="831B13"/>
          </a:solidFill>
          <a:ln w="12700" cap="flat" cmpd="sng">
            <a:solidFill>
              <a:srgbClr val="F6F5EE"/>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600"/>
            </a:pPr>
            <a:endParaRPr sz="1300">
              <a:solidFill>
                <a:schemeClr val="dk1"/>
              </a:solidFill>
              <a:latin typeface="Calibri"/>
              <a:ea typeface="Calibri"/>
              <a:cs typeface="Calibri"/>
              <a:sym typeface="Calibri"/>
            </a:endParaRPr>
          </a:p>
        </p:txBody>
      </p:sp>
      <p:sp>
        <p:nvSpPr>
          <p:cNvPr id="180" name="Google Shape;180;p7"/>
          <p:cNvSpPr/>
          <p:nvPr/>
        </p:nvSpPr>
        <p:spPr>
          <a:xfrm>
            <a:off x="5074818" y="1869055"/>
            <a:ext cx="229147" cy="227617"/>
          </a:xfrm>
          <a:prstGeom prst="ellipse">
            <a:avLst/>
          </a:prstGeom>
          <a:solidFill>
            <a:srgbClr val="831B13"/>
          </a:solidFill>
          <a:ln>
            <a:noFill/>
          </a:ln>
        </p:spPr>
        <p:txBody>
          <a:bodyPr spcFirstLastPara="1" wrap="square" lIns="74283" tIns="37131" rIns="74283" bIns="37131" anchor="ctr" anchorCtr="0">
            <a:noAutofit/>
          </a:bodyPr>
          <a:lstStyle/>
          <a:p>
            <a:pPr algn="ctr">
              <a:buClr>
                <a:srgbClr val="F6F5EE"/>
              </a:buClr>
              <a:buSzPts val="1800"/>
            </a:pPr>
            <a:r>
              <a:rPr lang="en-CA" sz="1463" b="1">
                <a:solidFill>
                  <a:srgbClr val="F6F5EE"/>
                </a:solidFill>
                <a:latin typeface="Calibri"/>
                <a:ea typeface="Calibri"/>
                <a:cs typeface="Calibri"/>
                <a:sym typeface="Calibri"/>
              </a:rPr>
              <a:t>2</a:t>
            </a:r>
            <a:endParaRPr sz="1463">
              <a:solidFill>
                <a:schemeClr val="dk1"/>
              </a:solidFill>
              <a:latin typeface="Calibri"/>
              <a:ea typeface="Calibri"/>
              <a:cs typeface="Calibri"/>
              <a:sym typeface="Calibri"/>
            </a:endParaRPr>
          </a:p>
        </p:txBody>
      </p:sp>
      <p:sp>
        <p:nvSpPr>
          <p:cNvPr id="181" name="Google Shape;181;p7"/>
          <p:cNvSpPr/>
          <p:nvPr/>
        </p:nvSpPr>
        <p:spPr>
          <a:xfrm>
            <a:off x="7410563" y="1878742"/>
            <a:ext cx="283856" cy="238692"/>
          </a:xfrm>
          <a:prstGeom prst="ellipse">
            <a:avLst/>
          </a:prstGeom>
          <a:solidFill>
            <a:srgbClr val="831B13"/>
          </a:solidFill>
          <a:ln>
            <a:noFill/>
          </a:ln>
        </p:spPr>
        <p:txBody>
          <a:bodyPr spcFirstLastPara="1" wrap="square" lIns="74283" tIns="37131" rIns="74283" bIns="37131" anchor="ctr" anchorCtr="0">
            <a:noAutofit/>
          </a:bodyPr>
          <a:lstStyle/>
          <a:p>
            <a:pPr algn="ctr">
              <a:buClr>
                <a:srgbClr val="F6F5EE"/>
              </a:buClr>
              <a:buSzPts val="1800"/>
            </a:pPr>
            <a:r>
              <a:rPr lang="en-CA" sz="1463" b="1">
                <a:solidFill>
                  <a:srgbClr val="F6F5EE"/>
                </a:solidFill>
                <a:latin typeface="Calibri"/>
                <a:ea typeface="Calibri"/>
                <a:cs typeface="Calibri"/>
                <a:sym typeface="Calibri"/>
              </a:rPr>
              <a:t>3</a:t>
            </a:r>
            <a:endParaRPr sz="1463">
              <a:solidFill>
                <a:schemeClr val="dk1"/>
              </a:solidFill>
              <a:latin typeface="Calibri"/>
              <a:ea typeface="Calibri"/>
              <a:cs typeface="Calibri"/>
              <a:sym typeface="Calibri"/>
            </a:endParaRPr>
          </a:p>
        </p:txBody>
      </p:sp>
      <p:sp>
        <p:nvSpPr>
          <p:cNvPr id="182" name="Google Shape;182;p7"/>
          <p:cNvSpPr/>
          <p:nvPr/>
        </p:nvSpPr>
        <p:spPr>
          <a:xfrm>
            <a:off x="5610002" y="2039692"/>
            <a:ext cx="1624847" cy="675152"/>
          </a:xfrm>
          <a:prstGeom prst="rect">
            <a:avLst/>
          </a:prstGeom>
          <a:noFill/>
          <a:ln>
            <a:noFill/>
          </a:ln>
        </p:spPr>
        <p:txBody>
          <a:bodyPr spcFirstLastPara="1" wrap="square" lIns="0" tIns="37131" rIns="0" bIns="37131" anchor="t" anchorCtr="0">
            <a:spAutoFit/>
          </a:bodyPr>
          <a:lstStyle/>
          <a:p>
            <a:pPr>
              <a:buClr>
                <a:schemeClr val="lt1"/>
              </a:buClr>
              <a:buSzPts val="1600"/>
            </a:pPr>
            <a:r>
              <a:rPr lang="en-CA" sz="1300" b="1" dirty="0">
                <a:solidFill>
                  <a:schemeClr val="lt1"/>
                </a:solidFill>
                <a:latin typeface="Calibri"/>
                <a:ea typeface="Calibri"/>
                <a:cs typeface="Calibri"/>
                <a:sym typeface="Calibri"/>
              </a:rPr>
              <a:t>Add Value by </a:t>
            </a:r>
            <a:br>
              <a:rPr lang="en-CA" sz="1300" b="1" dirty="0">
                <a:solidFill>
                  <a:schemeClr val="lt1"/>
                </a:solidFill>
                <a:latin typeface="Calibri"/>
                <a:ea typeface="Calibri"/>
                <a:cs typeface="Calibri"/>
                <a:sym typeface="Calibri"/>
              </a:rPr>
            </a:br>
            <a:r>
              <a:rPr lang="en-CA" sz="1300" b="1" dirty="0">
                <a:solidFill>
                  <a:schemeClr val="lt1"/>
                </a:solidFill>
                <a:latin typeface="Calibri"/>
                <a:ea typeface="Calibri"/>
                <a:cs typeface="Calibri"/>
                <a:sym typeface="Calibri"/>
              </a:rPr>
              <a:t>Expanding Resource &amp;</a:t>
            </a:r>
            <a:endParaRPr sz="1463" dirty="0">
              <a:solidFill>
                <a:schemeClr val="dk1"/>
              </a:solidFill>
              <a:latin typeface="Calibri"/>
              <a:ea typeface="Calibri"/>
              <a:cs typeface="Calibri"/>
              <a:sym typeface="Calibri"/>
            </a:endParaRPr>
          </a:p>
          <a:p>
            <a:pPr>
              <a:buClr>
                <a:schemeClr val="lt1"/>
              </a:buClr>
              <a:buSzPts val="1600"/>
            </a:pPr>
            <a:r>
              <a:rPr lang="en-CA" sz="1300" b="1" dirty="0">
                <a:solidFill>
                  <a:schemeClr val="lt1"/>
                </a:solidFill>
                <a:latin typeface="Calibri"/>
                <a:ea typeface="Calibri"/>
                <a:cs typeface="Calibri"/>
                <a:sym typeface="Calibri"/>
              </a:rPr>
              <a:t>Project De-Risking </a:t>
            </a:r>
            <a:endParaRPr sz="1463" dirty="0">
              <a:solidFill>
                <a:schemeClr val="dk1"/>
              </a:solidFill>
              <a:latin typeface="Calibri"/>
              <a:ea typeface="Calibri"/>
              <a:cs typeface="Calibri"/>
              <a:sym typeface="Calibri"/>
            </a:endParaRPr>
          </a:p>
        </p:txBody>
      </p:sp>
      <p:sp>
        <p:nvSpPr>
          <p:cNvPr id="183" name="Google Shape;183;p7"/>
          <p:cNvSpPr/>
          <p:nvPr/>
        </p:nvSpPr>
        <p:spPr>
          <a:xfrm>
            <a:off x="7794055" y="1992609"/>
            <a:ext cx="1408140" cy="675152"/>
          </a:xfrm>
          <a:prstGeom prst="rect">
            <a:avLst/>
          </a:prstGeom>
          <a:noFill/>
          <a:ln>
            <a:noFill/>
          </a:ln>
        </p:spPr>
        <p:txBody>
          <a:bodyPr spcFirstLastPara="1" wrap="square" lIns="74283" tIns="37131" rIns="74283" bIns="37131" anchor="t" anchorCtr="0">
            <a:spAutoFit/>
          </a:bodyPr>
          <a:lstStyle/>
          <a:p>
            <a:pPr>
              <a:buClr>
                <a:schemeClr val="lt1"/>
              </a:buClr>
              <a:buSzPts val="1600"/>
            </a:pPr>
            <a:r>
              <a:rPr lang="en-CA" sz="1300" b="1" dirty="0">
                <a:solidFill>
                  <a:schemeClr val="lt1"/>
                </a:solidFill>
                <a:latin typeface="Calibri"/>
                <a:ea typeface="Calibri"/>
                <a:cs typeface="Calibri"/>
                <a:sym typeface="Calibri"/>
              </a:rPr>
              <a:t>Monetize By </a:t>
            </a:r>
            <a:endParaRPr sz="1463" dirty="0">
              <a:solidFill>
                <a:schemeClr val="dk1"/>
              </a:solidFill>
              <a:latin typeface="Calibri"/>
              <a:ea typeface="Calibri"/>
              <a:cs typeface="Calibri"/>
              <a:sym typeface="Calibri"/>
            </a:endParaRPr>
          </a:p>
          <a:p>
            <a:pPr>
              <a:buClr>
                <a:schemeClr val="lt1"/>
              </a:buClr>
              <a:buSzPts val="1600"/>
            </a:pPr>
            <a:r>
              <a:rPr lang="en-CA" sz="1300" b="1" dirty="0">
                <a:solidFill>
                  <a:schemeClr val="lt1"/>
                </a:solidFill>
                <a:latin typeface="Calibri"/>
                <a:ea typeface="Calibri"/>
                <a:cs typeface="Calibri"/>
                <a:sym typeface="Calibri"/>
              </a:rPr>
              <a:t>Selling to a</a:t>
            </a:r>
            <a:endParaRPr sz="1463" dirty="0">
              <a:solidFill>
                <a:schemeClr val="dk1"/>
              </a:solidFill>
              <a:latin typeface="Calibri"/>
              <a:ea typeface="Calibri"/>
              <a:cs typeface="Calibri"/>
              <a:sym typeface="Calibri"/>
            </a:endParaRPr>
          </a:p>
          <a:p>
            <a:pPr>
              <a:buClr>
                <a:schemeClr val="lt1"/>
              </a:buClr>
              <a:buSzPts val="1600"/>
            </a:pPr>
            <a:r>
              <a:rPr lang="en-CA" sz="1300" b="1" dirty="0">
                <a:solidFill>
                  <a:schemeClr val="lt1"/>
                </a:solidFill>
                <a:latin typeface="Calibri"/>
                <a:ea typeface="Calibri"/>
                <a:cs typeface="Calibri"/>
                <a:sym typeface="Calibri"/>
              </a:rPr>
              <a:t>Major Mining Co.</a:t>
            </a:r>
            <a:endParaRPr sz="1463" dirty="0">
              <a:solidFill>
                <a:schemeClr val="dk1"/>
              </a:solidFill>
              <a:latin typeface="Calibri"/>
              <a:ea typeface="Calibri"/>
              <a:cs typeface="Calibri"/>
              <a:sym typeface="Calibri"/>
            </a:endParaRPr>
          </a:p>
        </p:txBody>
      </p:sp>
      <p:sp>
        <p:nvSpPr>
          <p:cNvPr id="184" name="Google Shape;184;p7"/>
          <p:cNvSpPr/>
          <p:nvPr/>
        </p:nvSpPr>
        <p:spPr>
          <a:xfrm>
            <a:off x="3341803" y="1992609"/>
            <a:ext cx="2003464" cy="796339"/>
          </a:xfrm>
          <a:prstGeom prst="homePlate">
            <a:avLst>
              <a:gd name="adj" fmla="val 50000"/>
            </a:avLst>
          </a:prstGeom>
          <a:solidFill>
            <a:srgbClr val="831B13"/>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800"/>
            </a:pPr>
            <a:endParaRPr sz="1463">
              <a:solidFill>
                <a:schemeClr val="lt1"/>
              </a:solidFill>
              <a:latin typeface="Calibri"/>
              <a:ea typeface="Calibri"/>
              <a:cs typeface="Calibri"/>
              <a:sym typeface="Calibri"/>
            </a:endParaRPr>
          </a:p>
        </p:txBody>
      </p:sp>
      <p:sp>
        <p:nvSpPr>
          <p:cNvPr id="185" name="Google Shape;185;p7"/>
          <p:cNvSpPr/>
          <p:nvPr/>
        </p:nvSpPr>
        <p:spPr>
          <a:xfrm>
            <a:off x="3235698" y="1864567"/>
            <a:ext cx="204750" cy="204750"/>
          </a:xfrm>
          <a:prstGeom prst="ellipse">
            <a:avLst/>
          </a:prstGeom>
          <a:solidFill>
            <a:srgbClr val="831B13"/>
          </a:solidFill>
          <a:ln>
            <a:noFill/>
          </a:ln>
        </p:spPr>
        <p:txBody>
          <a:bodyPr spcFirstLastPara="1" wrap="square" lIns="74283" tIns="37131" rIns="74283" bIns="37131" anchor="ctr" anchorCtr="0">
            <a:noAutofit/>
          </a:bodyPr>
          <a:lstStyle/>
          <a:p>
            <a:pPr algn="ctr">
              <a:buClr>
                <a:srgbClr val="F6F5EE"/>
              </a:buClr>
              <a:buSzPts val="1800"/>
            </a:pPr>
            <a:r>
              <a:rPr lang="en-CA" sz="1463" b="1">
                <a:solidFill>
                  <a:srgbClr val="F6F5EE"/>
                </a:solidFill>
                <a:latin typeface="Calibri"/>
                <a:ea typeface="Calibri"/>
                <a:cs typeface="Calibri"/>
                <a:sym typeface="Calibri"/>
              </a:rPr>
              <a:t>1</a:t>
            </a:r>
            <a:endParaRPr sz="1463">
              <a:solidFill>
                <a:schemeClr val="dk1"/>
              </a:solidFill>
              <a:latin typeface="Calibri"/>
              <a:ea typeface="Calibri"/>
              <a:cs typeface="Calibri"/>
              <a:sym typeface="Calibri"/>
            </a:endParaRPr>
          </a:p>
        </p:txBody>
      </p:sp>
      <p:sp>
        <p:nvSpPr>
          <p:cNvPr id="186" name="Google Shape;186;p7"/>
          <p:cNvSpPr/>
          <p:nvPr/>
        </p:nvSpPr>
        <p:spPr>
          <a:xfrm>
            <a:off x="3484734" y="2048092"/>
            <a:ext cx="1590085" cy="675152"/>
          </a:xfrm>
          <a:prstGeom prst="rect">
            <a:avLst/>
          </a:prstGeom>
          <a:noFill/>
          <a:ln>
            <a:noFill/>
          </a:ln>
        </p:spPr>
        <p:txBody>
          <a:bodyPr spcFirstLastPara="1" wrap="square" lIns="0" tIns="37131" rIns="0" bIns="37131" anchor="t" anchorCtr="0">
            <a:spAutoFit/>
          </a:bodyPr>
          <a:lstStyle/>
          <a:p>
            <a:pPr>
              <a:buClr>
                <a:schemeClr val="lt1"/>
              </a:buClr>
              <a:buSzPts val="1600"/>
            </a:pPr>
            <a:r>
              <a:rPr lang="en-CA" sz="1300" b="1" dirty="0">
                <a:solidFill>
                  <a:schemeClr val="lt1"/>
                </a:solidFill>
                <a:latin typeface="Calibri"/>
                <a:ea typeface="Calibri"/>
                <a:cs typeface="Calibri"/>
                <a:sym typeface="Calibri"/>
              </a:rPr>
              <a:t>Acquire Mineral Resources with Overlooked Potential</a:t>
            </a:r>
            <a:endParaRPr sz="1463" dirty="0">
              <a:solidFill>
                <a:schemeClr val="dk1"/>
              </a:solidFill>
              <a:latin typeface="Calibri"/>
              <a:ea typeface="Calibri"/>
              <a:cs typeface="Calibri"/>
              <a:sym typeface="Calibri"/>
            </a:endParaRPr>
          </a:p>
        </p:txBody>
      </p:sp>
      <p:grpSp>
        <p:nvGrpSpPr>
          <p:cNvPr id="187" name="Google Shape;187;p7"/>
          <p:cNvGrpSpPr/>
          <p:nvPr/>
        </p:nvGrpSpPr>
        <p:grpSpPr>
          <a:xfrm>
            <a:off x="1141347" y="3054448"/>
            <a:ext cx="8507153" cy="842370"/>
            <a:chOff x="1631950" y="4544597"/>
            <a:chExt cx="8735101" cy="1036763"/>
          </a:xfrm>
        </p:grpSpPr>
        <p:sp>
          <p:nvSpPr>
            <p:cNvPr id="188" name="Google Shape;188;p7"/>
            <p:cNvSpPr/>
            <p:nvPr/>
          </p:nvSpPr>
          <p:spPr>
            <a:xfrm>
              <a:off x="3891688" y="4566166"/>
              <a:ext cx="2057147" cy="994094"/>
            </a:xfrm>
            <a:prstGeom prst="homePlate">
              <a:avLst>
                <a:gd name="adj" fmla="val 50000"/>
              </a:avLst>
            </a:prstGeom>
            <a:solidFill>
              <a:srgbClr val="F6F5EE">
                <a:alpha val="44313"/>
              </a:srgbClr>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800"/>
              </a:pPr>
              <a:endParaRPr sz="1463">
                <a:solidFill>
                  <a:srgbClr val="831B13"/>
                </a:solidFill>
                <a:latin typeface="Calibri"/>
                <a:ea typeface="Calibri"/>
                <a:cs typeface="Calibri"/>
                <a:sym typeface="Calibri"/>
              </a:endParaRPr>
            </a:p>
          </p:txBody>
        </p:sp>
        <p:sp>
          <p:nvSpPr>
            <p:cNvPr id="189" name="Google Shape;189;p7"/>
            <p:cNvSpPr/>
            <p:nvPr/>
          </p:nvSpPr>
          <p:spPr>
            <a:xfrm>
              <a:off x="1631950" y="4565423"/>
              <a:ext cx="2141067" cy="1004390"/>
            </a:xfrm>
            <a:prstGeom prst="rect">
              <a:avLst/>
            </a:prstGeom>
            <a:solidFill>
              <a:srgbClr val="F6F5EE">
                <a:alpha val="44313"/>
              </a:srgbClr>
            </a:solidFill>
            <a:ln w="12700" cap="flat" cmpd="sng">
              <a:solidFill>
                <a:srgbClr val="C1B989"/>
              </a:solidFill>
              <a:prstDash val="solid"/>
              <a:miter lim="800000"/>
              <a:headEnd type="none" w="sm" len="sm"/>
              <a:tailEnd type="none" w="sm" len="sm"/>
            </a:ln>
          </p:spPr>
          <p:txBody>
            <a:bodyPr spcFirstLastPara="1" wrap="square" lIns="58500" tIns="37131" rIns="29250" bIns="37131" anchor="ctr" anchorCtr="0">
              <a:noAutofit/>
            </a:bodyPr>
            <a:lstStyle/>
            <a:p>
              <a:pPr algn="ctr">
                <a:buClr>
                  <a:srgbClr val="831B13"/>
                </a:buClr>
                <a:buSzPts val="1800"/>
              </a:pPr>
              <a:r>
                <a:rPr lang="en-CA" sz="1463" b="1" u="sng">
                  <a:solidFill>
                    <a:srgbClr val="831B13"/>
                  </a:solidFill>
                  <a:latin typeface="Calibri"/>
                  <a:ea typeface="Calibri"/>
                  <a:cs typeface="Calibri"/>
                  <a:sym typeface="Calibri"/>
                </a:rPr>
                <a:t>Antares Minerals </a:t>
              </a:r>
              <a:endParaRPr sz="1463">
                <a:solidFill>
                  <a:schemeClr val="dk1"/>
                </a:solidFill>
                <a:latin typeface="Calibri"/>
                <a:ea typeface="Calibri"/>
                <a:cs typeface="Calibri"/>
                <a:sym typeface="Calibri"/>
              </a:endParaRPr>
            </a:p>
            <a:p>
              <a:pPr algn="ctr">
                <a:buClr>
                  <a:srgbClr val="831B13"/>
                </a:buClr>
                <a:buSzPts val="1800"/>
              </a:pPr>
              <a:r>
                <a:rPr lang="en-CA" sz="1463" b="1">
                  <a:solidFill>
                    <a:srgbClr val="831B13"/>
                  </a:solidFill>
                  <a:latin typeface="Calibri"/>
                  <a:ea typeface="Calibri"/>
                  <a:cs typeface="Calibri"/>
                  <a:sym typeface="Calibri"/>
                </a:rPr>
                <a:t>Haquira </a:t>
              </a:r>
              <a:r>
                <a:rPr lang="en-CA" sz="1138" b="1">
                  <a:solidFill>
                    <a:srgbClr val="831B13"/>
                  </a:solidFill>
                  <a:latin typeface="Calibri"/>
                  <a:ea typeface="Calibri"/>
                  <a:cs typeface="Calibri"/>
                  <a:sym typeface="Calibri"/>
                </a:rPr>
                <a:t>Cu-Mo Project</a:t>
              </a:r>
              <a:endParaRPr sz="1463" b="1">
                <a:solidFill>
                  <a:srgbClr val="831B13"/>
                </a:solidFill>
                <a:latin typeface="Calibri"/>
                <a:ea typeface="Calibri"/>
                <a:cs typeface="Calibri"/>
                <a:sym typeface="Calibri"/>
              </a:endParaRPr>
            </a:p>
          </p:txBody>
        </p:sp>
        <p:sp>
          <p:nvSpPr>
            <p:cNvPr id="190" name="Google Shape;190;p7"/>
            <p:cNvSpPr/>
            <p:nvPr/>
          </p:nvSpPr>
          <p:spPr>
            <a:xfrm>
              <a:off x="5734658" y="4577107"/>
              <a:ext cx="2537453" cy="972211"/>
            </a:xfrm>
            <a:prstGeom prst="chevron">
              <a:avLst>
                <a:gd name="adj" fmla="val 50000"/>
              </a:avLst>
            </a:prstGeom>
            <a:solidFill>
              <a:srgbClr val="F6F5EE">
                <a:alpha val="44313"/>
              </a:srgbClr>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600"/>
              </a:pPr>
              <a:endParaRPr sz="1300" dirty="0">
                <a:solidFill>
                  <a:schemeClr val="dk1"/>
                </a:solidFill>
                <a:latin typeface="Calibri"/>
                <a:ea typeface="Calibri"/>
                <a:cs typeface="Calibri"/>
                <a:sym typeface="Calibri"/>
              </a:endParaRPr>
            </a:p>
          </p:txBody>
        </p:sp>
        <p:sp>
          <p:nvSpPr>
            <p:cNvPr id="191" name="Google Shape;191;p7"/>
            <p:cNvSpPr/>
            <p:nvPr/>
          </p:nvSpPr>
          <p:spPr>
            <a:xfrm>
              <a:off x="8079538" y="4588732"/>
              <a:ext cx="2287513" cy="980372"/>
            </a:xfrm>
            <a:prstGeom prst="chevron">
              <a:avLst>
                <a:gd name="adj" fmla="val 50000"/>
              </a:avLst>
            </a:prstGeom>
            <a:solidFill>
              <a:srgbClr val="F6F5EE">
                <a:alpha val="44313"/>
              </a:srgbClr>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800"/>
              </a:pPr>
              <a:endParaRPr sz="1463">
                <a:solidFill>
                  <a:schemeClr val="dk1"/>
                </a:solidFill>
                <a:latin typeface="Calibri"/>
                <a:ea typeface="Calibri"/>
                <a:cs typeface="Calibri"/>
                <a:sym typeface="Calibri"/>
              </a:endParaRPr>
            </a:p>
          </p:txBody>
        </p:sp>
        <p:sp>
          <p:nvSpPr>
            <p:cNvPr id="192" name="Google Shape;192;p7"/>
            <p:cNvSpPr/>
            <p:nvPr/>
          </p:nvSpPr>
          <p:spPr>
            <a:xfrm>
              <a:off x="3962412" y="4557055"/>
              <a:ext cx="1650850" cy="800416"/>
            </a:xfrm>
            <a:prstGeom prst="rect">
              <a:avLst/>
            </a:prstGeom>
            <a:solidFill>
              <a:srgbClr val="F6F5EE">
                <a:alpha val="44313"/>
              </a:srgbClr>
            </a:solidFill>
            <a:ln>
              <a:noFill/>
            </a:ln>
          </p:spPr>
          <p:txBody>
            <a:bodyPr spcFirstLastPara="1" wrap="square" lIns="74283" tIns="37131" rIns="74283" bIns="37131" anchor="t" anchorCtr="0">
              <a:spAutoFit/>
            </a:bodyPr>
            <a:lstStyle/>
            <a:p>
              <a:pPr algn="ctr">
                <a:buClr>
                  <a:schemeClr val="dk1"/>
                </a:buClr>
                <a:buSzPts val="1800"/>
              </a:pPr>
              <a:r>
                <a:rPr lang="en-CA" sz="1463" b="1" dirty="0">
                  <a:solidFill>
                    <a:schemeClr val="dk1"/>
                  </a:solidFill>
                  <a:latin typeface="Calibri"/>
                  <a:ea typeface="Calibri"/>
                  <a:cs typeface="Calibri"/>
                  <a:sym typeface="Calibri"/>
                </a:rPr>
                <a:t>2005</a:t>
              </a:r>
              <a:endParaRPr sz="1463" dirty="0">
                <a:solidFill>
                  <a:schemeClr val="dk1"/>
                </a:solidFill>
                <a:latin typeface="Calibri"/>
                <a:ea typeface="Calibri"/>
                <a:cs typeface="Calibri"/>
                <a:sym typeface="Calibri"/>
              </a:endParaRPr>
            </a:p>
            <a:p>
              <a:pPr algn="ctr">
                <a:buClr>
                  <a:schemeClr val="dk1"/>
                </a:buClr>
                <a:buSzPts val="1400"/>
              </a:pPr>
              <a:r>
                <a:rPr lang="en-CA" sz="1138" dirty="0">
                  <a:solidFill>
                    <a:schemeClr val="dk1"/>
                  </a:solidFill>
                  <a:latin typeface="Calibri"/>
                  <a:ea typeface="Calibri"/>
                  <a:cs typeface="Calibri"/>
                  <a:sym typeface="Calibri"/>
                </a:rPr>
                <a:t>Acquired for </a:t>
              </a:r>
              <a:r>
                <a:rPr lang="en-CA" sz="1138" b="1" dirty="0">
                  <a:solidFill>
                    <a:schemeClr val="dk1"/>
                  </a:solidFill>
                  <a:latin typeface="Calibri"/>
                  <a:ea typeface="Calibri"/>
                  <a:cs typeface="Calibri"/>
                  <a:sym typeface="Calibri"/>
                </a:rPr>
                <a:t>US$15 </a:t>
              </a:r>
              <a:br>
                <a:rPr lang="en-CA" sz="1138" b="1" dirty="0">
                  <a:solidFill>
                    <a:schemeClr val="dk1"/>
                  </a:solidFill>
                  <a:latin typeface="Calibri"/>
                  <a:ea typeface="Calibri"/>
                  <a:cs typeface="Calibri"/>
                  <a:sym typeface="Calibri"/>
                </a:rPr>
              </a:br>
              <a:r>
                <a:rPr lang="en-CA" sz="1138" dirty="0">
                  <a:solidFill>
                    <a:schemeClr val="dk1"/>
                  </a:solidFill>
                  <a:latin typeface="Calibri"/>
                  <a:ea typeface="Calibri"/>
                  <a:cs typeface="Calibri"/>
                  <a:sym typeface="Calibri"/>
                </a:rPr>
                <a:t>from Phelps Dodge</a:t>
              </a:r>
              <a:endParaRPr sz="1138" dirty="0">
                <a:solidFill>
                  <a:srgbClr val="C00000"/>
                </a:solidFill>
                <a:latin typeface="Calibri"/>
                <a:ea typeface="Calibri"/>
                <a:cs typeface="Calibri"/>
                <a:sym typeface="Calibri"/>
              </a:endParaRPr>
            </a:p>
          </p:txBody>
        </p:sp>
        <p:sp>
          <p:nvSpPr>
            <p:cNvPr id="193" name="Google Shape;193;p7"/>
            <p:cNvSpPr/>
            <p:nvPr/>
          </p:nvSpPr>
          <p:spPr>
            <a:xfrm>
              <a:off x="5979984" y="4544597"/>
              <a:ext cx="1925403" cy="1015937"/>
            </a:xfrm>
            <a:prstGeom prst="rect">
              <a:avLst/>
            </a:prstGeom>
            <a:noFill/>
            <a:ln>
              <a:noFill/>
            </a:ln>
          </p:spPr>
          <p:txBody>
            <a:bodyPr spcFirstLastPara="1" wrap="square" lIns="74283" tIns="37131" rIns="74283" bIns="37131" anchor="t" anchorCtr="0">
              <a:spAutoFit/>
            </a:bodyPr>
            <a:lstStyle/>
            <a:p>
              <a:pPr algn="ctr">
                <a:buClr>
                  <a:schemeClr val="dk1"/>
                </a:buClr>
                <a:buSzPts val="1800"/>
              </a:pPr>
              <a:r>
                <a:rPr lang="en-CA" sz="1463" b="1" dirty="0">
                  <a:solidFill>
                    <a:schemeClr val="dk1"/>
                  </a:solidFill>
                  <a:latin typeface="Calibri"/>
                  <a:ea typeface="Calibri"/>
                  <a:cs typeface="Calibri"/>
                  <a:sym typeface="Calibri"/>
                </a:rPr>
                <a:t>2005-2010</a:t>
              </a:r>
              <a:endParaRPr sz="1463" dirty="0">
                <a:solidFill>
                  <a:schemeClr val="dk1"/>
                </a:solidFill>
                <a:latin typeface="Calibri"/>
                <a:ea typeface="Calibri"/>
                <a:cs typeface="Calibri"/>
                <a:sym typeface="Calibri"/>
              </a:endParaRPr>
            </a:p>
            <a:p>
              <a:pPr algn="ctr">
                <a:buClr>
                  <a:schemeClr val="dk1"/>
                </a:buClr>
                <a:buSzPts val="1400"/>
              </a:pPr>
              <a:r>
                <a:rPr lang="en-CA" sz="1138" b="1" dirty="0">
                  <a:solidFill>
                    <a:schemeClr val="dk1"/>
                  </a:solidFill>
                  <a:latin typeface="Calibri"/>
                  <a:ea typeface="Calibri"/>
                  <a:cs typeface="Calibri"/>
                  <a:sym typeface="Calibri"/>
                </a:rPr>
                <a:t>C$45 M </a:t>
              </a:r>
              <a:r>
                <a:rPr lang="en-CA" sz="1138" dirty="0">
                  <a:solidFill>
                    <a:schemeClr val="dk1"/>
                  </a:solidFill>
                  <a:latin typeface="Calibri"/>
                  <a:ea typeface="Calibri"/>
                  <a:cs typeface="Calibri"/>
                  <a:sym typeface="Calibri"/>
                </a:rPr>
                <a:t>spent on  exploration through</a:t>
              </a:r>
              <a:endParaRPr sz="1463" dirty="0">
                <a:solidFill>
                  <a:schemeClr val="dk1"/>
                </a:solidFill>
                <a:latin typeface="Calibri"/>
                <a:ea typeface="Calibri"/>
                <a:cs typeface="Calibri"/>
                <a:sym typeface="Calibri"/>
              </a:endParaRPr>
            </a:p>
            <a:p>
              <a:pPr algn="ctr">
                <a:buClr>
                  <a:schemeClr val="dk1"/>
                </a:buClr>
                <a:buSzPts val="1400"/>
              </a:pPr>
              <a:r>
                <a:rPr lang="en-CA" sz="1138" dirty="0">
                  <a:solidFill>
                    <a:schemeClr val="dk1"/>
                  </a:solidFill>
                  <a:latin typeface="Calibri"/>
                  <a:ea typeface="Calibri"/>
                  <a:cs typeface="Calibri"/>
                  <a:sym typeface="Calibri"/>
                </a:rPr>
                <a:t>to PEA</a:t>
              </a:r>
              <a:endParaRPr sz="1138" dirty="0">
                <a:solidFill>
                  <a:schemeClr val="dk1"/>
                </a:solidFill>
                <a:latin typeface="Calibri"/>
                <a:ea typeface="Calibri"/>
                <a:cs typeface="Calibri"/>
                <a:sym typeface="Calibri"/>
              </a:endParaRPr>
            </a:p>
          </p:txBody>
        </p:sp>
        <p:sp>
          <p:nvSpPr>
            <p:cNvPr id="194" name="Google Shape;194;p7"/>
            <p:cNvSpPr/>
            <p:nvPr/>
          </p:nvSpPr>
          <p:spPr>
            <a:xfrm>
              <a:off x="8420065" y="4565423"/>
              <a:ext cx="1616025" cy="1015937"/>
            </a:xfrm>
            <a:prstGeom prst="rect">
              <a:avLst/>
            </a:prstGeom>
            <a:noFill/>
            <a:ln>
              <a:noFill/>
            </a:ln>
          </p:spPr>
          <p:txBody>
            <a:bodyPr spcFirstLastPara="1" wrap="square" lIns="74283" tIns="37131" rIns="74283" bIns="37131" anchor="t" anchorCtr="0">
              <a:spAutoFit/>
            </a:bodyPr>
            <a:lstStyle/>
            <a:p>
              <a:pPr algn="ctr">
                <a:buClr>
                  <a:schemeClr val="dk1"/>
                </a:buClr>
                <a:buSzPts val="1800"/>
              </a:pPr>
              <a:r>
                <a:rPr lang="en-CA" sz="1463" b="1" dirty="0">
                  <a:solidFill>
                    <a:schemeClr val="dk1"/>
                  </a:solidFill>
                  <a:latin typeface="Calibri"/>
                  <a:ea typeface="Calibri"/>
                  <a:cs typeface="Calibri"/>
                  <a:sym typeface="Calibri"/>
                </a:rPr>
                <a:t>2010</a:t>
              </a:r>
              <a:endParaRPr sz="1463" dirty="0">
                <a:solidFill>
                  <a:schemeClr val="dk1"/>
                </a:solidFill>
                <a:latin typeface="Calibri"/>
                <a:ea typeface="Calibri"/>
                <a:cs typeface="Calibri"/>
                <a:sym typeface="Calibri"/>
              </a:endParaRPr>
            </a:p>
            <a:p>
              <a:pPr algn="ctr">
                <a:buClr>
                  <a:schemeClr val="dk1"/>
                </a:buClr>
                <a:buSzPts val="1400"/>
              </a:pPr>
              <a:r>
                <a:rPr lang="en-CA" sz="1138" dirty="0">
                  <a:solidFill>
                    <a:schemeClr val="dk1"/>
                  </a:solidFill>
                  <a:latin typeface="Calibri"/>
                  <a:ea typeface="Calibri"/>
                  <a:cs typeface="Calibri"/>
                  <a:sym typeface="Calibri"/>
                </a:rPr>
                <a:t>Sold to First Quantum </a:t>
              </a:r>
              <a:endParaRPr sz="1463" dirty="0">
                <a:solidFill>
                  <a:schemeClr val="dk1"/>
                </a:solidFill>
                <a:latin typeface="Calibri"/>
                <a:ea typeface="Calibri"/>
                <a:cs typeface="Calibri"/>
                <a:sym typeface="Calibri"/>
              </a:endParaRPr>
            </a:p>
            <a:p>
              <a:pPr algn="ctr">
                <a:buClr>
                  <a:schemeClr val="dk1"/>
                </a:buClr>
                <a:buSzPts val="1400"/>
              </a:pPr>
              <a:r>
                <a:rPr lang="en-CA" sz="1138" dirty="0">
                  <a:solidFill>
                    <a:schemeClr val="dk1"/>
                  </a:solidFill>
                  <a:latin typeface="Calibri"/>
                  <a:ea typeface="Calibri"/>
                  <a:cs typeface="Calibri"/>
                  <a:sym typeface="Calibri"/>
                </a:rPr>
                <a:t>Minerals for </a:t>
              </a:r>
              <a:endParaRPr sz="1463" dirty="0">
                <a:solidFill>
                  <a:schemeClr val="dk1"/>
                </a:solidFill>
                <a:latin typeface="Calibri"/>
                <a:ea typeface="Calibri"/>
                <a:cs typeface="Calibri"/>
                <a:sym typeface="Calibri"/>
              </a:endParaRPr>
            </a:p>
            <a:p>
              <a:pPr algn="ctr">
                <a:buClr>
                  <a:schemeClr val="dk1"/>
                </a:buClr>
                <a:buSzPts val="1400"/>
              </a:pPr>
              <a:r>
                <a:rPr lang="en-CA" sz="1138" b="1" dirty="0">
                  <a:solidFill>
                    <a:schemeClr val="dk1"/>
                  </a:solidFill>
                  <a:latin typeface="Calibri"/>
                  <a:ea typeface="Calibri"/>
                  <a:cs typeface="Calibri"/>
                  <a:sym typeface="Calibri"/>
                </a:rPr>
                <a:t>C$650+ M</a:t>
              </a:r>
              <a:endParaRPr sz="1138" b="1" i="1" dirty="0">
                <a:solidFill>
                  <a:schemeClr val="dk1"/>
                </a:solidFill>
                <a:latin typeface="Calibri"/>
                <a:ea typeface="Calibri"/>
                <a:cs typeface="Calibri"/>
                <a:sym typeface="Calibri"/>
              </a:endParaRPr>
            </a:p>
          </p:txBody>
        </p:sp>
      </p:grpSp>
      <p:grpSp>
        <p:nvGrpSpPr>
          <p:cNvPr id="195" name="Google Shape;195;p7"/>
          <p:cNvGrpSpPr/>
          <p:nvPr/>
        </p:nvGrpSpPr>
        <p:grpSpPr>
          <a:xfrm>
            <a:off x="1141347" y="4044656"/>
            <a:ext cx="8870267" cy="836200"/>
            <a:chOff x="-1088932" y="4184166"/>
            <a:chExt cx="10917251" cy="1029169"/>
          </a:xfrm>
        </p:grpSpPr>
        <p:sp>
          <p:nvSpPr>
            <p:cNvPr id="196" name="Google Shape;196;p7"/>
            <p:cNvSpPr/>
            <p:nvPr/>
          </p:nvSpPr>
          <p:spPr>
            <a:xfrm>
              <a:off x="1614731" y="4208115"/>
              <a:ext cx="2533705" cy="991714"/>
            </a:xfrm>
            <a:prstGeom prst="homePlate">
              <a:avLst>
                <a:gd name="adj" fmla="val 50000"/>
              </a:avLst>
            </a:prstGeom>
            <a:solidFill>
              <a:srgbClr val="E7E4D1"/>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800"/>
              </a:pPr>
              <a:endParaRPr sz="1463">
                <a:solidFill>
                  <a:srgbClr val="831B13"/>
                </a:solidFill>
                <a:latin typeface="Calibri"/>
                <a:ea typeface="Calibri"/>
                <a:cs typeface="Calibri"/>
                <a:sym typeface="Calibri"/>
              </a:endParaRPr>
            </a:p>
          </p:txBody>
        </p:sp>
        <p:grpSp>
          <p:nvGrpSpPr>
            <p:cNvPr id="197" name="Google Shape;197;p7"/>
            <p:cNvGrpSpPr/>
            <p:nvPr/>
          </p:nvGrpSpPr>
          <p:grpSpPr>
            <a:xfrm>
              <a:off x="-1088932" y="4184166"/>
              <a:ext cx="10917251" cy="1029169"/>
              <a:chOff x="230474" y="4518037"/>
              <a:chExt cx="10917251" cy="1029169"/>
            </a:xfrm>
          </p:grpSpPr>
          <p:sp>
            <p:nvSpPr>
              <p:cNvPr id="198" name="Google Shape;198;p7"/>
              <p:cNvSpPr/>
              <p:nvPr/>
            </p:nvSpPr>
            <p:spPr>
              <a:xfrm>
                <a:off x="230474" y="4542816"/>
                <a:ext cx="2566393" cy="1004390"/>
              </a:xfrm>
              <a:prstGeom prst="rect">
                <a:avLst/>
              </a:prstGeom>
              <a:solidFill>
                <a:srgbClr val="E7E4D1"/>
              </a:solidFill>
              <a:ln>
                <a:noFill/>
              </a:ln>
            </p:spPr>
            <p:txBody>
              <a:bodyPr spcFirstLastPara="1" wrap="square" lIns="58500" tIns="37131" rIns="29250" bIns="37131" anchor="ctr" anchorCtr="0">
                <a:noAutofit/>
              </a:bodyPr>
              <a:lstStyle/>
              <a:p>
                <a:pPr algn="ctr">
                  <a:buClr>
                    <a:srgbClr val="831B13"/>
                  </a:buClr>
                  <a:buSzPts val="1800"/>
                </a:pPr>
                <a:r>
                  <a:rPr lang="en-CA" sz="1463" b="1" u="sng" dirty="0">
                    <a:solidFill>
                      <a:srgbClr val="831B13"/>
                    </a:solidFill>
                    <a:latin typeface="Calibri"/>
                    <a:ea typeface="Calibri"/>
                    <a:cs typeface="Calibri"/>
                    <a:sym typeface="Calibri"/>
                  </a:rPr>
                  <a:t>Regulus Resources</a:t>
                </a:r>
                <a:br>
                  <a:rPr lang="en-CA" sz="1463" b="1" dirty="0">
                    <a:solidFill>
                      <a:srgbClr val="831B13"/>
                    </a:solidFill>
                    <a:latin typeface="Calibri"/>
                    <a:ea typeface="Calibri"/>
                    <a:cs typeface="Calibri"/>
                    <a:sym typeface="Calibri"/>
                  </a:rPr>
                </a:br>
                <a:r>
                  <a:rPr lang="en-CA" sz="1463" b="1" dirty="0">
                    <a:solidFill>
                      <a:srgbClr val="831B13"/>
                    </a:solidFill>
                    <a:latin typeface="Calibri"/>
                    <a:ea typeface="Calibri"/>
                    <a:cs typeface="Calibri"/>
                    <a:sym typeface="Calibri"/>
                  </a:rPr>
                  <a:t>AntaKori </a:t>
                </a:r>
                <a:r>
                  <a:rPr lang="en-CA" sz="1138" b="1" dirty="0">
                    <a:solidFill>
                      <a:srgbClr val="831B13"/>
                    </a:solidFill>
                    <a:latin typeface="Calibri"/>
                    <a:ea typeface="Calibri"/>
                    <a:cs typeface="Calibri"/>
                    <a:sym typeface="Calibri"/>
                  </a:rPr>
                  <a:t>Cu-Au Project</a:t>
                </a:r>
                <a:endParaRPr sz="1463" b="1" dirty="0">
                  <a:solidFill>
                    <a:srgbClr val="831B13"/>
                  </a:solidFill>
                  <a:latin typeface="Calibri"/>
                  <a:ea typeface="Calibri"/>
                  <a:cs typeface="Calibri"/>
                  <a:sym typeface="Calibri"/>
                </a:endParaRPr>
              </a:p>
            </p:txBody>
          </p:sp>
          <p:sp>
            <p:nvSpPr>
              <p:cNvPr id="199" name="Google Shape;199;p7"/>
              <p:cNvSpPr/>
              <p:nvPr/>
            </p:nvSpPr>
            <p:spPr>
              <a:xfrm>
                <a:off x="5157463" y="4541986"/>
                <a:ext cx="3032248" cy="983197"/>
              </a:xfrm>
              <a:prstGeom prst="chevron">
                <a:avLst>
                  <a:gd name="adj" fmla="val 50000"/>
                </a:avLst>
              </a:prstGeom>
              <a:solidFill>
                <a:srgbClr val="E7E4D1"/>
              </a:solidFill>
              <a:ln w="12700" cap="flat" cmpd="sng">
                <a:solidFill>
                  <a:srgbClr val="D5D0AF"/>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600"/>
                </a:pPr>
                <a:endParaRPr sz="1300">
                  <a:solidFill>
                    <a:schemeClr val="dk1"/>
                  </a:solidFill>
                  <a:latin typeface="Calibri"/>
                  <a:ea typeface="Calibri"/>
                  <a:cs typeface="Calibri"/>
                  <a:sym typeface="Calibri"/>
                </a:endParaRPr>
              </a:p>
            </p:txBody>
          </p:sp>
          <p:sp>
            <p:nvSpPr>
              <p:cNvPr id="200" name="Google Shape;200;p7"/>
              <p:cNvSpPr/>
              <p:nvPr/>
            </p:nvSpPr>
            <p:spPr>
              <a:xfrm>
                <a:off x="7951596" y="4550830"/>
                <a:ext cx="2741930" cy="967712"/>
              </a:xfrm>
              <a:prstGeom prst="chevron">
                <a:avLst>
                  <a:gd name="adj" fmla="val 50000"/>
                </a:avLst>
              </a:prstGeom>
              <a:solidFill>
                <a:srgbClr val="E7E4D1"/>
              </a:solidFill>
              <a:ln w="12700" cap="flat" cmpd="sng">
                <a:solidFill>
                  <a:srgbClr val="831B13"/>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800"/>
                </a:pPr>
                <a:endParaRPr sz="1463">
                  <a:solidFill>
                    <a:schemeClr val="dk1"/>
                  </a:solidFill>
                  <a:latin typeface="Calibri"/>
                  <a:ea typeface="Calibri"/>
                  <a:cs typeface="Calibri"/>
                  <a:sym typeface="Calibri"/>
                </a:endParaRPr>
              </a:p>
            </p:txBody>
          </p:sp>
          <p:sp>
            <p:nvSpPr>
              <p:cNvPr id="201" name="Google Shape;201;p7"/>
              <p:cNvSpPr/>
              <p:nvPr/>
            </p:nvSpPr>
            <p:spPr>
              <a:xfrm>
                <a:off x="3032747" y="4535335"/>
                <a:ext cx="2038922" cy="800416"/>
              </a:xfrm>
              <a:prstGeom prst="rect">
                <a:avLst/>
              </a:prstGeom>
              <a:noFill/>
              <a:ln>
                <a:noFill/>
              </a:ln>
            </p:spPr>
            <p:txBody>
              <a:bodyPr spcFirstLastPara="1" wrap="square" lIns="74283" tIns="37131" rIns="74283" bIns="37131" anchor="t" anchorCtr="0">
                <a:spAutoFit/>
              </a:bodyPr>
              <a:lstStyle/>
              <a:p>
                <a:pPr algn="ctr">
                  <a:buClr>
                    <a:schemeClr val="dk1"/>
                  </a:buClr>
                  <a:buSzPts val="1800"/>
                </a:pPr>
                <a:r>
                  <a:rPr lang="en-CA" sz="1463" b="1">
                    <a:solidFill>
                      <a:schemeClr val="dk1"/>
                    </a:solidFill>
                    <a:latin typeface="Calibri"/>
                    <a:ea typeface="Calibri"/>
                    <a:cs typeface="Calibri"/>
                    <a:sym typeface="Calibri"/>
                  </a:rPr>
                  <a:t>2014</a:t>
                </a:r>
                <a:endParaRPr sz="1463">
                  <a:solidFill>
                    <a:schemeClr val="dk1"/>
                  </a:solidFill>
                  <a:latin typeface="Calibri"/>
                  <a:ea typeface="Calibri"/>
                  <a:cs typeface="Calibri"/>
                  <a:sym typeface="Calibri"/>
                </a:endParaRPr>
              </a:p>
              <a:p>
                <a:pPr algn="ctr">
                  <a:buClr>
                    <a:schemeClr val="dk1"/>
                  </a:buClr>
                  <a:buSzPts val="1400"/>
                </a:pPr>
                <a:r>
                  <a:rPr lang="en-CA" sz="1138">
                    <a:solidFill>
                      <a:schemeClr val="dk1"/>
                    </a:solidFill>
                    <a:latin typeface="Calibri"/>
                    <a:ea typeface="Calibri"/>
                    <a:cs typeface="Calibri"/>
                    <a:sym typeface="Calibri"/>
                  </a:rPr>
                  <a:t>Acquired via merger with Southern Legacy</a:t>
                </a:r>
                <a:endParaRPr sz="1138">
                  <a:solidFill>
                    <a:srgbClr val="C00000"/>
                  </a:solidFill>
                  <a:latin typeface="Calibri"/>
                  <a:ea typeface="Calibri"/>
                  <a:cs typeface="Calibri"/>
                  <a:sym typeface="Calibri"/>
                </a:endParaRPr>
              </a:p>
            </p:txBody>
          </p:sp>
          <p:sp>
            <p:nvSpPr>
              <p:cNvPr id="202" name="Google Shape;202;p7"/>
              <p:cNvSpPr/>
              <p:nvPr/>
            </p:nvSpPr>
            <p:spPr>
              <a:xfrm>
                <a:off x="5371311" y="4518037"/>
                <a:ext cx="2485816" cy="1015937"/>
              </a:xfrm>
              <a:prstGeom prst="rect">
                <a:avLst/>
              </a:prstGeom>
              <a:noFill/>
              <a:ln>
                <a:noFill/>
              </a:ln>
            </p:spPr>
            <p:txBody>
              <a:bodyPr spcFirstLastPara="1" wrap="square" lIns="74283" tIns="37131" rIns="74283" bIns="37131" anchor="t" anchorCtr="0">
                <a:spAutoFit/>
              </a:bodyPr>
              <a:lstStyle/>
              <a:p>
                <a:pPr algn="ctr">
                  <a:buClr>
                    <a:schemeClr val="dk1"/>
                  </a:buClr>
                  <a:buSzPts val="1800"/>
                </a:pPr>
                <a:r>
                  <a:rPr lang="en-CA" sz="1463" b="1" dirty="0">
                    <a:solidFill>
                      <a:schemeClr val="dk1"/>
                    </a:solidFill>
                    <a:latin typeface="Calibri"/>
                    <a:ea typeface="Calibri"/>
                    <a:cs typeface="Calibri"/>
                    <a:sym typeface="Calibri"/>
                  </a:rPr>
                  <a:t>2014 – Present</a:t>
                </a:r>
                <a:endParaRPr sz="1463" dirty="0">
                  <a:solidFill>
                    <a:schemeClr val="dk1"/>
                  </a:solidFill>
                  <a:latin typeface="Calibri"/>
                  <a:ea typeface="Calibri"/>
                  <a:cs typeface="Calibri"/>
                  <a:sym typeface="Calibri"/>
                </a:endParaRPr>
              </a:p>
              <a:p>
                <a:pPr algn="ctr">
                  <a:buClr>
                    <a:schemeClr val="dk1"/>
                  </a:buClr>
                  <a:buSzPts val="1400"/>
                </a:pPr>
                <a:r>
                  <a:rPr lang="en-CA" sz="1138" dirty="0">
                    <a:solidFill>
                      <a:schemeClr val="dk1"/>
                    </a:solidFill>
                    <a:latin typeface="Calibri"/>
                    <a:ea typeface="Calibri"/>
                    <a:cs typeface="Calibri"/>
                    <a:sym typeface="Calibri"/>
                  </a:rPr>
                  <a:t>Land agreements </a:t>
                </a:r>
                <a:br>
                  <a:rPr lang="en-CA" sz="1138" dirty="0">
                    <a:solidFill>
                      <a:schemeClr val="dk1"/>
                    </a:solidFill>
                    <a:latin typeface="Calibri"/>
                    <a:ea typeface="Calibri"/>
                    <a:cs typeface="Calibri"/>
                    <a:sym typeface="Calibri"/>
                  </a:rPr>
                </a:br>
                <a:r>
                  <a:rPr lang="en-CA" sz="1138" dirty="0">
                    <a:solidFill>
                      <a:schemeClr val="dk1"/>
                    </a:solidFill>
                    <a:latin typeface="Calibri"/>
                    <a:ea typeface="Calibri"/>
                    <a:cs typeface="Calibri"/>
                    <a:sym typeface="Calibri"/>
                  </a:rPr>
                  <a:t>established + extensive</a:t>
                </a:r>
                <a:br>
                  <a:rPr lang="en-CA" sz="1138" dirty="0">
                    <a:solidFill>
                      <a:schemeClr val="dk1"/>
                    </a:solidFill>
                    <a:latin typeface="Calibri"/>
                    <a:ea typeface="Calibri"/>
                    <a:cs typeface="Calibri"/>
                    <a:sym typeface="Calibri"/>
                  </a:rPr>
                </a:br>
                <a:r>
                  <a:rPr lang="en-CA" sz="1138" dirty="0">
                    <a:solidFill>
                      <a:schemeClr val="dk1"/>
                    </a:solidFill>
                    <a:latin typeface="Calibri"/>
                    <a:ea typeface="Calibri"/>
                    <a:cs typeface="Calibri"/>
                    <a:sym typeface="Calibri"/>
                  </a:rPr>
                  <a:t> drilling + strategic partnerships</a:t>
                </a:r>
                <a:endParaRPr sz="1463" dirty="0">
                  <a:solidFill>
                    <a:schemeClr val="dk1"/>
                  </a:solidFill>
                  <a:latin typeface="Calibri"/>
                  <a:ea typeface="Calibri"/>
                  <a:cs typeface="Calibri"/>
                  <a:sym typeface="Calibri"/>
                </a:endParaRPr>
              </a:p>
            </p:txBody>
          </p:sp>
          <p:sp>
            <p:nvSpPr>
              <p:cNvPr id="203" name="Google Shape;203;p7"/>
              <p:cNvSpPr/>
              <p:nvPr/>
            </p:nvSpPr>
            <p:spPr>
              <a:xfrm>
                <a:off x="8542760" y="4807030"/>
                <a:ext cx="2604965" cy="461623"/>
              </a:xfrm>
              <a:prstGeom prst="rect">
                <a:avLst/>
              </a:prstGeom>
              <a:noFill/>
              <a:ln>
                <a:noFill/>
              </a:ln>
            </p:spPr>
            <p:txBody>
              <a:bodyPr spcFirstLastPara="1" wrap="square" lIns="74283" tIns="37131" rIns="74283" bIns="37131" anchor="t" anchorCtr="0">
                <a:spAutoFit/>
              </a:bodyPr>
              <a:lstStyle/>
              <a:p>
                <a:pPr>
                  <a:buClr>
                    <a:schemeClr val="dk1"/>
                  </a:buClr>
                  <a:buSzPts val="2400"/>
                </a:pPr>
                <a:r>
                  <a:rPr lang="en-CA" sz="1950" b="1" i="1" dirty="0">
                    <a:solidFill>
                      <a:schemeClr val="dk1"/>
                    </a:solidFill>
                    <a:latin typeface="Calibri"/>
                    <a:ea typeface="Calibri"/>
                    <a:cs typeface="Calibri"/>
                    <a:sym typeface="Calibri"/>
                  </a:rPr>
                  <a:t>Watch Here</a:t>
                </a:r>
                <a:endParaRPr sz="1463" dirty="0">
                  <a:solidFill>
                    <a:schemeClr val="dk1"/>
                  </a:solidFill>
                  <a:latin typeface="Calibri"/>
                  <a:ea typeface="Calibri"/>
                  <a:cs typeface="Calibri"/>
                  <a:sym typeface="Calibri"/>
                </a:endParaRPr>
              </a:p>
            </p:txBody>
          </p:sp>
        </p:grpSp>
      </p:grpSp>
      <p:sp>
        <p:nvSpPr>
          <p:cNvPr id="204" name="Google Shape;204;p7"/>
          <p:cNvSpPr/>
          <p:nvPr/>
        </p:nvSpPr>
        <p:spPr>
          <a:xfrm>
            <a:off x="7410564" y="5071645"/>
            <a:ext cx="2227818" cy="820646"/>
          </a:xfrm>
          <a:prstGeom prst="chevron">
            <a:avLst>
              <a:gd name="adj" fmla="val 50000"/>
            </a:avLst>
          </a:prstGeom>
          <a:solidFill>
            <a:srgbClr val="DAE3F3"/>
          </a:solidFill>
          <a:ln w="12700" cap="flat" cmpd="sng">
            <a:solidFill>
              <a:srgbClr val="002060"/>
            </a:solidFill>
            <a:prstDash val="solid"/>
            <a:miter lim="800000"/>
            <a:headEnd type="none" w="sm" len="sm"/>
            <a:tailEnd type="none" w="sm" len="sm"/>
          </a:ln>
        </p:spPr>
        <p:txBody>
          <a:bodyPr spcFirstLastPara="1" wrap="square" lIns="74283" tIns="37131" rIns="74283" bIns="37131" anchor="ctr" anchorCtr="0">
            <a:noAutofit/>
          </a:bodyPr>
          <a:lstStyle/>
          <a:p>
            <a:pPr algn="ctr">
              <a:buClr>
                <a:schemeClr val="dk1"/>
              </a:buClr>
              <a:buSzPts val="1800"/>
            </a:pPr>
            <a:endParaRPr sz="1463">
              <a:solidFill>
                <a:schemeClr val="dk1"/>
              </a:solidFill>
              <a:latin typeface="Calibri"/>
              <a:ea typeface="Calibri"/>
              <a:cs typeface="Calibri"/>
              <a:sym typeface="Calibri"/>
            </a:endParaRPr>
          </a:p>
        </p:txBody>
      </p:sp>
      <p:sp>
        <p:nvSpPr>
          <p:cNvPr id="205" name="Google Shape;205;p7"/>
          <p:cNvSpPr/>
          <p:nvPr/>
        </p:nvSpPr>
        <p:spPr>
          <a:xfrm>
            <a:off x="7895079" y="5288271"/>
            <a:ext cx="1456450" cy="375069"/>
          </a:xfrm>
          <a:prstGeom prst="rect">
            <a:avLst/>
          </a:prstGeom>
          <a:noFill/>
          <a:ln>
            <a:noFill/>
          </a:ln>
        </p:spPr>
        <p:txBody>
          <a:bodyPr spcFirstLastPara="1" wrap="square" lIns="74283" tIns="37131" rIns="74283" bIns="37131" anchor="t" anchorCtr="0">
            <a:spAutoFit/>
          </a:bodyPr>
          <a:lstStyle/>
          <a:p>
            <a:pPr>
              <a:buClr>
                <a:schemeClr val="dk1"/>
              </a:buClr>
              <a:buSzPts val="2400"/>
            </a:pPr>
            <a:r>
              <a:rPr lang="en-CA" sz="1950" b="1" i="1" dirty="0">
                <a:solidFill>
                  <a:schemeClr val="dk1"/>
                </a:solidFill>
                <a:latin typeface="Calibri"/>
                <a:ea typeface="Calibri"/>
                <a:cs typeface="Calibri"/>
                <a:sym typeface="Calibri"/>
              </a:rPr>
              <a:t>Watch Here</a:t>
            </a:r>
            <a:endParaRPr sz="1463" dirty="0">
              <a:solidFill>
                <a:schemeClr val="dk1"/>
              </a:solidFill>
              <a:latin typeface="Calibri"/>
              <a:ea typeface="Calibri"/>
              <a:cs typeface="Calibri"/>
              <a:sym typeface="Calibri"/>
            </a:endParaRPr>
          </a:p>
        </p:txBody>
      </p:sp>
      <p:grpSp>
        <p:nvGrpSpPr>
          <p:cNvPr id="206" name="Google Shape;206;p7"/>
          <p:cNvGrpSpPr/>
          <p:nvPr/>
        </p:nvGrpSpPr>
        <p:grpSpPr>
          <a:xfrm>
            <a:off x="1141348" y="5063209"/>
            <a:ext cx="6466879" cy="829082"/>
            <a:chOff x="233561" y="5389228"/>
            <a:chExt cx="7959235" cy="1020408"/>
          </a:xfrm>
        </p:grpSpPr>
        <p:grpSp>
          <p:nvGrpSpPr>
            <p:cNvPr id="207" name="Google Shape;207;p7"/>
            <p:cNvGrpSpPr/>
            <p:nvPr/>
          </p:nvGrpSpPr>
          <p:grpSpPr>
            <a:xfrm>
              <a:off x="233561" y="5389228"/>
              <a:ext cx="7959235" cy="1020408"/>
              <a:chOff x="233561" y="5454904"/>
              <a:chExt cx="7959235" cy="1020408"/>
            </a:xfrm>
          </p:grpSpPr>
          <p:sp>
            <p:nvSpPr>
              <p:cNvPr id="208" name="Google Shape;208;p7"/>
              <p:cNvSpPr/>
              <p:nvPr/>
            </p:nvSpPr>
            <p:spPr>
              <a:xfrm>
                <a:off x="2948268" y="5465286"/>
                <a:ext cx="2533705" cy="1010026"/>
              </a:xfrm>
              <a:prstGeom prst="homePlate">
                <a:avLst>
                  <a:gd name="adj" fmla="val 50000"/>
                </a:avLst>
              </a:prstGeom>
              <a:solidFill>
                <a:srgbClr val="D8E2F3"/>
              </a:solidFill>
              <a:ln>
                <a:noFill/>
              </a:ln>
            </p:spPr>
            <p:txBody>
              <a:bodyPr spcFirstLastPara="1" wrap="square" lIns="74283" tIns="37131" rIns="74283" bIns="37131" anchor="ctr" anchorCtr="0">
                <a:noAutofit/>
              </a:bodyPr>
              <a:lstStyle/>
              <a:p>
                <a:pPr algn="ctr">
                  <a:buClr>
                    <a:schemeClr val="dk1"/>
                  </a:buClr>
                  <a:buSzPts val="1800"/>
                </a:pPr>
                <a:endParaRPr sz="1463">
                  <a:solidFill>
                    <a:srgbClr val="831B13"/>
                  </a:solidFill>
                  <a:latin typeface="Calibri"/>
                  <a:ea typeface="Calibri"/>
                  <a:cs typeface="Calibri"/>
                  <a:sym typeface="Calibri"/>
                </a:endParaRPr>
              </a:p>
            </p:txBody>
          </p:sp>
          <p:sp>
            <p:nvSpPr>
              <p:cNvPr id="209" name="Google Shape;209;p7"/>
              <p:cNvSpPr/>
              <p:nvPr/>
            </p:nvSpPr>
            <p:spPr>
              <a:xfrm>
                <a:off x="233561" y="5465286"/>
                <a:ext cx="2566393" cy="1004390"/>
              </a:xfrm>
              <a:prstGeom prst="rect">
                <a:avLst/>
              </a:prstGeom>
              <a:solidFill>
                <a:srgbClr val="D8E2F3"/>
              </a:solidFill>
              <a:ln>
                <a:noFill/>
              </a:ln>
            </p:spPr>
            <p:txBody>
              <a:bodyPr spcFirstLastPara="1" wrap="square" lIns="29250" tIns="37131" rIns="29250" bIns="37131" anchor="ctr" anchorCtr="0">
                <a:noAutofit/>
              </a:bodyPr>
              <a:lstStyle/>
              <a:p>
                <a:pPr algn="ctr">
                  <a:buClr>
                    <a:srgbClr val="831B13"/>
                  </a:buClr>
                  <a:buSzPts val="1800"/>
                </a:pPr>
                <a:r>
                  <a:rPr lang="en-CA" sz="1463" b="1" u="sng">
                    <a:solidFill>
                      <a:srgbClr val="831B13"/>
                    </a:solidFill>
                    <a:latin typeface="Calibri"/>
                    <a:ea typeface="Calibri"/>
                    <a:cs typeface="Calibri"/>
                    <a:sym typeface="Calibri"/>
                  </a:rPr>
                  <a:t>Aldebaran Resources </a:t>
                </a:r>
                <a:r>
                  <a:rPr lang="en-CA" sz="1463" b="1">
                    <a:solidFill>
                      <a:srgbClr val="831B13"/>
                    </a:solidFill>
                    <a:latin typeface="Calibri"/>
                    <a:ea typeface="Calibri"/>
                    <a:cs typeface="Calibri"/>
                    <a:sym typeface="Calibri"/>
                  </a:rPr>
                  <a:t>Altar </a:t>
                </a:r>
                <a:r>
                  <a:rPr lang="en-CA" sz="1138" b="1">
                    <a:solidFill>
                      <a:srgbClr val="831B13"/>
                    </a:solidFill>
                    <a:latin typeface="Calibri"/>
                    <a:ea typeface="Calibri"/>
                    <a:cs typeface="Calibri"/>
                    <a:sym typeface="Calibri"/>
                  </a:rPr>
                  <a:t>Cu-Au Project</a:t>
                </a:r>
                <a:endParaRPr sz="1463" b="1">
                  <a:solidFill>
                    <a:srgbClr val="831B13"/>
                  </a:solidFill>
                  <a:latin typeface="Calibri"/>
                  <a:ea typeface="Calibri"/>
                  <a:cs typeface="Calibri"/>
                  <a:sym typeface="Calibri"/>
                </a:endParaRPr>
              </a:p>
            </p:txBody>
          </p:sp>
          <p:sp>
            <p:nvSpPr>
              <p:cNvPr id="210" name="Google Shape;210;p7"/>
              <p:cNvSpPr/>
              <p:nvPr/>
            </p:nvSpPr>
            <p:spPr>
              <a:xfrm>
                <a:off x="5160549" y="5465286"/>
                <a:ext cx="3032247" cy="1000026"/>
              </a:xfrm>
              <a:prstGeom prst="chevron">
                <a:avLst>
                  <a:gd name="adj" fmla="val 50000"/>
                </a:avLst>
              </a:prstGeom>
              <a:solidFill>
                <a:srgbClr val="D8E2F3"/>
              </a:solidFill>
              <a:ln>
                <a:noFill/>
              </a:ln>
            </p:spPr>
            <p:txBody>
              <a:bodyPr spcFirstLastPara="1" wrap="square" lIns="74283" tIns="37131" rIns="74283" bIns="37131" anchor="ctr" anchorCtr="0">
                <a:noAutofit/>
              </a:bodyPr>
              <a:lstStyle/>
              <a:p>
                <a:pPr algn="ctr">
                  <a:buClr>
                    <a:schemeClr val="dk1"/>
                  </a:buClr>
                  <a:buSzPts val="1600"/>
                </a:pPr>
                <a:endParaRPr sz="1300">
                  <a:solidFill>
                    <a:schemeClr val="dk1"/>
                  </a:solidFill>
                  <a:latin typeface="Calibri"/>
                  <a:ea typeface="Calibri"/>
                  <a:cs typeface="Calibri"/>
                  <a:sym typeface="Calibri"/>
                </a:endParaRPr>
              </a:p>
            </p:txBody>
          </p:sp>
          <p:sp>
            <p:nvSpPr>
              <p:cNvPr id="211" name="Google Shape;211;p7"/>
              <p:cNvSpPr/>
              <p:nvPr/>
            </p:nvSpPr>
            <p:spPr>
              <a:xfrm>
                <a:off x="2487164" y="5529329"/>
                <a:ext cx="2038922" cy="307815"/>
              </a:xfrm>
              <a:prstGeom prst="rect">
                <a:avLst/>
              </a:prstGeom>
              <a:noFill/>
              <a:ln>
                <a:noFill/>
              </a:ln>
            </p:spPr>
            <p:txBody>
              <a:bodyPr spcFirstLastPara="1" wrap="square" lIns="74283" tIns="37131" rIns="74283" bIns="37131" anchor="t" anchorCtr="0">
                <a:spAutoFit/>
              </a:bodyPr>
              <a:lstStyle/>
              <a:p>
                <a:pPr>
                  <a:buClr>
                    <a:schemeClr val="dk1"/>
                  </a:buClr>
                  <a:buSzPts val="1400"/>
                </a:pPr>
                <a:endParaRPr sz="1138">
                  <a:solidFill>
                    <a:srgbClr val="C00000"/>
                  </a:solidFill>
                  <a:latin typeface="Calibri"/>
                  <a:ea typeface="Calibri"/>
                  <a:cs typeface="Calibri"/>
                  <a:sym typeface="Calibri"/>
                </a:endParaRPr>
              </a:p>
            </p:txBody>
          </p:sp>
          <p:sp>
            <p:nvSpPr>
              <p:cNvPr id="212" name="Google Shape;212;p7"/>
              <p:cNvSpPr/>
              <p:nvPr/>
            </p:nvSpPr>
            <p:spPr>
              <a:xfrm>
                <a:off x="5691874" y="5454904"/>
                <a:ext cx="1960328" cy="1015937"/>
              </a:xfrm>
              <a:prstGeom prst="rect">
                <a:avLst/>
              </a:prstGeom>
              <a:noFill/>
              <a:ln>
                <a:noFill/>
              </a:ln>
            </p:spPr>
            <p:txBody>
              <a:bodyPr spcFirstLastPara="1" wrap="square" lIns="74283" tIns="37131" rIns="74283" bIns="37131" anchor="t" anchorCtr="0">
                <a:spAutoFit/>
              </a:bodyPr>
              <a:lstStyle/>
              <a:p>
                <a:pPr algn="ctr">
                  <a:buClr>
                    <a:schemeClr val="dk1"/>
                  </a:buClr>
                  <a:buSzPts val="1800"/>
                </a:pPr>
                <a:r>
                  <a:rPr lang="en-CA" sz="1463" b="1" dirty="0">
                    <a:solidFill>
                      <a:schemeClr val="dk1"/>
                    </a:solidFill>
                    <a:latin typeface="Calibri"/>
                    <a:ea typeface="Calibri"/>
                    <a:cs typeface="Calibri"/>
                    <a:sym typeface="Calibri"/>
                  </a:rPr>
                  <a:t>2019 – Present</a:t>
                </a:r>
                <a:endParaRPr sz="1463" dirty="0">
                  <a:solidFill>
                    <a:schemeClr val="dk1"/>
                  </a:solidFill>
                  <a:latin typeface="Calibri"/>
                  <a:ea typeface="Calibri"/>
                  <a:cs typeface="Calibri"/>
                  <a:sym typeface="Calibri"/>
                </a:endParaRPr>
              </a:p>
              <a:p>
                <a:pPr algn="ctr">
                  <a:buClr>
                    <a:schemeClr val="dk1"/>
                  </a:buClr>
                  <a:buSzPts val="1400"/>
                </a:pPr>
                <a:r>
                  <a:rPr lang="en-CA" sz="1138" dirty="0">
                    <a:solidFill>
                      <a:schemeClr val="dk1"/>
                    </a:solidFill>
                    <a:latin typeface="Calibri"/>
                    <a:ea typeface="Calibri"/>
                    <a:cs typeface="Calibri"/>
                    <a:sym typeface="Calibri"/>
                  </a:rPr>
                  <a:t>Large resource in hand, being expanded through exploration</a:t>
                </a:r>
                <a:endParaRPr sz="1138" dirty="0">
                  <a:solidFill>
                    <a:schemeClr val="dk1"/>
                  </a:solidFill>
                  <a:latin typeface="Calibri"/>
                  <a:ea typeface="Calibri"/>
                  <a:cs typeface="Calibri"/>
                  <a:sym typeface="Calibri"/>
                </a:endParaRPr>
              </a:p>
            </p:txBody>
          </p:sp>
        </p:grpSp>
        <p:sp>
          <p:nvSpPr>
            <p:cNvPr id="213" name="Google Shape;213;p7"/>
            <p:cNvSpPr/>
            <p:nvPr/>
          </p:nvSpPr>
          <p:spPr>
            <a:xfrm>
              <a:off x="2974038" y="5389228"/>
              <a:ext cx="2215585" cy="1015937"/>
            </a:xfrm>
            <a:prstGeom prst="rect">
              <a:avLst/>
            </a:prstGeom>
            <a:noFill/>
            <a:ln>
              <a:noFill/>
            </a:ln>
          </p:spPr>
          <p:txBody>
            <a:bodyPr spcFirstLastPara="1" wrap="square" lIns="74283" tIns="37131" rIns="74283" bIns="37131" anchor="t" anchorCtr="0">
              <a:spAutoFit/>
            </a:bodyPr>
            <a:lstStyle/>
            <a:p>
              <a:pPr algn="ctr">
                <a:buClr>
                  <a:schemeClr val="dk1"/>
                </a:buClr>
                <a:buSzPts val="1800"/>
              </a:pPr>
              <a:r>
                <a:rPr lang="en-CA" sz="1463" b="1">
                  <a:solidFill>
                    <a:schemeClr val="dk1"/>
                  </a:solidFill>
                  <a:latin typeface="Calibri"/>
                  <a:ea typeface="Calibri"/>
                  <a:cs typeface="Calibri"/>
                  <a:sym typeface="Calibri"/>
                </a:rPr>
                <a:t>2018</a:t>
              </a:r>
              <a:endParaRPr sz="1463">
                <a:solidFill>
                  <a:schemeClr val="dk1"/>
                </a:solidFill>
                <a:latin typeface="Calibri"/>
                <a:ea typeface="Calibri"/>
                <a:cs typeface="Calibri"/>
                <a:sym typeface="Calibri"/>
              </a:endParaRPr>
            </a:p>
            <a:p>
              <a:pPr algn="ctr">
                <a:buClr>
                  <a:schemeClr val="dk1"/>
                </a:buClr>
                <a:buSzPts val="1400"/>
              </a:pPr>
              <a:r>
                <a:rPr lang="en-CA" sz="1138">
                  <a:solidFill>
                    <a:schemeClr val="dk1"/>
                  </a:solidFill>
                  <a:latin typeface="Calibri"/>
                  <a:ea typeface="Calibri"/>
                  <a:cs typeface="Calibri"/>
                  <a:sym typeface="Calibri"/>
                </a:rPr>
                <a:t>Spin out of REG’s Argentina</a:t>
              </a:r>
              <a:br>
                <a:rPr lang="en-CA" sz="1138">
                  <a:solidFill>
                    <a:schemeClr val="dk1"/>
                  </a:solidFill>
                  <a:latin typeface="Calibri"/>
                  <a:ea typeface="Calibri"/>
                  <a:cs typeface="Calibri"/>
                  <a:sym typeface="Calibri"/>
                </a:rPr>
              </a:br>
              <a:r>
                <a:rPr lang="en-CA" sz="1138">
                  <a:solidFill>
                    <a:schemeClr val="dk1"/>
                  </a:solidFill>
                  <a:latin typeface="Calibri"/>
                  <a:ea typeface="Calibri"/>
                  <a:cs typeface="Calibri"/>
                  <a:sym typeface="Calibri"/>
                </a:rPr>
                <a:t>assets and JV earn-in on</a:t>
              </a:r>
              <a:endParaRPr sz="1463">
                <a:solidFill>
                  <a:schemeClr val="dk1"/>
                </a:solidFill>
                <a:latin typeface="Calibri"/>
                <a:ea typeface="Calibri"/>
                <a:cs typeface="Calibri"/>
                <a:sym typeface="Calibri"/>
              </a:endParaRPr>
            </a:p>
            <a:p>
              <a:pPr algn="ctr">
                <a:buClr>
                  <a:schemeClr val="dk1"/>
                </a:buClr>
                <a:buSzPts val="1400"/>
              </a:pPr>
              <a:r>
                <a:rPr lang="en-CA" sz="1138">
                  <a:solidFill>
                    <a:schemeClr val="dk1"/>
                  </a:solidFill>
                  <a:latin typeface="Calibri"/>
                  <a:ea typeface="Calibri"/>
                  <a:cs typeface="Calibri"/>
                  <a:sym typeface="Calibri"/>
                </a:rPr>
                <a:t>the Altar Cu-Au Project</a:t>
              </a:r>
              <a:endParaRPr sz="1463">
                <a:solidFill>
                  <a:schemeClr val="dk1"/>
                </a:solidFill>
                <a:latin typeface="Calibri"/>
                <a:ea typeface="Calibri"/>
                <a:cs typeface="Calibri"/>
                <a:sym typeface="Calibri"/>
              </a:endParaRPr>
            </a:p>
          </p:txBody>
        </p:sp>
      </p:grpSp>
      <p:pic>
        <p:nvPicPr>
          <p:cNvPr id="214" name="Google Shape;214;p7" descr="A close up of a logo&#10;&#10;Description automatically generated"/>
          <p:cNvPicPr preferRelativeResize="0"/>
          <p:nvPr/>
        </p:nvPicPr>
        <p:blipFill rotWithShape="1">
          <a:blip r:embed="rId3">
            <a:alphaModFix/>
          </a:blip>
          <a:srcRect/>
          <a:stretch/>
        </p:blipFill>
        <p:spPr>
          <a:xfrm>
            <a:off x="170800" y="4279682"/>
            <a:ext cx="859016" cy="382025"/>
          </a:xfrm>
          <a:prstGeom prst="rect">
            <a:avLst/>
          </a:prstGeom>
          <a:noFill/>
          <a:ln>
            <a:noFill/>
          </a:ln>
        </p:spPr>
      </p:pic>
      <p:pic>
        <p:nvPicPr>
          <p:cNvPr id="215" name="Google Shape;215;p7" descr="A picture containing drawing, food&#10;&#10;Description automatically generated"/>
          <p:cNvPicPr preferRelativeResize="0"/>
          <p:nvPr/>
        </p:nvPicPr>
        <p:blipFill rotWithShape="1">
          <a:blip r:embed="rId4">
            <a:alphaModFix/>
          </a:blip>
          <a:srcRect/>
          <a:stretch/>
        </p:blipFill>
        <p:spPr>
          <a:xfrm>
            <a:off x="196193" y="5343904"/>
            <a:ext cx="859306" cy="280707"/>
          </a:xfrm>
          <a:prstGeom prst="rect">
            <a:avLst/>
          </a:prstGeom>
          <a:noFill/>
          <a:ln>
            <a:noFill/>
          </a:ln>
        </p:spPr>
      </p:pic>
      <p:pic>
        <p:nvPicPr>
          <p:cNvPr id="216" name="Google Shape;216;p7" descr="ANTARES ANNOUNCES POSITIVE PRELIMINARY ECONOMIC ASSESSMENT FOR ..."/>
          <p:cNvPicPr preferRelativeResize="0"/>
          <p:nvPr/>
        </p:nvPicPr>
        <p:blipFill rotWithShape="1">
          <a:blip r:embed="rId5">
            <a:alphaModFix/>
          </a:blip>
          <a:srcRect/>
          <a:stretch/>
        </p:blipFill>
        <p:spPr>
          <a:xfrm>
            <a:off x="181326" y="3261368"/>
            <a:ext cx="874173" cy="423512"/>
          </a:xfrm>
          <a:prstGeom prst="rect">
            <a:avLst/>
          </a:prstGeom>
          <a:noFill/>
          <a:ln>
            <a:noFill/>
          </a:ln>
        </p:spPr>
      </p:pic>
      <p:sp>
        <p:nvSpPr>
          <p:cNvPr id="6" name="Google Shape;343;p6">
            <a:extLst>
              <a:ext uri="{FF2B5EF4-FFF2-40B4-BE49-F238E27FC236}">
                <a16:creationId xmlns:a16="http://schemas.microsoft.com/office/drawing/2014/main" id="{5A26C608-DCB0-74B9-F977-B7710091F10A}"/>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Google Shape;344;p6">
            <a:extLst>
              <a:ext uri="{FF2B5EF4-FFF2-40B4-BE49-F238E27FC236}">
                <a16:creationId xmlns:a16="http://schemas.microsoft.com/office/drawing/2014/main" id="{7E4C9143-AD0F-BFA3-848C-AF74D57CFD17}"/>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3</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D74666C2-020F-DE5F-65D6-D33A294486D2}"/>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1" name="Freeform 10">
            <a:extLst>
              <a:ext uri="{FF2B5EF4-FFF2-40B4-BE49-F238E27FC236}">
                <a16:creationId xmlns:a16="http://schemas.microsoft.com/office/drawing/2014/main" id="{D4FC689A-41A7-7E77-0EEF-F8045ECDED4B}"/>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2" name="Google Shape;80;p1" descr="A picture containing drawing&#10;&#10;Description automatically generated">
            <a:extLst>
              <a:ext uri="{FF2B5EF4-FFF2-40B4-BE49-F238E27FC236}">
                <a16:creationId xmlns:a16="http://schemas.microsoft.com/office/drawing/2014/main" id="{0B595661-25BB-7135-BE6F-F0E727303B77}"/>
              </a:ext>
            </a:extLst>
          </p:cNvPr>
          <p:cNvPicPr preferRelativeResize="0"/>
          <p:nvPr/>
        </p:nvPicPr>
        <p:blipFill rotWithShape="1">
          <a:blip r:embed="rId6">
            <a:alphaModFix/>
          </a:blip>
          <a:srcRect/>
          <a:stretch/>
        </p:blipFill>
        <p:spPr>
          <a:xfrm>
            <a:off x="7998105" y="292141"/>
            <a:ext cx="1730658" cy="797314"/>
          </a:xfrm>
          <a:prstGeom prst="rect">
            <a:avLst/>
          </a:prstGeom>
          <a:noFill/>
          <a:ln>
            <a:noFill/>
          </a:ln>
        </p:spPr>
      </p:pic>
      <p:sp>
        <p:nvSpPr>
          <p:cNvPr id="13" name="Google Shape;87;p2">
            <a:extLst>
              <a:ext uri="{FF2B5EF4-FFF2-40B4-BE49-F238E27FC236}">
                <a16:creationId xmlns:a16="http://schemas.microsoft.com/office/drawing/2014/main" id="{8EFA7A52-FD4A-FC3E-11BF-0C7813DFD452}"/>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OUR STRATEGY</a:t>
            </a:r>
            <a:endParaRPr lang="en-CA" sz="2275" dirty="0"/>
          </a:p>
        </p:txBody>
      </p:sp>
      <p:sp>
        <p:nvSpPr>
          <p:cNvPr id="14" name="Google Shape;88;p2">
            <a:extLst>
              <a:ext uri="{FF2B5EF4-FFF2-40B4-BE49-F238E27FC236}">
                <a16:creationId xmlns:a16="http://schemas.microsoft.com/office/drawing/2014/main" id="{E66F78E1-6019-C5A1-BE28-53176E2E56A3}"/>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Management With A Clear Business Model And Successful Track Record</a:t>
            </a:r>
          </a:p>
        </p:txBody>
      </p:sp>
    </p:spTree>
    <p:extLst>
      <p:ext uri="{BB962C8B-B14F-4D97-AF65-F5344CB8AC3E}">
        <p14:creationId xmlns:p14="http://schemas.microsoft.com/office/powerpoint/2010/main" val="3730003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253025" y="861693"/>
            <a:ext cx="7387043" cy="429194"/>
          </a:xfrm>
          <a:prstGeom prst="rect">
            <a:avLst/>
          </a:prstGeom>
          <a:noFill/>
          <a:ln>
            <a:noFill/>
          </a:ln>
        </p:spPr>
        <p:txBody>
          <a:bodyPr spcFirstLastPara="1" vert="horz" wrap="square" lIns="74283" tIns="37131" rIns="74283" bIns="37131" rtlCol="0" anchor="ctr" anchorCtr="0">
            <a:noAutofit/>
          </a:bodyPr>
          <a:lstStyle/>
          <a:p>
            <a:pPr>
              <a:buClr>
                <a:srgbClr val="831B13"/>
              </a:buClr>
            </a:pPr>
            <a:r>
              <a:rPr lang="en-CA" dirty="0"/>
              <a:t>WHY REGULUS RESOURCES?</a:t>
            </a:r>
            <a:endParaRPr dirty="0"/>
          </a:p>
        </p:txBody>
      </p:sp>
      <p:pic>
        <p:nvPicPr>
          <p:cNvPr id="99" name="Google Shape;99;p3"/>
          <p:cNvPicPr preferRelativeResize="0"/>
          <p:nvPr/>
        </p:nvPicPr>
        <p:blipFill rotWithShape="1">
          <a:blip r:embed="rId3">
            <a:alphaModFix/>
          </a:blip>
          <a:srcRect t="15325" r="2097" b="23945"/>
          <a:stretch/>
        </p:blipFill>
        <p:spPr>
          <a:xfrm>
            <a:off x="0" y="1517180"/>
            <a:ext cx="9906000" cy="1850444"/>
          </a:xfrm>
          <a:prstGeom prst="rect">
            <a:avLst/>
          </a:prstGeom>
          <a:noFill/>
          <a:ln>
            <a:noFill/>
          </a:ln>
        </p:spPr>
      </p:pic>
      <p:sp>
        <p:nvSpPr>
          <p:cNvPr id="100" name="Google Shape;100;p3"/>
          <p:cNvSpPr txBox="1"/>
          <p:nvPr/>
        </p:nvSpPr>
        <p:spPr>
          <a:xfrm>
            <a:off x="331680" y="2124591"/>
            <a:ext cx="2888517" cy="3780748"/>
          </a:xfrm>
          <a:prstGeom prst="rect">
            <a:avLst/>
          </a:prstGeom>
          <a:solidFill>
            <a:srgbClr val="831B13">
              <a:alpha val="89803"/>
            </a:srgbClr>
          </a:solidFill>
          <a:ln w="57150" cap="flat" cmpd="sng">
            <a:solidFill>
              <a:srgbClr val="D5D0AF"/>
            </a:solidFill>
            <a:prstDash val="solid"/>
            <a:round/>
            <a:headEnd type="none" w="sm" len="sm"/>
            <a:tailEnd type="none" w="sm" len="sm"/>
          </a:ln>
        </p:spPr>
        <p:txBody>
          <a:bodyPr spcFirstLastPara="1" wrap="square" lIns="29250" tIns="292500" rIns="29250" bIns="37131" anchor="t" anchorCtr="0">
            <a:noAutofit/>
          </a:bodyPr>
          <a:lstStyle/>
          <a:p>
            <a:pPr marL="232186" indent="-67076">
              <a:buClr>
                <a:schemeClr val="dk1"/>
              </a:buClr>
              <a:buSzPts val="1800"/>
            </a:pPr>
            <a:endParaRPr sz="1463" dirty="0">
              <a:solidFill>
                <a:schemeClr val="lt1"/>
              </a:solidFill>
              <a:latin typeface="Calibri"/>
              <a:ea typeface="Calibri"/>
              <a:cs typeface="Calibri"/>
              <a:sym typeface="Calibri"/>
            </a:endParaRPr>
          </a:p>
          <a:p>
            <a:pPr marL="232186" indent="-67076">
              <a:spcBef>
                <a:spcPts val="488"/>
              </a:spcBef>
              <a:buClr>
                <a:schemeClr val="dk1"/>
              </a:buClr>
              <a:buSzPts val="1800"/>
            </a:pPr>
            <a:endParaRPr sz="1463" dirty="0">
              <a:solidFill>
                <a:schemeClr val="lt1"/>
              </a:solidFill>
              <a:latin typeface="Calibri"/>
              <a:ea typeface="Calibri"/>
              <a:cs typeface="Calibri"/>
              <a:sym typeface="Calibri"/>
            </a:endParaRPr>
          </a:p>
          <a:p>
            <a:pPr marL="72236">
              <a:spcBef>
                <a:spcPts val="488"/>
              </a:spcBef>
              <a:buClr>
                <a:schemeClr val="lt1"/>
              </a:buClr>
              <a:buSzPts val="1800"/>
            </a:pPr>
            <a:endParaRPr lang="en-CA" sz="1463" dirty="0">
              <a:solidFill>
                <a:schemeClr val="lt1"/>
              </a:solidFill>
              <a:latin typeface="Calibri"/>
              <a:ea typeface="Calibri"/>
              <a:cs typeface="Calibri"/>
              <a:sym typeface="Calibri"/>
            </a:endParaRPr>
          </a:p>
          <a:p>
            <a:pPr marL="72236">
              <a:spcBef>
                <a:spcPts val="488"/>
              </a:spcBef>
              <a:buClr>
                <a:schemeClr val="lt1"/>
              </a:buClr>
              <a:buSzPts val="1800"/>
            </a:pPr>
            <a:endParaRPr lang="en-CA" sz="650" dirty="0">
              <a:solidFill>
                <a:schemeClr val="lt1"/>
              </a:solidFill>
              <a:latin typeface="Calibri" panose="020F0502020204030204" pitchFamily="34" charset="0"/>
              <a:ea typeface="Calibri"/>
              <a:cs typeface="Calibri" panose="020F0502020204030204" pitchFamily="34" charset="0"/>
              <a:sym typeface="Calibri"/>
            </a:endParaRPr>
          </a:p>
          <a:p>
            <a:pPr marL="232186" indent="-159950">
              <a:spcBef>
                <a:spcPts val="488"/>
              </a:spcBef>
              <a:buClr>
                <a:schemeClr val="lt1"/>
              </a:buClr>
              <a:buSzPts val="1800"/>
              <a:buFont typeface="Arial"/>
              <a:buChar char="•"/>
            </a:pPr>
            <a:r>
              <a:rPr lang="en-CA" sz="1300" dirty="0">
                <a:solidFill>
                  <a:schemeClr val="lt1"/>
                </a:solidFill>
                <a:latin typeface="Calibri" panose="020F0502020204030204" pitchFamily="34" charset="0"/>
                <a:ea typeface="Calibri"/>
                <a:cs typeface="Calibri" panose="020F0502020204030204" pitchFamily="34" charset="0"/>
                <a:sym typeface="Calibri"/>
              </a:rPr>
              <a:t>One of the highest-grade undeveloped copper deposits with growth potential</a:t>
            </a:r>
          </a:p>
          <a:p>
            <a:pPr marL="232186" indent="-159950">
              <a:spcBef>
                <a:spcPts val="488"/>
              </a:spcBef>
              <a:buClr>
                <a:schemeClr val="lt1"/>
              </a:buClr>
              <a:buSzPts val="1800"/>
              <a:buFont typeface="Arial"/>
              <a:buChar char="•"/>
            </a:pPr>
            <a:r>
              <a:rPr lang="en-CA" sz="1300" dirty="0">
                <a:solidFill>
                  <a:schemeClr val="lt1"/>
                </a:solidFill>
                <a:latin typeface="Calibri" panose="020F0502020204030204" pitchFamily="34" charset="0"/>
                <a:ea typeface="Calibri"/>
                <a:cs typeface="Calibri" panose="020F0502020204030204" pitchFamily="34" charset="0"/>
                <a:sym typeface="Calibri"/>
              </a:rPr>
              <a:t>M&amp;I Res: 2.6 B lbs Cu, 2.3 M Oz Au*</a:t>
            </a:r>
          </a:p>
          <a:p>
            <a:pPr marL="232186" indent="-159950">
              <a:spcBef>
                <a:spcPts val="488"/>
              </a:spcBef>
              <a:buClr>
                <a:schemeClr val="lt1"/>
              </a:buClr>
              <a:buSzPts val="1800"/>
              <a:buFont typeface="Arial"/>
              <a:buChar char="•"/>
            </a:pPr>
            <a:r>
              <a:rPr lang="en-CA" sz="1300" dirty="0">
                <a:solidFill>
                  <a:schemeClr val="lt1"/>
                </a:solidFill>
                <a:latin typeface="Calibri" panose="020F0502020204030204" pitchFamily="34" charset="0"/>
                <a:ea typeface="Calibri"/>
                <a:cs typeface="Calibri" panose="020F0502020204030204" pitchFamily="34" charset="0"/>
                <a:sym typeface="Calibri"/>
              </a:rPr>
              <a:t>Inf Res: 2.4 B lbs Cu, 2.2 M Oz Au*</a:t>
            </a:r>
          </a:p>
          <a:p>
            <a:pPr marL="232186" indent="-159950">
              <a:spcBef>
                <a:spcPts val="488"/>
              </a:spcBef>
              <a:buClr>
                <a:schemeClr val="lt1"/>
              </a:buClr>
              <a:buSzPts val="1800"/>
              <a:buFont typeface="Arial"/>
              <a:buChar char="•"/>
            </a:pPr>
            <a:r>
              <a:rPr lang="en-CA" sz="1300" dirty="0">
                <a:solidFill>
                  <a:schemeClr val="lt1"/>
                </a:solidFill>
                <a:latin typeface="Calibri" panose="020F0502020204030204" pitchFamily="34" charset="0"/>
                <a:cs typeface="Calibri" panose="020F0502020204030204" pitchFamily="34" charset="0"/>
                <a:sym typeface="Calibri"/>
              </a:rPr>
              <a:t>Low strip ratio </a:t>
            </a:r>
          </a:p>
          <a:p>
            <a:pPr marL="232186" indent="-159950">
              <a:spcBef>
                <a:spcPts val="488"/>
              </a:spcBef>
              <a:buClr>
                <a:schemeClr val="lt1"/>
              </a:buClr>
              <a:buSzPts val="1800"/>
              <a:buFont typeface="Arial"/>
              <a:buChar char="•"/>
            </a:pPr>
            <a:r>
              <a:rPr lang="en-CA" sz="1300" dirty="0">
                <a:solidFill>
                  <a:schemeClr val="lt1"/>
                </a:solidFill>
                <a:latin typeface="Calibri" panose="020F0502020204030204" pitchFamily="34" charset="0"/>
                <a:ea typeface="Calibri"/>
                <a:cs typeface="Calibri" panose="020F0502020204030204" pitchFamily="34" charset="0"/>
                <a:sym typeface="Calibri"/>
              </a:rPr>
              <a:t>Brownfield project near two existing mines and infrastructure</a:t>
            </a:r>
          </a:p>
          <a:p>
            <a:pPr marL="232186" indent="-159950">
              <a:spcBef>
                <a:spcPts val="488"/>
              </a:spcBef>
              <a:buClr>
                <a:schemeClr val="lt1"/>
              </a:buClr>
              <a:buSzPts val="1800"/>
              <a:buFont typeface="Arial"/>
              <a:buChar char="•"/>
            </a:pPr>
            <a:r>
              <a:rPr lang="en-CA" sz="1300" dirty="0">
                <a:solidFill>
                  <a:schemeClr val="lt1"/>
                </a:solidFill>
                <a:latin typeface="Calibri" panose="020F0502020204030204" pitchFamily="34" charset="0"/>
                <a:ea typeface="Calibri"/>
                <a:cs typeface="Calibri" panose="020F0502020204030204" pitchFamily="34" charset="0"/>
                <a:sym typeface="Calibri"/>
              </a:rPr>
              <a:t>Copper projects needed for Green Energy Transition</a:t>
            </a:r>
          </a:p>
          <a:p>
            <a:pPr>
              <a:spcBef>
                <a:spcPts val="488"/>
              </a:spcBef>
            </a:pPr>
            <a:endParaRPr sz="1463" b="1" dirty="0">
              <a:solidFill>
                <a:schemeClr val="lt1"/>
              </a:solidFill>
              <a:latin typeface="Calibri"/>
              <a:ea typeface="Calibri"/>
              <a:cs typeface="Calibri"/>
              <a:sym typeface="Calibri"/>
            </a:endParaRPr>
          </a:p>
        </p:txBody>
      </p:sp>
      <p:sp>
        <p:nvSpPr>
          <p:cNvPr id="101" name="Google Shape;101;p3"/>
          <p:cNvSpPr txBox="1"/>
          <p:nvPr/>
        </p:nvSpPr>
        <p:spPr>
          <a:xfrm>
            <a:off x="3643726" y="2139683"/>
            <a:ext cx="2808000" cy="3780748"/>
          </a:xfrm>
          <a:prstGeom prst="rect">
            <a:avLst/>
          </a:prstGeom>
          <a:solidFill>
            <a:srgbClr val="831B13">
              <a:alpha val="89803"/>
            </a:srgbClr>
          </a:solidFill>
          <a:ln w="57150" cap="flat" cmpd="sng">
            <a:solidFill>
              <a:srgbClr val="D5D0AF"/>
            </a:solidFill>
            <a:prstDash val="solid"/>
            <a:round/>
            <a:headEnd type="none" w="sm" len="sm"/>
            <a:tailEnd type="none" w="sm" len="sm"/>
          </a:ln>
        </p:spPr>
        <p:txBody>
          <a:bodyPr spcFirstLastPara="1" wrap="square" lIns="29250" tIns="292500" rIns="29250" bIns="37131" anchor="t" anchorCtr="0">
            <a:noAutofit/>
          </a:bodyPr>
          <a:lstStyle/>
          <a:p>
            <a:pPr marL="1186729" lvl="3"/>
            <a:r>
              <a:rPr lang="en-CA" sz="1625" b="1" dirty="0">
                <a:solidFill>
                  <a:schemeClr val="lt1"/>
                </a:solidFill>
                <a:latin typeface="Lato"/>
                <a:ea typeface="Lato"/>
                <a:cs typeface="Lato"/>
                <a:sym typeface="Lato"/>
              </a:rPr>
              <a:t>PROVEN </a:t>
            </a:r>
            <a:br>
              <a:rPr lang="en-CA" sz="1625" b="1" dirty="0">
                <a:solidFill>
                  <a:schemeClr val="lt1"/>
                </a:solidFill>
                <a:latin typeface="Lato"/>
                <a:ea typeface="Lato"/>
                <a:cs typeface="Lato"/>
                <a:sym typeface="Lato"/>
              </a:rPr>
            </a:br>
            <a:r>
              <a:rPr lang="en-CA" sz="1625" b="1" dirty="0">
                <a:solidFill>
                  <a:schemeClr val="lt1"/>
                </a:solidFill>
                <a:latin typeface="Lato"/>
                <a:ea typeface="Lato"/>
                <a:cs typeface="Lato"/>
                <a:sym typeface="Lato"/>
              </a:rPr>
              <a:t>STRATEGY</a:t>
            </a:r>
            <a:endParaRPr sz="1463" dirty="0"/>
          </a:p>
          <a:p>
            <a:pPr marL="232186" indent="-56757">
              <a:buClr>
                <a:schemeClr val="dk1"/>
              </a:buClr>
              <a:buSzPts val="2000"/>
            </a:pPr>
            <a:endParaRPr sz="1625" dirty="0">
              <a:solidFill>
                <a:schemeClr val="lt1"/>
              </a:solidFill>
              <a:latin typeface="Calibri"/>
              <a:ea typeface="Calibri"/>
              <a:cs typeface="Calibri"/>
              <a:sym typeface="Calibri"/>
            </a:endParaRPr>
          </a:p>
          <a:p>
            <a:pPr marL="72236"/>
            <a:endParaRPr sz="1625" dirty="0">
              <a:solidFill>
                <a:schemeClr val="lt1"/>
              </a:solidFill>
              <a:latin typeface="Calibri"/>
              <a:ea typeface="Calibri"/>
              <a:cs typeface="Calibri"/>
              <a:sym typeface="Calibri"/>
            </a:endParaRPr>
          </a:p>
          <a:p>
            <a:pPr marL="232186" indent="-56757">
              <a:buClr>
                <a:schemeClr val="dk1"/>
              </a:buClr>
              <a:buSzPts val="2000"/>
            </a:pPr>
            <a:endParaRPr sz="1625" dirty="0">
              <a:solidFill>
                <a:schemeClr val="lt1"/>
              </a:solidFill>
              <a:latin typeface="Calibri"/>
              <a:ea typeface="Calibri"/>
              <a:cs typeface="Calibri"/>
              <a:sym typeface="Calibri"/>
            </a:endParaRPr>
          </a:p>
          <a:p>
            <a:pPr marL="232186" indent="-56757">
              <a:buClr>
                <a:schemeClr val="dk1"/>
              </a:buClr>
              <a:buSzPts val="2000"/>
            </a:pPr>
            <a:endParaRPr sz="1625" dirty="0">
              <a:solidFill>
                <a:schemeClr val="lt1"/>
              </a:solidFill>
              <a:latin typeface="Calibri"/>
              <a:ea typeface="Calibri"/>
              <a:cs typeface="Calibri"/>
              <a:sym typeface="Calibri"/>
            </a:endParaRPr>
          </a:p>
          <a:p>
            <a:pPr marL="232186" indent="-56757">
              <a:buClr>
                <a:schemeClr val="dk1"/>
              </a:buClr>
              <a:buSzPts val="2000"/>
            </a:pPr>
            <a:endParaRPr sz="1625" dirty="0">
              <a:solidFill>
                <a:schemeClr val="lt1"/>
              </a:solidFill>
              <a:latin typeface="Calibri"/>
              <a:ea typeface="Calibri"/>
              <a:cs typeface="Calibri"/>
              <a:sym typeface="Calibri"/>
            </a:endParaRPr>
          </a:p>
          <a:p>
            <a:pPr marL="232186" indent="-56757">
              <a:buClr>
                <a:schemeClr val="dk1"/>
              </a:buClr>
              <a:buSzPts val="2000"/>
            </a:pPr>
            <a:endParaRPr sz="1625" dirty="0">
              <a:solidFill>
                <a:schemeClr val="lt1"/>
              </a:solidFill>
              <a:latin typeface="Calibri"/>
              <a:ea typeface="Calibri"/>
              <a:cs typeface="Calibri"/>
              <a:sym typeface="Calibri"/>
            </a:endParaRPr>
          </a:p>
          <a:p>
            <a:pPr marL="232186" indent="-56757">
              <a:buClr>
                <a:schemeClr val="dk1"/>
              </a:buClr>
              <a:buSzPts val="2000"/>
            </a:pPr>
            <a:endParaRPr sz="1625" dirty="0">
              <a:solidFill>
                <a:schemeClr val="lt1"/>
              </a:solidFill>
              <a:latin typeface="Calibri"/>
              <a:ea typeface="Calibri"/>
              <a:cs typeface="Calibri"/>
              <a:sym typeface="Calibri"/>
            </a:endParaRPr>
          </a:p>
          <a:p>
            <a:pPr marL="232186" indent="-56757">
              <a:buClr>
                <a:schemeClr val="dk1"/>
              </a:buClr>
              <a:buSzPts val="2000"/>
            </a:pPr>
            <a:endParaRPr sz="1625" dirty="0">
              <a:solidFill>
                <a:schemeClr val="lt1"/>
              </a:solidFill>
              <a:latin typeface="Calibri"/>
              <a:ea typeface="Calibri"/>
              <a:cs typeface="Calibri"/>
              <a:sym typeface="Calibri"/>
            </a:endParaRPr>
          </a:p>
          <a:p>
            <a:pPr marL="232186" indent="-67076">
              <a:buClr>
                <a:schemeClr val="dk1"/>
              </a:buClr>
              <a:buSzPts val="1800"/>
            </a:pPr>
            <a:endParaRPr sz="1463" dirty="0">
              <a:solidFill>
                <a:schemeClr val="lt1"/>
              </a:solidFill>
              <a:latin typeface="Calibri"/>
              <a:ea typeface="Calibri"/>
              <a:cs typeface="Calibri"/>
              <a:sym typeface="Calibri"/>
            </a:endParaRPr>
          </a:p>
          <a:p>
            <a:pPr marL="232186" indent="-159950">
              <a:buClr>
                <a:schemeClr val="lt1"/>
              </a:buClr>
              <a:buSzPts val="1800"/>
              <a:buFont typeface="Arial"/>
              <a:buChar char="•"/>
            </a:pPr>
            <a:r>
              <a:rPr lang="en-CA" sz="1300" dirty="0">
                <a:solidFill>
                  <a:schemeClr val="lt1"/>
                </a:solidFill>
                <a:latin typeface="Calibri"/>
                <a:ea typeface="Calibri"/>
                <a:cs typeface="Calibri"/>
                <a:sym typeface="Calibri"/>
              </a:rPr>
              <a:t>Same team previously sold Antares Minerals for C$650 MM </a:t>
            </a:r>
            <a:endParaRPr sz="1300" dirty="0"/>
          </a:p>
          <a:p>
            <a:endParaRPr sz="1463" b="1" dirty="0">
              <a:solidFill>
                <a:schemeClr val="lt1"/>
              </a:solidFill>
              <a:latin typeface="Calibri"/>
              <a:ea typeface="Calibri"/>
              <a:cs typeface="Calibri"/>
              <a:sym typeface="Calibri"/>
            </a:endParaRPr>
          </a:p>
        </p:txBody>
      </p:sp>
      <p:sp>
        <p:nvSpPr>
          <p:cNvPr id="102" name="Google Shape;102;p3"/>
          <p:cNvSpPr txBox="1"/>
          <p:nvPr/>
        </p:nvSpPr>
        <p:spPr>
          <a:xfrm>
            <a:off x="6875256" y="2139683"/>
            <a:ext cx="2808000" cy="3780748"/>
          </a:xfrm>
          <a:prstGeom prst="rect">
            <a:avLst/>
          </a:prstGeom>
          <a:solidFill>
            <a:srgbClr val="831B13">
              <a:alpha val="89803"/>
            </a:srgbClr>
          </a:solidFill>
          <a:ln w="57150" cap="flat" cmpd="sng">
            <a:solidFill>
              <a:srgbClr val="D5D0AF"/>
            </a:solidFill>
            <a:prstDash val="solid"/>
            <a:round/>
            <a:headEnd type="none" w="sm" len="sm"/>
            <a:tailEnd type="none" w="sm" len="sm"/>
          </a:ln>
        </p:spPr>
        <p:txBody>
          <a:bodyPr spcFirstLastPara="1" wrap="square" lIns="29250" tIns="292500" rIns="29250" bIns="37131" anchor="t" anchorCtr="0">
            <a:noAutofit/>
          </a:bodyPr>
          <a:lstStyle/>
          <a:p>
            <a:pPr marL="1186729" lvl="3"/>
            <a:r>
              <a:rPr lang="en-CA" sz="1625" b="1" dirty="0">
                <a:solidFill>
                  <a:srgbClr val="ECE9DC"/>
                </a:solidFill>
                <a:latin typeface="Lato"/>
                <a:ea typeface="Lato"/>
                <a:cs typeface="Lato"/>
                <a:sym typeface="Lato"/>
              </a:rPr>
              <a:t>QUALITY </a:t>
            </a:r>
            <a:br>
              <a:rPr lang="en-CA" sz="1625" b="1" dirty="0">
                <a:solidFill>
                  <a:srgbClr val="ECE9DC"/>
                </a:solidFill>
                <a:latin typeface="Lato"/>
                <a:ea typeface="Lato"/>
                <a:cs typeface="Lato"/>
                <a:sym typeface="Lato"/>
              </a:rPr>
            </a:br>
            <a:r>
              <a:rPr lang="en-CA" sz="1625" b="1" dirty="0">
                <a:solidFill>
                  <a:srgbClr val="ECE9DC"/>
                </a:solidFill>
                <a:latin typeface="Lato"/>
                <a:ea typeface="Lato"/>
                <a:cs typeface="Lato"/>
                <a:sym typeface="Lato"/>
              </a:rPr>
              <a:t>PARTNERS</a:t>
            </a:r>
          </a:p>
          <a:p>
            <a:pPr marL="1186729" lvl="3"/>
            <a:endParaRPr sz="1463" dirty="0"/>
          </a:p>
          <a:p>
            <a:pPr marL="1186729" lvl="3"/>
            <a:endParaRPr sz="1625" dirty="0">
              <a:solidFill>
                <a:srgbClr val="ECE9DC"/>
              </a:solidFill>
              <a:latin typeface="Calibri"/>
              <a:ea typeface="Calibri"/>
              <a:cs typeface="Calibri"/>
              <a:sym typeface="Calibri"/>
            </a:endParaRPr>
          </a:p>
          <a:p>
            <a:pPr marL="232186" indent="-159950">
              <a:buClr>
                <a:schemeClr val="lt1"/>
              </a:buClr>
              <a:buSzPts val="1800"/>
              <a:buFont typeface="Arial"/>
              <a:buChar char="•"/>
            </a:pPr>
            <a:r>
              <a:rPr lang="en-CA" sz="1300" dirty="0">
                <a:solidFill>
                  <a:schemeClr val="lt1"/>
                </a:solidFill>
                <a:latin typeface="Calibri"/>
                <a:ea typeface="Calibri"/>
                <a:cs typeface="Calibri"/>
                <a:sym typeface="Calibri"/>
              </a:rPr>
              <a:t>Experienced management team </a:t>
            </a:r>
            <a:endParaRPr sz="1300" dirty="0"/>
          </a:p>
          <a:p>
            <a:pPr marL="232186" indent="-159950">
              <a:spcBef>
                <a:spcPts val="488"/>
              </a:spcBef>
              <a:buClr>
                <a:schemeClr val="lt1"/>
              </a:buClr>
              <a:buSzPts val="1800"/>
              <a:buFont typeface="Arial"/>
              <a:buChar char="•"/>
            </a:pPr>
            <a:r>
              <a:rPr lang="en-CA" sz="1300" dirty="0">
                <a:solidFill>
                  <a:schemeClr val="lt1"/>
                </a:solidFill>
                <a:latin typeface="Calibri"/>
                <a:ea typeface="Calibri"/>
                <a:cs typeface="Calibri"/>
                <a:sym typeface="Calibri"/>
              </a:rPr>
              <a:t>Support of strategic stakeholders</a:t>
            </a:r>
            <a:endParaRPr sz="1300" dirty="0"/>
          </a:p>
          <a:p>
            <a:pPr marL="603684" lvl="1" indent="-159950">
              <a:spcBef>
                <a:spcPts val="488"/>
              </a:spcBef>
              <a:buClr>
                <a:schemeClr val="lt1"/>
              </a:buClr>
              <a:buSzPts val="1800"/>
              <a:buFont typeface="Arial"/>
              <a:buChar char="•"/>
            </a:pPr>
            <a:r>
              <a:rPr lang="en-CA" sz="1300" dirty="0">
                <a:solidFill>
                  <a:schemeClr val="lt1"/>
                </a:solidFill>
                <a:latin typeface="Calibri"/>
                <a:cs typeface="Calibri"/>
                <a:sym typeface="Calibri"/>
              </a:rPr>
              <a:t>Rio Tinto</a:t>
            </a:r>
            <a:endParaRPr lang="en-CA" sz="1300" dirty="0"/>
          </a:p>
          <a:p>
            <a:pPr marL="603684" lvl="1" indent="-159950">
              <a:spcBef>
                <a:spcPts val="488"/>
              </a:spcBef>
              <a:buClr>
                <a:schemeClr val="lt1"/>
              </a:buClr>
              <a:buSzPts val="1800"/>
              <a:buFont typeface="Arial"/>
              <a:buChar char="•"/>
            </a:pPr>
            <a:r>
              <a:rPr lang="en-CA" sz="1300" dirty="0">
                <a:solidFill>
                  <a:schemeClr val="lt1"/>
                </a:solidFill>
                <a:latin typeface="Calibri"/>
                <a:ea typeface="Calibri"/>
                <a:cs typeface="Calibri"/>
                <a:sym typeface="Calibri"/>
              </a:rPr>
              <a:t>Route One Investment Co. LP </a:t>
            </a:r>
            <a:endParaRPr sz="1300" dirty="0"/>
          </a:p>
          <a:p>
            <a:pPr marL="603684" lvl="1" indent="-159950">
              <a:spcBef>
                <a:spcPts val="488"/>
              </a:spcBef>
              <a:buClr>
                <a:schemeClr val="lt1"/>
              </a:buClr>
              <a:buSzPts val="1800"/>
              <a:buFont typeface="Arial"/>
              <a:buChar char="•"/>
            </a:pPr>
            <a:r>
              <a:rPr lang="en-CA" sz="1300" dirty="0">
                <a:solidFill>
                  <a:schemeClr val="lt1"/>
                </a:solidFill>
                <a:latin typeface="Calibri"/>
                <a:ea typeface="Calibri"/>
                <a:cs typeface="Calibri"/>
                <a:sym typeface="Calibri"/>
              </a:rPr>
              <a:t>Osisko Gold Royalties Ltd.</a:t>
            </a:r>
          </a:p>
          <a:p>
            <a:pPr marL="232186" indent="-159950">
              <a:spcBef>
                <a:spcPts val="488"/>
              </a:spcBef>
              <a:buClr>
                <a:schemeClr val="lt1"/>
              </a:buClr>
              <a:buSzPts val="1800"/>
              <a:buFont typeface="Arial"/>
              <a:buChar char="•"/>
            </a:pPr>
            <a:r>
              <a:rPr lang="en-CA" sz="1300" dirty="0">
                <a:solidFill>
                  <a:schemeClr val="lt1"/>
                </a:solidFill>
                <a:latin typeface="Calibri"/>
                <a:ea typeface="Calibri"/>
                <a:cs typeface="Calibri"/>
                <a:sym typeface="Calibri"/>
              </a:rPr>
              <a:t>Management owns ~11%</a:t>
            </a:r>
            <a:endParaRPr sz="1300" dirty="0"/>
          </a:p>
          <a:p>
            <a:pPr marL="232186" indent="-159950">
              <a:spcBef>
                <a:spcPts val="488"/>
              </a:spcBef>
              <a:buClr>
                <a:schemeClr val="lt1"/>
              </a:buClr>
              <a:buSzPts val="1800"/>
              <a:buFont typeface="Arial"/>
              <a:buChar char="•"/>
            </a:pPr>
            <a:r>
              <a:rPr lang="en-CA" sz="1300" dirty="0">
                <a:solidFill>
                  <a:schemeClr val="lt1"/>
                </a:solidFill>
                <a:latin typeface="Calibri"/>
                <a:ea typeface="Calibri"/>
                <a:cs typeface="Calibri"/>
                <a:sym typeface="Calibri"/>
              </a:rPr>
              <a:t>Company actively involved in local community projects</a:t>
            </a:r>
          </a:p>
          <a:p>
            <a:pPr marL="232186" indent="-159950">
              <a:spcBef>
                <a:spcPts val="488"/>
              </a:spcBef>
              <a:buClr>
                <a:schemeClr val="lt1"/>
              </a:buClr>
              <a:buSzPts val="1800"/>
              <a:buFont typeface="Arial"/>
              <a:buChar char="•"/>
            </a:pPr>
            <a:r>
              <a:rPr lang="en-CA" sz="1300" dirty="0">
                <a:solidFill>
                  <a:schemeClr val="lt1"/>
                </a:solidFill>
                <a:latin typeface="Calibri"/>
                <a:cs typeface="Calibri"/>
                <a:sym typeface="Calibri"/>
              </a:rPr>
              <a:t>Company working collaboratively with neighbouring mines</a:t>
            </a:r>
            <a:endParaRPr sz="1300" dirty="0"/>
          </a:p>
          <a:p>
            <a:pPr marL="603684" lvl="1" indent="-56757">
              <a:spcBef>
                <a:spcPts val="488"/>
              </a:spcBef>
              <a:buClr>
                <a:schemeClr val="dk1"/>
              </a:buClr>
              <a:buSzPts val="2000"/>
            </a:pPr>
            <a:endParaRPr sz="1625" dirty="0">
              <a:solidFill>
                <a:schemeClr val="lt1"/>
              </a:solidFill>
              <a:latin typeface="Calibri"/>
              <a:ea typeface="Calibri"/>
              <a:cs typeface="Calibri"/>
              <a:sym typeface="Calibri"/>
            </a:endParaRPr>
          </a:p>
          <a:p>
            <a:pPr>
              <a:spcBef>
                <a:spcPts val="488"/>
              </a:spcBef>
            </a:pPr>
            <a:endParaRPr sz="1463" b="1" dirty="0">
              <a:solidFill>
                <a:schemeClr val="lt1"/>
              </a:solidFill>
              <a:latin typeface="Calibri"/>
              <a:ea typeface="Calibri"/>
              <a:cs typeface="Calibri"/>
              <a:sym typeface="Calibri"/>
            </a:endParaRPr>
          </a:p>
        </p:txBody>
      </p:sp>
      <p:sp>
        <p:nvSpPr>
          <p:cNvPr id="116" name="Google Shape;116;p3"/>
          <p:cNvSpPr txBox="1"/>
          <p:nvPr/>
        </p:nvSpPr>
        <p:spPr>
          <a:xfrm>
            <a:off x="1061644" y="2404160"/>
            <a:ext cx="2104983" cy="825193"/>
          </a:xfrm>
          <a:prstGeom prst="rect">
            <a:avLst/>
          </a:prstGeom>
          <a:noFill/>
          <a:ln>
            <a:noFill/>
          </a:ln>
        </p:spPr>
        <p:txBody>
          <a:bodyPr spcFirstLastPara="1" wrap="square" lIns="74283" tIns="37131" rIns="74283" bIns="37131" anchor="t" anchorCtr="0">
            <a:spAutoFit/>
          </a:bodyPr>
          <a:lstStyle/>
          <a:p>
            <a:r>
              <a:rPr lang="en-CA" sz="1625" b="1">
                <a:solidFill>
                  <a:schemeClr val="lt1"/>
                </a:solidFill>
                <a:latin typeface="Lato"/>
                <a:ea typeface="Lato"/>
                <a:cs typeface="Lato"/>
                <a:sym typeface="Lato"/>
              </a:rPr>
              <a:t>DELIVERING A COPPER PROJECT AT THE RIGHT TIME</a:t>
            </a:r>
            <a:endParaRPr sz="1463"/>
          </a:p>
        </p:txBody>
      </p:sp>
      <p:pic>
        <p:nvPicPr>
          <p:cNvPr id="3" name="Picture 2">
            <a:extLst>
              <a:ext uri="{FF2B5EF4-FFF2-40B4-BE49-F238E27FC236}">
                <a16:creationId xmlns:a16="http://schemas.microsoft.com/office/drawing/2014/main" id="{FE39F8F9-6D6C-96B6-3418-BEB92CF6803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6681" y="2378507"/>
            <a:ext cx="909204" cy="909204"/>
          </a:xfrm>
          <a:prstGeom prst="rect">
            <a:avLst/>
          </a:prstGeom>
        </p:spPr>
      </p:pic>
      <p:pic>
        <p:nvPicPr>
          <p:cNvPr id="4" name="Picture 3">
            <a:extLst>
              <a:ext uri="{FF2B5EF4-FFF2-40B4-BE49-F238E27FC236}">
                <a16:creationId xmlns:a16="http://schemas.microsoft.com/office/drawing/2014/main" id="{3D8DD78C-C705-E647-2ACC-BC06C91147F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523" y="2378508"/>
            <a:ext cx="520553" cy="876533"/>
          </a:xfrm>
          <a:prstGeom prst="rect">
            <a:avLst/>
          </a:prstGeom>
        </p:spPr>
      </p:pic>
      <p:pic>
        <p:nvPicPr>
          <p:cNvPr id="5" name="Picture 4">
            <a:extLst>
              <a:ext uri="{FF2B5EF4-FFF2-40B4-BE49-F238E27FC236}">
                <a16:creationId xmlns:a16="http://schemas.microsoft.com/office/drawing/2014/main" id="{51E3DC63-064E-B102-2C78-DF73E986217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3932" y="2378507"/>
            <a:ext cx="909204" cy="909204"/>
          </a:xfrm>
          <a:prstGeom prst="rect">
            <a:avLst/>
          </a:prstGeom>
        </p:spPr>
      </p:pic>
      <p:graphicFrame>
        <p:nvGraphicFramePr>
          <p:cNvPr id="6" name="Diagram 5">
            <a:extLst>
              <a:ext uri="{FF2B5EF4-FFF2-40B4-BE49-F238E27FC236}">
                <a16:creationId xmlns:a16="http://schemas.microsoft.com/office/drawing/2014/main" id="{9D63B7A5-1107-EA56-7F0E-AB3B3F88C522}"/>
              </a:ext>
            </a:extLst>
          </p:cNvPr>
          <p:cNvGraphicFramePr/>
          <p:nvPr>
            <p:extLst>
              <p:ext uri="{D42A27DB-BD31-4B8C-83A1-F6EECF244321}">
                <p14:modId xmlns:p14="http://schemas.microsoft.com/office/powerpoint/2010/main" val="1072998783"/>
              </p:ext>
            </p:extLst>
          </p:nvPr>
        </p:nvGraphicFramePr>
        <p:xfrm>
          <a:off x="3750864" y="3450372"/>
          <a:ext cx="2508829" cy="16252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22143E7E-4B72-4B18-BB57-75BEE9BF43DB}"/>
              </a:ext>
            </a:extLst>
          </p:cNvPr>
          <p:cNvSpPr txBox="1"/>
          <p:nvPr/>
        </p:nvSpPr>
        <p:spPr>
          <a:xfrm>
            <a:off x="2062047" y="5975924"/>
            <a:ext cx="4197646" cy="258982"/>
          </a:xfrm>
          <a:prstGeom prst="rect">
            <a:avLst/>
          </a:prstGeom>
          <a:noFill/>
        </p:spPr>
        <p:txBody>
          <a:bodyPr wrap="square" rtlCol="0">
            <a:spAutoFit/>
          </a:bodyPr>
          <a:lstStyle/>
          <a:p>
            <a:r>
              <a:rPr lang="en-US" sz="1083" dirty="0">
                <a:latin typeface="Calibri" panose="020F0502020204030204" pitchFamily="34" charset="0"/>
                <a:cs typeface="Calibri" panose="020F0502020204030204" pitchFamily="34" charset="0"/>
              </a:rPr>
              <a:t>*see details of resource estimate on website</a:t>
            </a:r>
          </a:p>
        </p:txBody>
      </p:sp>
      <p:sp>
        <p:nvSpPr>
          <p:cNvPr id="7" name="Freeform 6">
            <a:extLst>
              <a:ext uri="{FF2B5EF4-FFF2-40B4-BE49-F238E27FC236}">
                <a16:creationId xmlns:a16="http://schemas.microsoft.com/office/drawing/2014/main" id="{B80E079B-9BA2-EF4E-2F10-2CE15B9E177B}"/>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8" name="Google Shape;80;p1" descr="A picture containing drawing&#10;&#10;Description automatically generated">
            <a:extLst>
              <a:ext uri="{FF2B5EF4-FFF2-40B4-BE49-F238E27FC236}">
                <a16:creationId xmlns:a16="http://schemas.microsoft.com/office/drawing/2014/main" id="{56723F4E-5141-A1F4-DB6F-07513894D869}"/>
              </a:ext>
            </a:extLst>
          </p:cNvPr>
          <p:cNvPicPr preferRelativeResize="0"/>
          <p:nvPr/>
        </p:nvPicPr>
        <p:blipFill rotWithShape="1">
          <a:blip r:embed="rId12">
            <a:alphaModFix/>
          </a:blip>
          <a:srcRect/>
          <a:stretch/>
        </p:blipFill>
        <p:spPr>
          <a:xfrm>
            <a:off x="7998105" y="292141"/>
            <a:ext cx="1730658" cy="797314"/>
          </a:xfrm>
          <a:prstGeom prst="rect">
            <a:avLst/>
          </a:prstGeom>
          <a:noFill/>
          <a:ln>
            <a:noFill/>
          </a:ln>
        </p:spPr>
      </p:pic>
      <p:sp>
        <p:nvSpPr>
          <p:cNvPr id="9" name="Google Shape;87;p2">
            <a:extLst>
              <a:ext uri="{FF2B5EF4-FFF2-40B4-BE49-F238E27FC236}">
                <a16:creationId xmlns:a16="http://schemas.microsoft.com/office/drawing/2014/main" id="{D97D0531-095D-BFDC-3992-3583A08C7262}"/>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INVESTMENT HIGHLIGHTS</a:t>
            </a:r>
            <a:endParaRPr lang="en-CA" sz="2275" dirty="0"/>
          </a:p>
        </p:txBody>
      </p:sp>
      <p:sp>
        <p:nvSpPr>
          <p:cNvPr id="10" name="Google Shape;88;p2">
            <a:extLst>
              <a:ext uri="{FF2B5EF4-FFF2-40B4-BE49-F238E27FC236}">
                <a16:creationId xmlns:a16="http://schemas.microsoft.com/office/drawing/2014/main" id="{FD78D31E-C568-EF95-B138-16852DD93C08}"/>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AntaKori Is A High-Grade, Low Strip Project In An Established Mining District </a:t>
            </a:r>
          </a:p>
        </p:txBody>
      </p:sp>
      <p:pic>
        <p:nvPicPr>
          <p:cNvPr id="12" name="Picture 11" descr="A red and white poster with white text&#10;&#10;Description automatically generated">
            <a:extLst>
              <a:ext uri="{FF2B5EF4-FFF2-40B4-BE49-F238E27FC236}">
                <a16:creationId xmlns:a16="http://schemas.microsoft.com/office/drawing/2014/main" id="{8E821D97-061D-C9CE-F553-B8C1ED0274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51877" y="2073474"/>
            <a:ext cx="2956940" cy="3912502"/>
          </a:xfrm>
          <a:prstGeom prst="rect">
            <a:avLst/>
          </a:prstGeom>
        </p:spPr>
      </p:pic>
      <p:sp>
        <p:nvSpPr>
          <p:cNvPr id="14" name="Google Shape;343;p6">
            <a:extLst>
              <a:ext uri="{FF2B5EF4-FFF2-40B4-BE49-F238E27FC236}">
                <a16:creationId xmlns:a16="http://schemas.microsoft.com/office/drawing/2014/main" id="{DF8F2FE0-1D1C-2105-542E-884BA517C002}"/>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Google Shape;344;p6">
            <a:extLst>
              <a:ext uri="{FF2B5EF4-FFF2-40B4-BE49-F238E27FC236}">
                <a16:creationId xmlns:a16="http://schemas.microsoft.com/office/drawing/2014/main" id="{95D8F88B-4FC9-DF4B-19EB-517EA6B09E2A}"/>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4</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4F745F60-D33B-5523-13FC-88C533258045}"/>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5"/>
          <p:cNvGraphicFramePr/>
          <p:nvPr/>
        </p:nvGraphicFramePr>
        <p:xfrm>
          <a:off x="-469638" y="1220719"/>
          <a:ext cx="7178406" cy="40733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4" name="Google Shape;204;p5"/>
          <p:cNvGraphicFramePr/>
          <p:nvPr>
            <p:extLst>
              <p:ext uri="{D42A27DB-BD31-4B8C-83A1-F6EECF244321}">
                <p14:modId xmlns:p14="http://schemas.microsoft.com/office/powerpoint/2010/main" val="2365248587"/>
              </p:ext>
            </p:extLst>
          </p:nvPr>
        </p:nvGraphicFramePr>
        <p:xfrm>
          <a:off x="-2705089" y="1563928"/>
          <a:ext cx="11747758" cy="3990023"/>
        </p:xfrm>
        <a:graphic>
          <a:graphicData uri="http://schemas.openxmlformats.org/drawingml/2006/chart">
            <c:chart xmlns:c="http://schemas.openxmlformats.org/drawingml/2006/chart" xmlns:r="http://schemas.openxmlformats.org/officeDocument/2006/relationships" r:id="rId4"/>
          </a:graphicData>
        </a:graphic>
      </p:graphicFrame>
      <p:sp>
        <p:nvSpPr>
          <p:cNvPr id="205" name="Google Shape;205;p5"/>
          <p:cNvSpPr txBox="1"/>
          <p:nvPr/>
        </p:nvSpPr>
        <p:spPr>
          <a:xfrm>
            <a:off x="2544349" y="5894095"/>
            <a:ext cx="6727260" cy="275118"/>
          </a:xfrm>
          <a:prstGeom prst="rect">
            <a:avLst/>
          </a:prstGeom>
          <a:noFill/>
          <a:ln>
            <a:noFill/>
          </a:ln>
        </p:spPr>
        <p:txBody>
          <a:bodyPr spcFirstLastPara="1" wrap="square" lIns="49522" tIns="24754" rIns="49522" bIns="24754" anchor="t" anchorCtr="0">
            <a:spAutoFit/>
          </a:bodyPr>
          <a:lstStyle/>
          <a:p>
            <a:pPr>
              <a:buClr>
                <a:srgbClr val="000000"/>
              </a:buClr>
              <a:buSzPts val="2700"/>
            </a:pPr>
            <a:endParaRPr sz="1463">
              <a:solidFill>
                <a:schemeClr val="dk1"/>
              </a:solidFill>
              <a:latin typeface="Calibri"/>
              <a:ea typeface="Calibri"/>
              <a:cs typeface="Calibri"/>
              <a:sym typeface="Calibri"/>
            </a:endParaRPr>
          </a:p>
        </p:txBody>
      </p:sp>
      <p:graphicFrame>
        <p:nvGraphicFramePr>
          <p:cNvPr id="206" name="Google Shape;206;p5"/>
          <p:cNvGraphicFramePr/>
          <p:nvPr>
            <p:extLst>
              <p:ext uri="{D42A27DB-BD31-4B8C-83A1-F6EECF244321}">
                <p14:modId xmlns:p14="http://schemas.microsoft.com/office/powerpoint/2010/main" val="3971646574"/>
              </p:ext>
            </p:extLst>
          </p:nvPr>
        </p:nvGraphicFramePr>
        <p:xfrm>
          <a:off x="5578063" y="2014563"/>
          <a:ext cx="4214086" cy="3051375"/>
        </p:xfrm>
        <a:graphic>
          <a:graphicData uri="http://schemas.openxmlformats.org/drawingml/2006/table">
            <a:tbl>
              <a:tblPr>
                <a:noFill/>
              </a:tblPr>
              <a:tblGrid>
                <a:gridCol w="2107043">
                  <a:extLst>
                    <a:ext uri="{9D8B030D-6E8A-4147-A177-3AD203B41FA5}">
                      <a16:colId xmlns:a16="http://schemas.microsoft.com/office/drawing/2014/main" val="20000"/>
                    </a:ext>
                  </a:extLst>
                </a:gridCol>
                <a:gridCol w="2107043">
                  <a:extLst>
                    <a:ext uri="{9D8B030D-6E8A-4147-A177-3AD203B41FA5}">
                      <a16:colId xmlns:a16="http://schemas.microsoft.com/office/drawing/2014/main" val="20001"/>
                    </a:ext>
                  </a:extLst>
                </a:gridCol>
              </a:tblGrid>
              <a:tr h="335955">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u="none" strike="noStrike" cap="none" dirty="0">
                          <a:solidFill>
                            <a:schemeClr val="dk1"/>
                          </a:solidFill>
                        </a:rPr>
                        <a:t>  </a:t>
                      </a:r>
                      <a:r>
                        <a:rPr lang="en-CA" sz="1500" b="0" u="none" strike="noStrike" cap="none" dirty="0">
                          <a:solidFill>
                            <a:schemeClr val="dk1"/>
                          </a:solidFill>
                          <a:latin typeface="Calibri" panose="020F0502020204030204" pitchFamily="34" charset="0"/>
                          <a:cs typeface="Calibri" panose="020F0502020204030204" pitchFamily="34" charset="0"/>
                        </a:rPr>
                        <a:t>Ticker (TSX.V)</a:t>
                      </a:r>
                      <a:endParaRPr sz="1500" u="none" strike="noStrike" cap="none" dirty="0">
                        <a:latin typeface="Calibri" panose="020F0502020204030204" pitchFamily="34" charset="0"/>
                        <a:cs typeface="Calibri" panose="020F0502020204030204" pitchFamily="34" charset="0"/>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CA" sz="1300" b="1" i="0" u="none" strike="noStrike" cap="none" dirty="0">
                          <a:solidFill>
                            <a:schemeClr val="dk1"/>
                          </a:solidFill>
                          <a:latin typeface="Calibri"/>
                          <a:cs typeface="Calibri"/>
                          <a:sym typeface="Arial"/>
                        </a:rPr>
                        <a:t>REG</a:t>
                      </a:r>
                      <a:endParaRPr sz="1300" b="1" i="0" u="none" strike="noStrike" cap="none" dirty="0">
                        <a:solidFill>
                          <a:schemeClr val="dk1"/>
                        </a:solidFill>
                        <a:latin typeface="Calibri"/>
                        <a:ea typeface="Calibri"/>
                        <a:cs typeface="Calibri"/>
                        <a:sym typeface="Calibri"/>
                      </a:endParaRPr>
                    </a:p>
                  </a:txBody>
                  <a:tcPr marL="0" marR="0" marT="0" marB="0" anchor="ctr"/>
                </a:tc>
                <a:extLst>
                  <a:ext uri="{0D108BD9-81ED-4DB2-BD59-A6C34878D82A}">
                    <a16:rowId xmlns:a16="http://schemas.microsoft.com/office/drawing/2014/main" val="10000"/>
                  </a:ext>
                </a:extLst>
              </a:tr>
              <a:tr h="335955">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dirty="0">
                          <a:solidFill>
                            <a:schemeClr val="dk1"/>
                          </a:solidFill>
                          <a:latin typeface="Calibri" panose="020F0502020204030204" pitchFamily="34" charset="0"/>
                          <a:cs typeface="Calibri" panose="020F0502020204030204" pitchFamily="34" charset="0"/>
                          <a:sym typeface="Arial"/>
                        </a:rPr>
                        <a:t>Ticker (BVL)</a:t>
                      </a:r>
                      <a:endParaRPr sz="1500" b="0" i="0" u="none" strike="noStrike" cap="none" dirty="0">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CA" sz="1300" b="1" i="0" u="none" strike="noStrike" cap="none" dirty="0">
                          <a:solidFill>
                            <a:schemeClr val="dk1"/>
                          </a:solidFill>
                          <a:latin typeface="Calibri"/>
                          <a:cs typeface="Calibri"/>
                          <a:sym typeface="Arial"/>
                        </a:rPr>
                        <a:t>REG</a:t>
                      </a:r>
                      <a:endParaRPr lang="en-CA" sz="1300" b="1" i="0" u="none" strike="noStrike" cap="none" dirty="0">
                        <a:solidFill>
                          <a:schemeClr val="dk1"/>
                        </a:solidFill>
                        <a:latin typeface="Calibri"/>
                        <a:ea typeface="Calibri"/>
                        <a:cs typeface="Calibri"/>
                        <a:sym typeface="Calibri"/>
                      </a:endParaRPr>
                    </a:p>
                  </a:txBody>
                  <a:tcPr marL="0" marR="0" marT="0" marB="0" anchor="ctr"/>
                </a:tc>
                <a:extLst>
                  <a:ext uri="{0D108BD9-81ED-4DB2-BD59-A6C34878D82A}">
                    <a16:rowId xmlns:a16="http://schemas.microsoft.com/office/drawing/2014/main" val="10001"/>
                  </a:ext>
                </a:extLst>
              </a:tr>
              <a:tr h="335955">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a:solidFill>
                            <a:schemeClr val="dk1"/>
                          </a:solidFill>
                          <a:latin typeface="Calibri" panose="020F0502020204030204" pitchFamily="34" charset="0"/>
                          <a:cs typeface="Calibri" panose="020F0502020204030204" pitchFamily="34" charset="0"/>
                          <a:sym typeface="Arial"/>
                        </a:rPr>
                        <a:t>Ticker (OTCQX)</a:t>
                      </a:r>
                      <a:endParaRPr sz="1500" b="0" i="0" u="none" strike="noStrike" cap="none">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CA" sz="1300" b="1" i="0" u="none" strike="noStrike" cap="none" dirty="0">
                          <a:solidFill>
                            <a:schemeClr val="dk1"/>
                          </a:solidFill>
                          <a:latin typeface="Calibri"/>
                          <a:cs typeface="Calibri"/>
                          <a:sym typeface="Arial"/>
                        </a:rPr>
                        <a:t>RGLSF</a:t>
                      </a:r>
                      <a:endParaRPr lang="en-CA" sz="1300" b="1" i="0" u="none" strike="noStrike" cap="none" dirty="0">
                        <a:solidFill>
                          <a:schemeClr val="dk1"/>
                        </a:solidFill>
                        <a:latin typeface="Calibri"/>
                        <a:ea typeface="Calibri"/>
                        <a:cs typeface="Calibri"/>
                        <a:sym typeface="Calibri"/>
                      </a:endParaRPr>
                    </a:p>
                  </a:txBody>
                  <a:tcPr marL="0" marR="0" marT="0" marB="0" anchor="ctr"/>
                </a:tc>
                <a:extLst>
                  <a:ext uri="{0D108BD9-81ED-4DB2-BD59-A6C34878D82A}">
                    <a16:rowId xmlns:a16="http://schemas.microsoft.com/office/drawing/2014/main" val="10002"/>
                  </a:ext>
                </a:extLst>
              </a:tr>
              <a:tr h="335955">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a:solidFill>
                            <a:schemeClr val="dk1"/>
                          </a:solidFill>
                          <a:latin typeface="Calibri" panose="020F0502020204030204" pitchFamily="34" charset="0"/>
                          <a:cs typeface="Calibri" panose="020F0502020204030204" pitchFamily="34" charset="0"/>
                          <a:sym typeface="Arial"/>
                        </a:rPr>
                        <a:t>  Shares issued </a:t>
                      </a:r>
                      <a:endParaRPr sz="1500" b="0" i="0" u="none" strike="noStrike" cap="none">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CA" sz="1300" b="1" i="0" u="none" strike="noStrike" kern="1200" cap="none" dirty="0">
                          <a:solidFill>
                            <a:schemeClr val="dk1"/>
                          </a:solidFill>
                          <a:latin typeface="+mn-lt"/>
                          <a:ea typeface="Calibri"/>
                          <a:cs typeface="Calibri"/>
                          <a:sym typeface="Calibri"/>
                        </a:rPr>
                        <a:t>124,658,818</a:t>
                      </a:r>
                    </a:p>
                  </a:txBody>
                  <a:tcPr marL="0" marR="0" marT="0" marB="0" anchor="ctr"/>
                </a:tc>
                <a:extLst>
                  <a:ext uri="{0D108BD9-81ED-4DB2-BD59-A6C34878D82A}">
                    <a16:rowId xmlns:a16="http://schemas.microsoft.com/office/drawing/2014/main" val="10003"/>
                  </a:ext>
                </a:extLst>
              </a:tr>
              <a:tr h="335955">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a:solidFill>
                            <a:schemeClr val="dk1"/>
                          </a:solidFill>
                          <a:latin typeface="Calibri" panose="020F0502020204030204" pitchFamily="34" charset="0"/>
                          <a:cs typeface="Calibri" panose="020F0502020204030204" pitchFamily="34" charset="0"/>
                          <a:sym typeface="Arial"/>
                        </a:rPr>
                        <a:t>Fully diluted</a:t>
                      </a:r>
                      <a:endParaRPr sz="1500" b="0" i="0" u="none" strike="noStrike" cap="none">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defTabSz="495330" rtl="0" eaLnBrk="1" latinLnBrk="0" hangingPunct="1">
                        <a:lnSpc>
                          <a:spcPct val="100000"/>
                        </a:lnSpc>
                        <a:spcBef>
                          <a:spcPts val="0"/>
                        </a:spcBef>
                        <a:spcAft>
                          <a:spcPts val="0"/>
                        </a:spcAft>
                        <a:buClr>
                          <a:schemeClr val="dk1"/>
                        </a:buClr>
                        <a:buSzPts val="1600"/>
                        <a:buFont typeface="Calibri"/>
                        <a:buNone/>
                      </a:pPr>
                      <a:r>
                        <a:rPr lang="en-CA" sz="1300" b="1" i="0" u="none" strike="noStrike" kern="1200" cap="none" dirty="0">
                          <a:solidFill>
                            <a:schemeClr val="dk1"/>
                          </a:solidFill>
                          <a:latin typeface="+mn-lt"/>
                          <a:ea typeface="Calibri"/>
                          <a:cs typeface="Calibri"/>
                          <a:sym typeface="Calibri"/>
                        </a:rPr>
                        <a:t>135,933,818</a:t>
                      </a:r>
                    </a:p>
                  </a:txBody>
                  <a:tcPr marL="0" marR="0" marT="0" marB="0" anchor="ctr"/>
                </a:tc>
                <a:extLst>
                  <a:ext uri="{0D108BD9-81ED-4DB2-BD59-A6C34878D82A}">
                    <a16:rowId xmlns:a16="http://schemas.microsoft.com/office/drawing/2014/main" val="10004"/>
                  </a:ext>
                </a:extLst>
              </a:tr>
              <a:tr h="445770">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dirty="0">
                          <a:solidFill>
                            <a:schemeClr val="dk1"/>
                          </a:solidFill>
                          <a:latin typeface="Calibri" panose="020F0502020204030204" pitchFamily="34" charset="0"/>
                          <a:cs typeface="Calibri" panose="020F0502020204030204" pitchFamily="34" charset="0"/>
                          <a:sym typeface="Arial"/>
                        </a:rPr>
                        <a:t>  Share price </a:t>
                      </a:r>
                      <a:br>
                        <a:rPr lang="en-CA" sz="1500" b="0" i="0" u="none" strike="noStrike" cap="none" dirty="0">
                          <a:solidFill>
                            <a:schemeClr val="dk1"/>
                          </a:solidFill>
                          <a:latin typeface="Calibri" panose="020F0502020204030204" pitchFamily="34" charset="0"/>
                          <a:cs typeface="Calibri" panose="020F0502020204030204" pitchFamily="34" charset="0"/>
                          <a:sym typeface="Arial"/>
                        </a:rPr>
                      </a:br>
                      <a:r>
                        <a:rPr lang="en-CA" sz="1500" b="0" i="0" u="none" strike="noStrike" cap="none" dirty="0">
                          <a:solidFill>
                            <a:schemeClr val="dk1"/>
                          </a:solidFill>
                          <a:latin typeface="Calibri" panose="020F0502020204030204" pitchFamily="34" charset="0"/>
                          <a:cs typeface="Calibri" panose="020F0502020204030204" pitchFamily="34" charset="0"/>
                          <a:sym typeface="Arial"/>
                        </a:rPr>
                        <a:t>  (Apr 22, 2024)</a:t>
                      </a:r>
                      <a:endParaRPr sz="1500" b="0" i="0" u="none" strike="noStrike" cap="none" dirty="0">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CA" sz="1300" b="1" i="0" u="none" strike="noStrike" cap="none" dirty="0">
                          <a:solidFill>
                            <a:schemeClr val="dk1"/>
                          </a:solidFill>
                          <a:latin typeface="Calibri"/>
                          <a:ea typeface="Calibri"/>
                          <a:cs typeface="Calibri"/>
                          <a:sym typeface="Calibri"/>
                        </a:rPr>
                        <a:t>  C$1.60</a:t>
                      </a:r>
                      <a:endParaRPr sz="1300" b="1" i="0" u="none" strike="noStrike" cap="none" dirty="0">
                        <a:solidFill>
                          <a:schemeClr val="dk1"/>
                        </a:solidFill>
                        <a:highlight>
                          <a:srgbClr val="FFFF00"/>
                        </a:highlight>
                        <a:latin typeface="Calibri"/>
                        <a:ea typeface="Calibri"/>
                        <a:cs typeface="Calibri"/>
                        <a:sym typeface="Calibri"/>
                      </a:endParaRPr>
                    </a:p>
                  </a:txBody>
                  <a:tcPr marL="0" marR="0" marT="0" marB="0" anchor="ctr"/>
                </a:tc>
                <a:extLst>
                  <a:ext uri="{0D108BD9-81ED-4DB2-BD59-A6C34878D82A}">
                    <a16:rowId xmlns:a16="http://schemas.microsoft.com/office/drawing/2014/main" val="10005"/>
                  </a:ext>
                </a:extLst>
              </a:tr>
              <a:tr h="445770">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dirty="0">
                          <a:solidFill>
                            <a:schemeClr val="dk1"/>
                          </a:solidFill>
                          <a:latin typeface="Calibri" panose="020F0502020204030204" pitchFamily="34" charset="0"/>
                          <a:cs typeface="Calibri" panose="020F0502020204030204" pitchFamily="34" charset="0"/>
                          <a:sym typeface="Arial"/>
                        </a:rPr>
                        <a:t>  Market</a:t>
                      </a:r>
                      <a:br>
                        <a:rPr lang="en-CA" sz="1500" b="0" i="0" u="none" strike="noStrike" cap="none" dirty="0">
                          <a:solidFill>
                            <a:schemeClr val="dk1"/>
                          </a:solidFill>
                          <a:latin typeface="Calibri" panose="020F0502020204030204" pitchFamily="34" charset="0"/>
                          <a:cs typeface="Calibri" panose="020F0502020204030204" pitchFamily="34" charset="0"/>
                          <a:sym typeface="Arial"/>
                        </a:rPr>
                      </a:br>
                      <a:r>
                        <a:rPr lang="en-CA" sz="1500" b="0" i="0" u="none" strike="noStrike" cap="none" dirty="0">
                          <a:solidFill>
                            <a:schemeClr val="dk1"/>
                          </a:solidFill>
                          <a:latin typeface="Calibri" panose="020F0502020204030204" pitchFamily="34" charset="0"/>
                          <a:cs typeface="Calibri" panose="020F0502020204030204" pitchFamily="34" charset="0"/>
                          <a:sym typeface="Arial"/>
                        </a:rPr>
                        <a:t>  capitalization</a:t>
                      </a:r>
                      <a:endParaRPr sz="1500" b="0" i="0" u="none" strike="noStrike" cap="none" dirty="0">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CA" sz="1300" b="1" i="0" u="none" strike="noStrike" cap="none" dirty="0">
                          <a:solidFill>
                            <a:schemeClr val="dk1"/>
                          </a:solidFill>
                          <a:latin typeface="Calibri"/>
                          <a:ea typeface="Calibri"/>
                          <a:cs typeface="Calibri"/>
                          <a:sym typeface="Calibri"/>
                        </a:rPr>
                        <a:t>  C$199.2 M</a:t>
                      </a:r>
                      <a:endParaRPr sz="1300" b="1" i="0" u="none" strike="noStrike" cap="none" dirty="0">
                        <a:solidFill>
                          <a:schemeClr val="dk1"/>
                        </a:solidFill>
                        <a:latin typeface="Calibri"/>
                        <a:ea typeface="Calibri"/>
                        <a:cs typeface="Calibri"/>
                        <a:sym typeface="Calibri"/>
                      </a:endParaRPr>
                    </a:p>
                  </a:txBody>
                  <a:tcPr marL="0" marR="0" marT="0" marB="0" anchor="ctr"/>
                </a:tc>
                <a:extLst>
                  <a:ext uri="{0D108BD9-81ED-4DB2-BD59-A6C34878D82A}">
                    <a16:rowId xmlns:a16="http://schemas.microsoft.com/office/drawing/2014/main" val="10006"/>
                  </a:ext>
                </a:extLst>
              </a:tr>
              <a:tr h="445770">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dirty="0">
                          <a:solidFill>
                            <a:schemeClr val="dk1"/>
                          </a:solidFill>
                          <a:latin typeface="Calibri" panose="020F0502020204030204" pitchFamily="34" charset="0"/>
                          <a:cs typeface="Calibri" panose="020F0502020204030204" pitchFamily="34" charset="0"/>
                          <a:sym typeface="Arial"/>
                        </a:rPr>
                        <a:t> Current cash</a:t>
                      </a:r>
                      <a:br>
                        <a:rPr lang="en-CA" sz="1500" b="0" i="0" u="none" strike="noStrike" cap="none" dirty="0">
                          <a:solidFill>
                            <a:schemeClr val="dk1"/>
                          </a:solidFill>
                          <a:latin typeface="Calibri" panose="020F0502020204030204" pitchFamily="34" charset="0"/>
                          <a:cs typeface="Calibri" panose="020F0502020204030204" pitchFamily="34" charset="0"/>
                          <a:sym typeface="Arial"/>
                        </a:rPr>
                      </a:br>
                      <a:r>
                        <a:rPr lang="en-CA" sz="1500" b="0" i="0" u="none" strike="noStrike" cap="none" dirty="0">
                          <a:solidFill>
                            <a:schemeClr val="dk1"/>
                          </a:solidFill>
                          <a:latin typeface="Calibri" panose="020F0502020204030204" pitchFamily="34" charset="0"/>
                          <a:cs typeface="Calibri" panose="020F0502020204030204" pitchFamily="34" charset="0"/>
                          <a:sym typeface="Arial"/>
                        </a:rPr>
                        <a:t>  position (as of Mar 31)</a:t>
                      </a:r>
                      <a:endParaRPr sz="1500" b="0" i="0" u="none" strike="noStrike" cap="none" dirty="0">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r>
                        <a:rPr lang="en-GB" sz="1300" b="1" i="0" u="none" strike="noStrike" cap="none" dirty="0">
                          <a:solidFill>
                            <a:schemeClr val="dk1"/>
                          </a:solidFill>
                          <a:latin typeface="Calibri"/>
                          <a:ea typeface="Calibri"/>
                          <a:cs typeface="Calibri"/>
                          <a:sym typeface="Calibri"/>
                        </a:rPr>
                        <a:t>~C$16.5 M</a:t>
                      </a:r>
                      <a:endParaRPr sz="1300" b="1" i="0" u="none" strike="noStrike" cap="none" dirty="0">
                        <a:solidFill>
                          <a:schemeClr val="dk1"/>
                        </a:solidFill>
                        <a:latin typeface="Calibri"/>
                        <a:ea typeface="Calibri"/>
                        <a:cs typeface="Calibri"/>
                        <a:sym typeface="Calibri"/>
                      </a:endParaRPr>
                    </a:p>
                  </a:txBody>
                  <a:tcPr marL="0" marR="0" marT="0" marB="0" anchor="ctr"/>
                </a:tc>
                <a:extLst>
                  <a:ext uri="{0D108BD9-81ED-4DB2-BD59-A6C34878D82A}">
                    <a16:rowId xmlns:a16="http://schemas.microsoft.com/office/drawing/2014/main" val="3106387591"/>
                  </a:ext>
                </a:extLst>
              </a:tr>
            </a:tbl>
          </a:graphicData>
        </a:graphic>
      </p:graphicFrame>
      <p:graphicFrame>
        <p:nvGraphicFramePr>
          <p:cNvPr id="207" name="Google Shape;207;p5"/>
          <p:cNvGraphicFramePr/>
          <p:nvPr>
            <p:extLst>
              <p:ext uri="{D42A27DB-BD31-4B8C-83A1-F6EECF244321}">
                <p14:modId xmlns:p14="http://schemas.microsoft.com/office/powerpoint/2010/main" val="3179594077"/>
              </p:ext>
            </p:extLst>
          </p:nvPr>
        </p:nvGraphicFramePr>
        <p:xfrm>
          <a:off x="5578063" y="5505327"/>
          <a:ext cx="4214086" cy="442406"/>
        </p:xfrm>
        <a:graphic>
          <a:graphicData uri="http://schemas.openxmlformats.org/drawingml/2006/table">
            <a:tbl>
              <a:tblPr>
                <a:noFill/>
              </a:tblPr>
              <a:tblGrid>
                <a:gridCol w="2107043">
                  <a:extLst>
                    <a:ext uri="{9D8B030D-6E8A-4147-A177-3AD203B41FA5}">
                      <a16:colId xmlns:a16="http://schemas.microsoft.com/office/drawing/2014/main" val="20000"/>
                    </a:ext>
                  </a:extLst>
                </a:gridCol>
                <a:gridCol w="2107043">
                  <a:extLst>
                    <a:ext uri="{9D8B030D-6E8A-4147-A177-3AD203B41FA5}">
                      <a16:colId xmlns:a16="http://schemas.microsoft.com/office/drawing/2014/main" val="20001"/>
                    </a:ext>
                  </a:extLst>
                </a:gridCol>
              </a:tblGrid>
              <a:tr h="442406">
                <a:tc>
                  <a:txBody>
                    <a:bodyPr/>
                    <a:lstStyle/>
                    <a:p>
                      <a:pPr marL="0" marR="0" lvl="0" indent="0" algn="ctr" rtl="0">
                        <a:lnSpc>
                          <a:spcPct val="100000"/>
                        </a:lnSpc>
                        <a:spcBef>
                          <a:spcPts val="0"/>
                        </a:spcBef>
                        <a:spcAft>
                          <a:spcPts val="0"/>
                        </a:spcAft>
                        <a:buClr>
                          <a:schemeClr val="dk1"/>
                        </a:buClr>
                        <a:buSzPts val="1800"/>
                        <a:buFont typeface="Calibri"/>
                        <a:buNone/>
                      </a:pPr>
                      <a:r>
                        <a:rPr lang="en-CA" sz="1500" b="0" i="0" u="none" strike="noStrike" cap="none" dirty="0">
                          <a:solidFill>
                            <a:schemeClr val="dk1"/>
                          </a:solidFill>
                          <a:latin typeface="Calibri" panose="020F0502020204030204" pitchFamily="34" charset="0"/>
                          <a:cs typeface="Calibri" panose="020F0502020204030204" pitchFamily="34" charset="0"/>
                          <a:sym typeface="Arial"/>
                        </a:rPr>
                        <a:t>David Davidson</a:t>
                      </a:r>
                      <a:endParaRPr sz="1500" b="0" i="0" u="none" strike="noStrike" cap="none" dirty="0">
                        <a:solidFill>
                          <a:schemeClr val="dk1"/>
                        </a:solidFill>
                        <a:latin typeface="Calibri" panose="020F0502020204030204" pitchFamily="34" charset="0"/>
                        <a:cs typeface="Calibri" panose="020F0502020204030204" pitchFamily="34" charset="0"/>
                        <a:sym typeface="Arial"/>
                      </a:endParaRPr>
                    </a:p>
                  </a:txBody>
                  <a:tcPr marL="0" marR="0" marT="0" marB="0" anchor="ctr">
                    <a:solidFill>
                      <a:srgbClr val="FFF3DB"/>
                    </a:solidFill>
                  </a:tcPr>
                </a:tc>
                <a:tc>
                  <a:txBody>
                    <a:bodyPr/>
                    <a:lstStyle/>
                    <a:p>
                      <a:pPr marL="0" marR="0" lvl="0" indent="0" algn="ctr" rtl="0">
                        <a:lnSpc>
                          <a:spcPct val="100000"/>
                        </a:lnSpc>
                        <a:spcBef>
                          <a:spcPts val="0"/>
                        </a:spcBef>
                        <a:spcAft>
                          <a:spcPts val="0"/>
                        </a:spcAft>
                        <a:buClr>
                          <a:schemeClr val="dk1"/>
                        </a:buClr>
                        <a:buSzPts val="1600"/>
                        <a:buFont typeface="Calibri"/>
                        <a:buNone/>
                      </a:pPr>
                      <a:endParaRPr sz="1300" b="1" u="none" strike="noStrike" cap="none" dirty="0">
                        <a:solidFill>
                          <a:schemeClr val="dk1"/>
                        </a:solidFill>
                        <a:latin typeface="Calibri"/>
                        <a:ea typeface="Calibri"/>
                        <a:cs typeface="Calibri"/>
                        <a:sym typeface="Calibri"/>
                      </a:endParaRPr>
                    </a:p>
                  </a:txBody>
                  <a:tcPr marL="0" marR="0" marT="0" marB="0" anchor="ctr">
                    <a:solidFill>
                      <a:schemeClr val="bg1"/>
                    </a:solidFill>
                  </a:tcPr>
                </a:tc>
                <a:extLst>
                  <a:ext uri="{0D108BD9-81ED-4DB2-BD59-A6C34878D82A}">
                    <a16:rowId xmlns:a16="http://schemas.microsoft.com/office/drawing/2014/main" val="10000"/>
                  </a:ext>
                </a:extLst>
              </a:tr>
            </a:tbl>
          </a:graphicData>
        </a:graphic>
      </p:graphicFrame>
      <p:pic>
        <p:nvPicPr>
          <p:cNvPr id="208" name="Google Shape;208;p5" descr="Paradigm Capital"/>
          <p:cNvPicPr preferRelativeResize="0"/>
          <p:nvPr/>
        </p:nvPicPr>
        <p:blipFill rotWithShape="1">
          <a:blip r:embed="rId5">
            <a:alphaModFix/>
          </a:blip>
          <a:srcRect/>
          <a:stretch/>
        </p:blipFill>
        <p:spPr>
          <a:xfrm>
            <a:off x="7974417" y="5532528"/>
            <a:ext cx="1582073" cy="379574"/>
          </a:xfrm>
          <a:prstGeom prst="rect">
            <a:avLst/>
          </a:prstGeom>
          <a:noFill/>
          <a:ln>
            <a:noFill/>
          </a:ln>
        </p:spPr>
      </p:pic>
      <p:sp>
        <p:nvSpPr>
          <p:cNvPr id="209" name="Google Shape;209;p5"/>
          <p:cNvSpPr txBox="1"/>
          <p:nvPr/>
        </p:nvSpPr>
        <p:spPr>
          <a:xfrm>
            <a:off x="5578064" y="1641039"/>
            <a:ext cx="1882819" cy="283453"/>
          </a:xfrm>
          <a:prstGeom prst="rect">
            <a:avLst/>
          </a:prstGeom>
          <a:noFill/>
          <a:ln>
            <a:noFill/>
          </a:ln>
        </p:spPr>
        <p:txBody>
          <a:bodyPr spcFirstLastPara="1" wrap="square" lIns="49522" tIns="24754" rIns="49522" bIns="24754" anchor="t" anchorCtr="0">
            <a:spAutoFit/>
          </a:bodyPr>
          <a:lstStyle/>
          <a:p>
            <a:pPr>
              <a:buClr>
                <a:srgbClr val="000000"/>
              </a:buClr>
              <a:buSzPts val="2800"/>
            </a:pPr>
            <a:r>
              <a:rPr lang="en-CA" sz="1517" b="1">
                <a:solidFill>
                  <a:schemeClr val="dk1"/>
                </a:solidFill>
                <a:latin typeface="Calibri"/>
                <a:ea typeface="Calibri"/>
                <a:cs typeface="Calibri"/>
                <a:sym typeface="Calibri"/>
              </a:rPr>
              <a:t>CAPITAL STRUCTURE</a:t>
            </a:r>
            <a:endParaRPr sz="758">
              <a:solidFill>
                <a:srgbClr val="000000"/>
              </a:solidFill>
              <a:latin typeface="Arial"/>
              <a:ea typeface="Arial"/>
              <a:cs typeface="Arial"/>
              <a:sym typeface="Arial"/>
            </a:endParaRPr>
          </a:p>
        </p:txBody>
      </p:sp>
      <p:sp>
        <p:nvSpPr>
          <p:cNvPr id="210" name="Google Shape;210;p5"/>
          <p:cNvSpPr txBox="1"/>
          <p:nvPr/>
        </p:nvSpPr>
        <p:spPr>
          <a:xfrm>
            <a:off x="5578062" y="5195571"/>
            <a:ext cx="1882819" cy="275118"/>
          </a:xfrm>
          <a:prstGeom prst="rect">
            <a:avLst/>
          </a:prstGeom>
          <a:noFill/>
          <a:ln>
            <a:noFill/>
          </a:ln>
        </p:spPr>
        <p:txBody>
          <a:bodyPr spcFirstLastPara="1" wrap="square" lIns="49522" tIns="24754" rIns="49522" bIns="24754" anchor="t" anchorCtr="0">
            <a:spAutoFit/>
          </a:bodyPr>
          <a:lstStyle/>
          <a:p>
            <a:pPr>
              <a:buClr>
                <a:srgbClr val="000000"/>
              </a:buClr>
              <a:buSzPts val="2700"/>
            </a:pPr>
            <a:r>
              <a:rPr lang="en-CA" sz="1463" b="1" dirty="0">
                <a:solidFill>
                  <a:schemeClr val="dk1"/>
                </a:solidFill>
                <a:latin typeface="Calibri"/>
                <a:ea typeface="Calibri"/>
                <a:cs typeface="Calibri"/>
                <a:sym typeface="Calibri"/>
              </a:rPr>
              <a:t>ANALYST COVERAGE</a:t>
            </a:r>
            <a:endParaRPr sz="758" dirty="0">
              <a:solidFill>
                <a:srgbClr val="000000"/>
              </a:solidFill>
              <a:latin typeface="Arial"/>
              <a:ea typeface="Arial"/>
              <a:cs typeface="Arial"/>
              <a:sym typeface="Arial"/>
            </a:endParaRPr>
          </a:p>
        </p:txBody>
      </p:sp>
      <p:pic>
        <p:nvPicPr>
          <p:cNvPr id="3" name="Picture 2" descr="A close-up of a sign&#10;&#10;Description automatically generated">
            <a:extLst>
              <a:ext uri="{FF2B5EF4-FFF2-40B4-BE49-F238E27FC236}">
                <a16:creationId xmlns:a16="http://schemas.microsoft.com/office/drawing/2014/main" id="{EFC1319F-5286-64F5-47E8-1D3CDA181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74" y="1646239"/>
            <a:ext cx="5334000" cy="767698"/>
          </a:xfrm>
          <a:prstGeom prst="rect">
            <a:avLst/>
          </a:prstGeom>
        </p:spPr>
      </p:pic>
      <p:sp>
        <p:nvSpPr>
          <p:cNvPr id="2" name="Google Shape;343;p6">
            <a:extLst>
              <a:ext uri="{FF2B5EF4-FFF2-40B4-BE49-F238E27FC236}">
                <a16:creationId xmlns:a16="http://schemas.microsoft.com/office/drawing/2014/main" id="{23FA0A10-66AB-5789-32D1-BA6F028657A9}"/>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ACFA8F5D-792C-BD02-78FF-CE58446EA455}"/>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7" name="Freeform 6">
            <a:extLst>
              <a:ext uri="{FF2B5EF4-FFF2-40B4-BE49-F238E27FC236}">
                <a16:creationId xmlns:a16="http://schemas.microsoft.com/office/drawing/2014/main" id="{C28580BE-8C5A-7FDA-95C3-3D789086770B}"/>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8" name="Google Shape;80;p1" descr="A picture containing drawing&#10;&#10;Description automatically generated">
            <a:extLst>
              <a:ext uri="{FF2B5EF4-FFF2-40B4-BE49-F238E27FC236}">
                <a16:creationId xmlns:a16="http://schemas.microsoft.com/office/drawing/2014/main" id="{62BD97C5-94D1-9AAE-F7AB-D3E538CFC951}"/>
              </a:ext>
            </a:extLst>
          </p:cNvPr>
          <p:cNvPicPr preferRelativeResize="0"/>
          <p:nvPr/>
        </p:nvPicPr>
        <p:blipFill rotWithShape="1">
          <a:blip r:embed="rId7">
            <a:alphaModFix/>
          </a:blip>
          <a:srcRect/>
          <a:stretch/>
        </p:blipFill>
        <p:spPr>
          <a:xfrm>
            <a:off x="7998105" y="292141"/>
            <a:ext cx="1730658" cy="797314"/>
          </a:xfrm>
          <a:prstGeom prst="rect">
            <a:avLst/>
          </a:prstGeom>
          <a:noFill/>
          <a:ln>
            <a:noFill/>
          </a:ln>
        </p:spPr>
      </p:pic>
      <p:sp>
        <p:nvSpPr>
          <p:cNvPr id="9" name="Google Shape;87;p2">
            <a:extLst>
              <a:ext uri="{FF2B5EF4-FFF2-40B4-BE49-F238E27FC236}">
                <a16:creationId xmlns:a16="http://schemas.microsoft.com/office/drawing/2014/main" id="{54B6B2CE-41E0-3D17-9486-B6B811F411ED}"/>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nSpc>
                <a:spcPct val="90000"/>
              </a:lnSpc>
              <a:buClr>
                <a:srgbClr val="953735"/>
              </a:buClr>
              <a:buSzPts val="2800"/>
            </a:pPr>
            <a:r>
              <a:rPr lang="en-CA" sz="2275" b="1" dirty="0">
                <a:solidFill>
                  <a:srgbClr val="953735"/>
                </a:solidFill>
                <a:latin typeface="Calibri"/>
                <a:ea typeface="Calibri"/>
                <a:cs typeface="Calibri"/>
                <a:sym typeface="Calibri"/>
              </a:rPr>
              <a:t>CAPITAL STRUCTURE</a:t>
            </a:r>
            <a:endParaRPr lang="en-CA" sz="2275" b="1" dirty="0">
              <a:solidFill>
                <a:schemeClr val="dk1"/>
              </a:solidFill>
              <a:latin typeface="Lato"/>
              <a:ea typeface="Lato"/>
              <a:cs typeface="Lato"/>
              <a:sym typeface="Lato"/>
            </a:endParaRPr>
          </a:p>
        </p:txBody>
      </p:sp>
      <p:sp>
        <p:nvSpPr>
          <p:cNvPr id="10" name="Google Shape;88;p2">
            <a:extLst>
              <a:ext uri="{FF2B5EF4-FFF2-40B4-BE49-F238E27FC236}">
                <a16:creationId xmlns:a16="http://schemas.microsoft.com/office/drawing/2014/main" id="{E81276C6-F294-A33F-D0B0-C8C8AC3A10B7}"/>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 Tightly-Held Junior With Strong And Strategic Partners</a:t>
            </a:r>
          </a:p>
        </p:txBody>
      </p:sp>
      <p:sp>
        <p:nvSpPr>
          <p:cNvPr id="11" name="Google Shape;344;p6">
            <a:extLst>
              <a:ext uri="{FF2B5EF4-FFF2-40B4-BE49-F238E27FC236}">
                <a16:creationId xmlns:a16="http://schemas.microsoft.com/office/drawing/2014/main" id="{D2783E0B-9981-8426-21C9-4F59B4930D0A}"/>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5</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8" descr="A close up of a map&#10;&#10;Description automatically generated"/>
          <p:cNvPicPr preferRelativeResize="0"/>
          <p:nvPr/>
        </p:nvPicPr>
        <p:blipFill rotWithShape="1">
          <a:blip r:embed="rId3">
            <a:alphaModFix/>
          </a:blip>
          <a:srcRect/>
          <a:stretch/>
        </p:blipFill>
        <p:spPr>
          <a:xfrm>
            <a:off x="287951" y="1867263"/>
            <a:ext cx="4543750" cy="4035657"/>
          </a:xfrm>
          <a:prstGeom prst="rect">
            <a:avLst/>
          </a:prstGeom>
          <a:noFill/>
          <a:ln w="9525" cap="flat" cmpd="sng">
            <a:solidFill>
              <a:srgbClr val="BFBFBF"/>
            </a:solidFill>
            <a:prstDash val="solid"/>
            <a:round/>
            <a:headEnd type="none" w="sm" len="sm"/>
            <a:tailEnd type="none" w="sm" len="sm"/>
          </a:ln>
        </p:spPr>
      </p:pic>
      <p:sp>
        <p:nvSpPr>
          <p:cNvPr id="222" name="Google Shape;222;p8"/>
          <p:cNvSpPr/>
          <p:nvPr/>
        </p:nvSpPr>
        <p:spPr>
          <a:xfrm>
            <a:off x="5295679" y="1689982"/>
            <a:ext cx="4241570" cy="4353015"/>
          </a:xfrm>
          <a:prstGeom prst="rect">
            <a:avLst/>
          </a:prstGeom>
          <a:noFill/>
          <a:ln>
            <a:noFill/>
          </a:ln>
        </p:spPr>
        <p:txBody>
          <a:bodyPr spcFirstLastPara="1" wrap="square" lIns="74283" tIns="37131" rIns="74283" bIns="37131" anchor="ctr" anchorCtr="0">
            <a:noAutofit/>
          </a:bodyPr>
          <a:lstStyle/>
          <a:p>
            <a:pPr>
              <a:buClr>
                <a:schemeClr val="dk1"/>
              </a:buClr>
              <a:buSzPts val="2400"/>
            </a:pPr>
            <a:endParaRPr sz="1950" b="1" dirty="0">
              <a:solidFill>
                <a:srgbClr val="000000"/>
              </a:solidFill>
              <a:latin typeface="Calibri"/>
              <a:ea typeface="Calibri"/>
              <a:cs typeface="Calibri"/>
              <a:sym typeface="Calibri"/>
            </a:endParaRPr>
          </a:p>
          <a:p>
            <a:pPr>
              <a:buClr>
                <a:srgbClr val="000000"/>
              </a:buClr>
              <a:buSzPts val="2000"/>
            </a:pPr>
            <a:r>
              <a:rPr lang="en-CA" sz="1625" b="1" dirty="0">
                <a:solidFill>
                  <a:srgbClr val="000000"/>
                </a:solidFill>
                <a:latin typeface="Lato"/>
                <a:ea typeface="Lato"/>
                <a:cs typeface="Lato"/>
                <a:sym typeface="Lato"/>
              </a:rPr>
              <a:t>TOP GLOBAL COPPER-GOLD PRODUCER</a:t>
            </a:r>
            <a:endParaRPr sz="572" dirty="0">
              <a:solidFill>
                <a:schemeClr val="dk1"/>
              </a:solidFill>
              <a:latin typeface="Lato"/>
              <a:ea typeface="Lato"/>
              <a:cs typeface="Lato"/>
              <a:sym typeface="Lato"/>
            </a:endParaRPr>
          </a:p>
          <a:p>
            <a:pPr marL="216707">
              <a:buClr>
                <a:srgbClr val="000000"/>
              </a:buClr>
              <a:buSzPts val="2000"/>
            </a:pPr>
            <a:r>
              <a:rPr lang="en-CA" sz="1625" dirty="0">
                <a:solidFill>
                  <a:srgbClr val="000000"/>
                </a:solidFill>
                <a:latin typeface="Calibri"/>
                <a:ea typeface="Calibri"/>
                <a:cs typeface="Calibri"/>
                <a:sym typeface="Calibri"/>
              </a:rPr>
              <a:t>Peru is the second largest copper </a:t>
            </a:r>
            <a:br>
              <a:rPr lang="en-CA" sz="1625" dirty="0">
                <a:solidFill>
                  <a:srgbClr val="000000"/>
                </a:solidFill>
                <a:latin typeface="Calibri"/>
                <a:ea typeface="Calibri"/>
                <a:cs typeface="Calibri"/>
                <a:sym typeface="Calibri"/>
              </a:rPr>
            </a:br>
            <a:r>
              <a:rPr lang="en-CA" sz="1625" dirty="0">
                <a:solidFill>
                  <a:srgbClr val="000000"/>
                </a:solidFill>
                <a:latin typeface="Calibri"/>
                <a:ea typeface="Calibri"/>
                <a:cs typeface="Calibri"/>
                <a:sym typeface="Calibri"/>
              </a:rPr>
              <a:t>producing country in the world and largest gold producer in South America.</a:t>
            </a:r>
            <a:endParaRPr sz="1950" dirty="0">
              <a:solidFill>
                <a:srgbClr val="000000"/>
              </a:solidFill>
              <a:latin typeface="Calibri"/>
              <a:ea typeface="Calibri"/>
              <a:cs typeface="Calibri"/>
              <a:sym typeface="Calibri"/>
            </a:endParaRPr>
          </a:p>
          <a:p>
            <a:pPr>
              <a:buClr>
                <a:schemeClr val="dk1"/>
              </a:buClr>
              <a:buSzPts val="2400"/>
            </a:pPr>
            <a:endParaRPr sz="1950" dirty="0">
              <a:solidFill>
                <a:srgbClr val="000000"/>
              </a:solidFill>
              <a:latin typeface="Calibri"/>
              <a:ea typeface="Calibri"/>
              <a:cs typeface="Calibri"/>
              <a:sym typeface="Calibri"/>
            </a:endParaRPr>
          </a:p>
          <a:p>
            <a:pPr>
              <a:buClr>
                <a:srgbClr val="000000"/>
              </a:buClr>
              <a:buSzPts val="2000"/>
            </a:pPr>
            <a:r>
              <a:rPr lang="en-CA" sz="1625" b="1" dirty="0">
                <a:solidFill>
                  <a:srgbClr val="000000"/>
                </a:solidFill>
                <a:latin typeface="Lato"/>
                <a:ea typeface="Lato"/>
                <a:cs typeface="Lato"/>
                <a:sym typeface="Lato"/>
              </a:rPr>
              <a:t>GEOLOGICALLY WELL-ENDOWED</a:t>
            </a:r>
            <a:endParaRPr sz="572" dirty="0">
              <a:solidFill>
                <a:schemeClr val="dk1"/>
              </a:solidFill>
              <a:latin typeface="Lato"/>
              <a:ea typeface="Lato"/>
              <a:cs typeface="Lato"/>
              <a:sym typeface="Lato"/>
            </a:endParaRPr>
          </a:p>
          <a:p>
            <a:pPr marL="216707">
              <a:buClr>
                <a:srgbClr val="000000"/>
              </a:buClr>
              <a:buSzPts val="2000"/>
            </a:pPr>
            <a:r>
              <a:rPr lang="en-CA" sz="1625" dirty="0">
                <a:solidFill>
                  <a:srgbClr val="000000"/>
                </a:solidFill>
                <a:latin typeface="Calibri"/>
                <a:ea typeface="Calibri"/>
                <a:cs typeface="Calibri"/>
                <a:sym typeface="Calibri"/>
              </a:rPr>
              <a:t>The region is geologically well endowed with large copper and gold projects and operations including Yanacocha, Michiquillay, La Granja, Antamina, Cerro Corona, and Tantahuatay.</a:t>
            </a:r>
            <a:endParaRPr sz="1463" dirty="0">
              <a:solidFill>
                <a:schemeClr val="dk1"/>
              </a:solidFill>
              <a:latin typeface="Calibri"/>
              <a:ea typeface="Calibri"/>
              <a:cs typeface="Calibri"/>
              <a:sym typeface="Calibri"/>
            </a:endParaRPr>
          </a:p>
          <a:p>
            <a:pPr marL="232186" indent="-108354">
              <a:buClr>
                <a:schemeClr val="dk1"/>
              </a:buClr>
              <a:buSzPts val="2400"/>
            </a:pPr>
            <a:endParaRPr sz="1950" dirty="0">
              <a:solidFill>
                <a:srgbClr val="000000"/>
              </a:solidFill>
              <a:latin typeface="Calibri"/>
              <a:ea typeface="Calibri"/>
              <a:cs typeface="Calibri"/>
              <a:sym typeface="Calibri"/>
            </a:endParaRPr>
          </a:p>
          <a:p>
            <a:pPr>
              <a:buClr>
                <a:srgbClr val="000000"/>
              </a:buClr>
              <a:buSzPts val="2000"/>
            </a:pPr>
            <a:r>
              <a:rPr lang="en-CA" sz="1625" b="1" dirty="0">
                <a:solidFill>
                  <a:srgbClr val="000000"/>
                </a:solidFill>
                <a:latin typeface="Lato"/>
                <a:ea typeface="Lato"/>
                <a:cs typeface="Lato"/>
                <a:sym typeface="Lato"/>
              </a:rPr>
              <a:t>EXCELLENT INFRASTRUCTURE</a:t>
            </a:r>
            <a:endParaRPr sz="572" dirty="0">
              <a:solidFill>
                <a:schemeClr val="dk1"/>
              </a:solidFill>
              <a:latin typeface="Lato"/>
              <a:ea typeface="Lato"/>
              <a:cs typeface="Lato"/>
              <a:sym typeface="Lato"/>
            </a:endParaRPr>
          </a:p>
          <a:p>
            <a:pPr marL="216707">
              <a:buClr>
                <a:srgbClr val="000000"/>
              </a:buClr>
              <a:buSzPts val="2000"/>
            </a:pPr>
            <a:r>
              <a:rPr lang="en-CA" sz="1625" dirty="0">
                <a:solidFill>
                  <a:srgbClr val="000000"/>
                </a:solidFill>
                <a:latin typeface="Calibri"/>
                <a:ea typeface="Calibri"/>
                <a:cs typeface="Calibri"/>
                <a:sym typeface="Calibri"/>
              </a:rPr>
              <a:t>There is existing infrastructure in the region from current mining operations including  ports, power and water.</a:t>
            </a:r>
            <a:endParaRPr sz="1463" b="1" dirty="0">
              <a:solidFill>
                <a:srgbClr val="000000"/>
              </a:solidFill>
              <a:latin typeface="Calibri"/>
              <a:ea typeface="Calibri"/>
              <a:cs typeface="Calibri"/>
              <a:sym typeface="Calibri"/>
            </a:endParaRPr>
          </a:p>
          <a:p>
            <a:pPr marL="232186" indent="-139312">
              <a:buClr>
                <a:schemeClr val="dk1"/>
              </a:buClr>
              <a:buSzPts val="1800"/>
            </a:pPr>
            <a:endParaRPr sz="1463" b="1" dirty="0">
              <a:solidFill>
                <a:srgbClr val="000000"/>
              </a:solidFill>
              <a:latin typeface="Calibri"/>
              <a:ea typeface="Calibri"/>
              <a:cs typeface="Calibri"/>
              <a:sym typeface="Calibri"/>
            </a:endParaRPr>
          </a:p>
        </p:txBody>
      </p:sp>
      <p:sp>
        <p:nvSpPr>
          <p:cNvPr id="224" name="Google Shape;224;p8"/>
          <p:cNvSpPr/>
          <p:nvPr/>
        </p:nvSpPr>
        <p:spPr>
          <a:xfrm>
            <a:off x="5128723" y="2022465"/>
            <a:ext cx="166955" cy="221830"/>
          </a:xfrm>
          <a:prstGeom prst="rect">
            <a:avLst/>
          </a:prstGeom>
          <a:solidFill>
            <a:srgbClr val="831B13"/>
          </a:solidFill>
          <a:ln>
            <a:noFill/>
          </a:ln>
        </p:spPr>
        <p:txBody>
          <a:bodyPr spcFirstLastPara="1" wrap="square" lIns="74283" tIns="37131" rIns="74283" bIns="37131" anchor="ctr" anchorCtr="0">
            <a:noAutofit/>
          </a:bodyPr>
          <a:lstStyle/>
          <a:p>
            <a:pPr algn="ctr">
              <a:buClr>
                <a:schemeClr val="dk1"/>
              </a:buClr>
              <a:buSzPts val="1800"/>
            </a:pPr>
            <a:endParaRPr sz="1463">
              <a:solidFill>
                <a:schemeClr val="lt1"/>
              </a:solidFill>
              <a:latin typeface="Calibri"/>
              <a:ea typeface="Calibri"/>
              <a:cs typeface="Calibri"/>
              <a:sym typeface="Calibri"/>
            </a:endParaRPr>
          </a:p>
        </p:txBody>
      </p:sp>
      <p:sp>
        <p:nvSpPr>
          <p:cNvPr id="227" name="Google Shape;227;p8"/>
          <p:cNvSpPr/>
          <p:nvPr/>
        </p:nvSpPr>
        <p:spPr>
          <a:xfrm>
            <a:off x="5132243" y="3298652"/>
            <a:ext cx="166955" cy="221830"/>
          </a:xfrm>
          <a:prstGeom prst="rect">
            <a:avLst/>
          </a:prstGeom>
          <a:solidFill>
            <a:srgbClr val="831B13"/>
          </a:solidFill>
          <a:ln>
            <a:noFill/>
          </a:ln>
        </p:spPr>
        <p:txBody>
          <a:bodyPr spcFirstLastPara="1" wrap="square" lIns="74283" tIns="37131" rIns="74283" bIns="37131" anchor="ctr" anchorCtr="0">
            <a:noAutofit/>
          </a:bodyPr>
          <a:lstStyle/>
          <a:p>
            <a:pPr algn="ctr">
              <a:buClr>
                <a:schemeClr val="dk1"/>
              </a:buClr>
              <a:buSzPts val="1800"/>
            </a:pPr>
            <a:endParaRPr sz="1463">
              <a:solidFill>
                <a:schemeClr val="lt1"/>
              </a:solidFill>
              <a:latin typeface="Calibri"/>
              <a:ea typeface="Calibri"/>
              <a:cs typeface="Calibri"/>
              <a:sym typeface="Calibri"/>
            </a:endParaRPr>
          </a:p>
        </p:txBody>
      </p:sp>
      <p:sp>
        <p:nvSpPr>
          <p:cNvPr id="228" name="Google Shape;228;p8"/>
          <p:cNvSpPr/>
          <p:nvPr/>
        </p:nvSpPr>
        <p:spPr>
          <a:xfrm>
            <a:off x="5128723" y="4852173"/>
            <a:ext cx="166955" cy="221830"/>
          </a:xfrm>
          <a:prstGeom prst="rect">
            <a:avLst/>
          </a:prstGeom>
          <a:solidFill>
            <a:srgbClr val="831B13"/>
          </a:solidFill>
          <a:ln>
            <a:noFill/>
          </a:ln>
        </p:spPr>
        <p:txBody>
          <a:bodyPr spcFirstLastPara="1" wrap="square" lIns="74283" tIns="37131" rIns="74283" bIns="37131" anchor="ctr" anchorCtr="0">
            <a:noAutofit/>
          </a:bodyPr>
          <a:lstStyle/>
          <a:p>
            <a:pPr algn="ctr">
              <a:buClr>
                <a:schemeClr val="dk1"/>
              </a:buClr>
              <a:buSzPts val="1800"/>
            </a:pPr>
            <a:endParaRPr sz="1463">
              <a:solidFill>
                <a:schemeClr val="lt1"/>
              </a:solidFill>
              <a:latin typeface="Calibri"/>
              <a:ea typeface="Calibri"/>
              <a:cs typeface="Calibri"/>
              <a:sym typeface="Calibri"/>
            </a:endParaRPr>
          </a:p>
        </p:txBody>
      </p:sp>
      <p:sp>
        <p:nvSpPr>
          <p:cNvPr id="6" name="Google Shape;343;p6">
            <a:extLst>
              <a:ext uri="{FF2B5EF4-FFF2-40B4-BE49-F238E27FC236}">
                <a16:creationId xmlns:a16="http://schemas.microsoft.com/office/drawing/2014/main" id="{D92C4A3F-5519-C1B4-9B77-0ED7B2FED82B}"/>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Google Shape;344;p6">
            <a:extLst>
              <a:ext uri="{FF2B5EF4-FFF2-40B4-BE49-F238E27FC236}">
                <a16:creationId xmlns:a16="http://schemas.microsoft.com/office/drawing/2014/main" id="{30A0927C-45F4-7FB7-47C7-5BB296047BA4}"/>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6</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98CDE6A0-4DB8-2E3C-E642-09FFB395E51D}"/>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0" name="Title 9">
            <a:extLst>
              <a:ext uri="{FF2B5EF4-FFF2-40B4-BE49-F238E27FC236}">
                <a16:creationId xmlns:a16="http://schemas.microsoft.com/office/drawing/2014/main" id="{3C228227-EB23-8002-BBAD-4554CA1F4D16}"/>
              </a:ext>
            </a:extLst>
          </p:cNvPr>
          <p:cNvSpPr>
            <a:spLocks noGrp="1"/>
          </p:cNvSpPr>
          <p:nvPr>
            <p:ph type="title"/>
          </p:nvPr>
        </p:nvSpPr>
        <p:spPr/>
        <p:txBody>
          <a:bodyPr/>
          <a:lstStyle/>
          <a:p>
            <a:endParaRPr lang="en-US"/>
          </a:p>
        </p:txBody>
      </p:sp>
      <p:sp>
        <p:nvSpPr>
          <p:cNvPr id="11" name="Freeform 10">
            <a:extLst>
              <a:ext uri="{FF2B5EF4-FFF2-40B4-BE49-F238E27FC236}">
                <a16:creationId xmlns:a16="http://schemas.microsoft.com/office/drawing/2014/main" id="{6641EA6F-00D5-B6FC-C6C1-46D3B9BF1095}"/>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2" name="Google Shape;80;p1" descr="A picture containing drawing&#10;&#10;Description automatically generated">
            <a:extLst>
              <a:ext uri="{FF2B5EF4-FFF2-40B4-BE49-F238E27FC236}">
                <a16:creationId xmlns:a16="http://schemas.microsoft.com/office/drawing/2014/main" id="{2B60E498-3D4A-0C3C-C6F3-E56C5E952B00}"/>
              </a:ext>
            </a:extLst>
          </p:cNvPr>
          <p:cNvPicPr preferRelativeResize="0"/>
          <p:nvPr/>
        </p:nvPicPr>
        <p:blipFill rotWithShape="1">
          <a:blip r:embed="rId4">
            <a:alphaModFix/>
          </a:blip>
          <a:srcRect/>
          <a:stretch/>
        </p:blipFill>
        <p:spPr>
          <a:xfrm>
            <a:off x="7998105" y="292141"/>
            <a:ext cx="1730658" cy="797314"/>
          </a:xfrm>
          <a:prstGeom prst="rect">
            <a:avLst/>
          </a:prstGeom>
          <a:noFill/>
          <a:ln>
            <a:noFill/>
          </a:ln>
        </p:spPr>
      </p:pic>
      <p:sp>
        <p:nvSpPr>
          <p:cNvPr id="13" name="Google Shape;87;p2">
            <a:extLst>
              <a:ext uri="{FF2B5EF4-FFF2-40B4-BE49-F238E27FC236}">
                <a16:creationId xmlns:a16="http://schemas.microsoft.com/office/drawing/2014/main" id="{C1BB233A-DDDE-7432-CBA7-FC8AF2564DDC}"/>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WHERE IS THE ANTAKORI PROJECT?</a:t>
            </a:r>
            <a:endParaRPr lang="en-CA" sz="2275" dirty="0"/>
          </a:p>
        </p:txBody>
      </p:sp>
      <p:sp>
        <p:nvSpPr>
          <p:cNvPr id="14" name="Google Shape;88;p2">
            <a:extLst>
              <a:ext uri="{FF2B5EF4-FFF2-40B4-BE49-F238E27FC236}">
                <a16:creationId xmlns:a16="http://schemas.microsoft.com/office/drawing/2014/main" id="{B6271D29-5FFE-A6B5-20C5-334DD48C37E7}"/>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Located In A Well-Established Mining District In A Major Copper Producing Country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9"/>
          <p:cNvSpPr/>
          <p:nvPr/>
        </p:nvSpPr>
        <p:spPr>
          <a:xfrm>
            <a:off x="5448300" y="1830056"/>
            <a:ext cx="4365294" cy="3974254"/>
          </a:xfrm>
          <a:prstGeom prst="rect">
            <a:avLst/>
          </a:prstGeom>
          <a:noFill/>
          <a:ln>
            <a:noFill/>
          </a:ln>
        </p:spPr>
        <p:txBody>
          <a:bodyPr spcFirstLastPara="1" wrap="square" lIns="74283" tIns="37131" rIns="74283" bIns="37131" anchor="t" anchorCtr="0">
            <a:noAutofit/>
          </a:bodyPr>
          <a:lstStyle/>
          <a:p>
            <a:pPr>
              <a:buClr>
                <a:srgbClr val="000000"/>
              </a:buClr>
              <a:buSzPts val="1800"/>
            </a:pPr>
            <a:r>
              <a:rPr lang="en-CA" sz="1625" b="1" u="sng" dirty="0">
                <a:solidFill>
                  <a:srgbClr val="000000"/>
                </a:solidFill>
                <a:latin typeface="Calibri"/>
                <a:ea typeface="Calibri"/>
                <a:cs typeface="Calibri"/>
                <a:sym typeface="Calibri"/>
              </a:rPr>
              <a:t>TANTAHUATAY </a:t>
            </a:r>
            <a:r>
              <a:rPr lang="en-CA" sz="1625" b="1" u="sng" dirty="0">
                <a:latin typeface="Calibri"/>
                <a:ea typeface="Calibri"/>
                <a:cs typeface="Calibri"/>
                <a:sym typeface="Calibri"/>
              </a:rPr>
              <a:t>MINE</a:t>
            </a:r>
          </a:p>
          <a:p>
            <a:pPr marL="232186" indent="-232186">
              <a:buClr>
                <a:srgbClr val="000000"/>
              </a:buClr>
              <a:buSzPts val="1800"/>
              <a:buFont typeface="Arial" panose="020B0604020202020204" pitchFamily="34" charset="0"/>
              <a:buChar char="•"/>
            </a:pPr>
            <a:r>
              <a:rPr lang="en-CA" sz="1300" dirty="0">
                <a:latin typeface="Calibri"/>
                <a:ea typeface="Calibri"/>
                <a:cs typeface="Calibri"/>
                <a:sym typeface="Calibri"/>
              </a:rPr>
              <a:t>Oxide, heap leach gold mine operated by Coimolache (JV between Buenaventura, Southern Copper and ESPRO)</a:t>
            </a:r>
          </a:p>
          <a:p>
            <a:pPr marL="232186" indent="-232186">
              <a:buClr>
                <a:srgbClr val="000000"/>
              </a:buClr>
              <a:buSzPts val="1800"/>
              <a:buFont typeface="Arial" panose="020B0604020202020204" pitchFamily="34" charset="0"/>
              <a:buChar char="•"/>
            </a:pPr>
            <a:r>
              <a:rPr lang="en-CA" sz="1300" dirty="0">
                <a:solidFill>
                  <a:srgbClr val="000000"/>
                </a:solidFill>
                <a:latin typeface="Calibri"/>
                <a:ea typeface="Calibri"/>
                <a:cs typeface="Calibri"/>
                <a:sym typeface="Calibri"/>
              </a:rPr>
              <a:t>Mine projecte</a:t>
            </a:r>
            <a:r>
              <a:rPr lang="en-CA" sz="1300" dirty="0">
                <a:latin typeface="Calibri"/>
                <a:ea typeface="Calibri"/>
                <a:cs typeface="Calibri"/>
                <a:sym typeface="Calibri"/>
              </a:rPr>
              <a:t>d to stop mining oxides in 2027</a:t>
            </a:r>
            <a:r>
              <a:rPr lang="en-CA" sz="1300" baseline="30000" dirty="0">
                <a:latin typeface="Calibri"/>
                <a:ea typeface="Calibri"/>
                <a:cs typeface="Calibri"/>
                <a:sym typeface="Calibri"/>
              </a:rPr>
              <a:t>1</a:t>
            </a:r>
          </a:p>
          <a:p>
            <a:pPr marL="232186" indent="-232186">
              <a:buClr>
                <a:srgbClr val="000000"/>
              </a:buClr>
              <a:buSzPts val="1800"/>
              <a:buFont typeface="Arial" panose="020B0604020202020204" pitchFamily="34" charset="0"/>
              <a:buChar char="•"/>
            </a:pPr>
            <a:r>
              <a:rPr lang="en-CA" sz="1300" dirty="0">
                <a:solidFill>
                  <a:srgbClr val="000000"/>
                </a:solidFill>
                <a:latin typeface="Calibri"/>
                <a:ea typeface="Calibri"/>
                <a:cs typeface="Calibri"/>
                <a:sym typeface="Calibri"/>
              </a:rPr>
              <a:t>Beneath </a:t>
            </a:r>
            <a:r>
              <a:rPr lang="en-CA" sz="1300" dirty="0">
                <a:latin typeface="Calibri"/>
                <a:ea typeface="Calibri"/>
                <a:cs typeface="Calibri"/>
                <a:sym typeface="Calibri"/>
              </a:rPr>
              <a:t>oxide mineralization is a significant copper-gold sulphide deposit of which a portion fall on Tantahuatay’s property, and a portion falls on Regulus’ property</a:t>
            </a:r>
          </a:p>
          <a:p>
            <a:pPr marL="232186" indent="-232186">
              <a:buClr>
                <a:srgbClr val="000000"/>
              </a:buClr>
              <a:buSzPts val="1800"/>
              <a:buFont typeface="Arial" panose="020B0604020202020204" pitchFamily="34" charset="0"/>
              <a:buChar char="•"/>
            </a:pPr>
            <a:r>
              <a:rPr lang="en-CA" sz="1300" dirty="0">
                <a:solidFill>
                  <a:srgbClr val="000000"/>
                </a:solidFill>
                <a:latin typeface="Calibri"/>
                <a:ea typeface="Calibri"/>
                <a:cs typeface="Calibri"/>
                <a:sym typeface="Calibri"/>
              </a:rPr>
              <a:t>Transition </a:t>
            </a:r>
            <a:r>
              <a:rPr lang="en-CA" sz="1300" dirty="0">
                <a:latin typeface="Calibri"/>
                <a:ea typeface="Calibri"/>
                <a:cs typeface="Calibri"/>
                <a:sym typeface="Calibri"/>
              </a:rPr>
              <a:t>to a sulphide mine needs to occur for Tantahuatay to avoid complete closure of the mine </a:t>
            </a:r>
          </a:p>
          <a:p>
            <a:pPr marL="232186" indent="-232186">
              <a:buClr>
                <a:srgbClr val="000000"/>
              </a:buClr>
              <a:buSzPts val="1800"/>
              <a:buFont typeface="Arial" panose="020B0604020202020204" pitchFamily="34" charset="0"/>
              <a:buChar char="•"/>
            </a:pPr>
            <a:r>
              <a:rPr lang="en-CA" sz="1300" dirty="0">
                <a:solidFill>
                  <a:srgbClr val="000000"/>
                </a:solidFill>
                <a:latin typeface="Calibri"/>
                <a:ea typeface="Calibri"/>
                <a:cs typeface="Calibri"/>
                <a:sym typeface="Calibri"/>
              </a:rPr>
              <a:t>A properly scaled sulphide project would involve both Tantahuatay and AntaKori (“TantaKori”)</a:t>
            </a:r>
          </a:p>
          <a:p>
            <a:pPr>
              <a:buClr>
                <a:srgbClr val="000000"/>
              </a:buClr>
              <a:buSzPts val="1800"/>
            </a:pPr>
            <a:endParaRPr sz="1300" dirty="0">
              <a:solidFill>
                <a:srgbClr val="000000"/>
              </a:solidFill>
              <a:latin typeface="Calibri"/>
              <a:ea typeface="Calibri"/>
              <a:cs typeface="Calibri"/>
              <a:sym typeface="Calibri"/>
            </a:endParaRPr>
          </a:p>
          <a:p>
            <a:pPr>
              <a:buSzPts val="1800"/>
            </a:pPr>
            <a:r>
              <a:rPr lang="en-CA" sz="1625" b="1" u="sng" dirty="0">
                <a:latin typeface="Calibri"/>
                <a:cs typeface="Calibri"/>
                <a:sym typeface="Calibri"/>
              </a:rPr>
              <a:t>CERRO CORONA MINE</a:t>
            </a:r>
            <a:endParaRPr lang="en-US" sz="1300" dirty="0">
              <a:latin typeface="Calibri"/>
              <a:cs typeface="Calibri"/>
              <a:sym typeface="Calibri"/>
            </a:endParaRPr>
          </a:p>
          <a:p>
            <a:pPr marL="232186" indent="-232186">
              <a:buSzPts val="1800"/>
              <a:buFont typeface="Arial" panose="020B0604020202020204" pitchFamily="34" charset="0"/>
              <a:buChar char="•"/>
            </a:pPr>
            <a:r>
              <a:rPr lang="en-US" sz="1300" dirty="0">
                <a:latin typeface="Calibri"/>
                <a:cs typeface="Calibri"/>
                <a:sym typeface="Calibri"/>
              </a:rPr>
              <a:t>Sulphide mine with 20,000 tpd concentrator operated by Gold Fields, produces copper and gold</a:t>
            </a:r>
            <a:endParaRPr lang="en-US" sz="1463" dirty="0">
              <a:solidFill>
                <a:srgbClr val="000000"/>
              </a:solidFill>
              <a:latin typeface="Calibri"/>
              <a:ea typeface="Calibri"/>
              <a:cs typeface="Calibri"/>
              <a:sym typeface="Calibri"/>
            </a:endParaRPr>
          </a:p>
          <a:p>
            <a:pPr marL="232186" indent="-232186">
              <a:buSzPts val="1800"/>
              <a:buFont typeface="Arial" panose="020B0604020202020204" pitchFamily="34" charset="0"/>
              <a:buChar char="•"/>
            </a:pPr>
            <a:r>
              <a:rPr lang="en-US" sz="1300" dirty="0">
                <a:solidFill>
                  <a:schemeClr val="dk1"/>
                </a:solidFill>
                <a:latin typeface="Calibri"/>
                <a:ea typeface="Calibri"/>
                <a:cs typeface="Calibri"/>
                <a:sym typeface="Calibri"/>
              </a:rPr>
              <a:t>Running out of tailings space in 2025 and will start milling low grade stockpile which will last until 2030</a:t>
            </a:r>
            <a:r>
              <a:rPr lang="en-US" sz="1300" baseline="30000" dirty="0">
                <a:solidFill>
                  <a:schemeClr val="dk1"/>
                </a:solidFill>
                <a:latin typeface="Calibri"/>
                <a:ea typeface="Calibri"/>
                <a:cs typeface="Calibri"/>
                <a:sym typeface="Calibri"/>
              </a:rPr>
              <a:t>2</a:t>
            </a:r>
            <a:r>
              <a:rPr lang="en-US" sz="1300" dirty="0">
                <a:solidFill>
                  <a:schemeClr val="dk1"/>
                </a:solidFill>
                <a:latin typeface="Calibri"/>
                <a:ea typeface="Calibri"/>
                <a:cs typeface="Calibri"/>
                <a:sym typeface="Calibri"/>
              </a:rPr>
              <a:t> </a:t>
            </a:r>
          </a:p>
          <a:p>
            <a:pPr marL="232186" indent="-232186">
              <a:buSzPts val="1800"/>
              <a:buFont typeface="Arial" panose="020B0604020202020204" pitchFamily="34" charset="0"/>
              <a:buChar char="•"/>
            </a:pPr>
            <a:r>
              <a:rPr lang="en-US" sz="1300" dirty="0">
                <a:solidFill>
                  <a:schemeClr val="dk1"/>
                </a:solidFill>
                <a:latin typeface="Calibri"/>
                <a:ea typeface="Calibri"/>
                <a:cs typeface="Calibri"/>
                <a:sym typeface="Calibri"/>
              </a:rPr>
              <a:t>Need to find or acquire more ore to avoid closure</a:t>
            </a:r>
          </a:p>
          <a:p>
            <a:pPr marL="216707" lvl="1">
              <a:buClr>
                <a:schemeClr val="dk1"/>
              </a:buClr>
              <a:buSzPts val="1400"/>
            </a:pPr>
            <a:endParaRPr sz="1138" dirty="0">
              <a:solidFill>
                <a:schemeClr val="dk1"/>
              </a:solidFill>
              <a:latin typeface="Calibri"/>
              <a:ea typeface="Calibri"/>
              <a:cs typeface="Calibri"/>
              <a:sym typeface="Calibri"/>
            </a:endParaRPr>
          </a:p>
        </p:txBody>
      </p:sp>
      <p:sp>
        <p:nvSpPr>
          <p:cNvPr id="236" name="Google Shape;236;p9"/>
          <p:cNvSpPr txBox="1"/>
          <p:nvPr/>
        </p:nvSpPr>
        <p:spPr>
          <a:xfrm>
            <a:off x="5670323" y="5622845"/>
            <a:ext cx="3822927" cy="275042"/>
          </a:xfrm>
          <a:prstGeom prst="rect">
            <a:avLst/>
          </a:prstGeom>
          <a:noFill/>
          <a:ln>
            <a:noFill/>
          </a:ln>
        </p:spPr>
        <p:txBody>
          <a:bodyPr spcFirstLastPara="1" wrap="square" lIns="74283" tIns="37131" rIns="74283" bIns="37131" anchor="t" anchorCtr="0">
            <a:spAutoFit/>
          </a:bodyPr>
          <a:lstStyle/>
          <a:p>
            <a:pPr marL="185749" indent="-185749">
              <a:buClr>
                <a:schemeClr val="dk1"/>
              </a:buClr>
              <a:buSzPts val="800"/>
              <a:buFont typeface="Calibri"/>
              <a:buAutoNum type="arabicParenBoth"/>
            </a:pPr>
            <a:r>
              <a:rPr lang="en-CA" sz="650" dirty="0">
                <a:solidFill>
                  <a:schemeClr val="dk1"/>
                </a:solidFill>
                <a:latin typeface="Calibri"/>
                <a:cs typeface="Calibri"/>
                <a:sym typeface="Calibri"/>
              </a:rPr>
              <a:t>Per </a:t>
            </a:r>
            <a:r>
              <a:rPr lang="en-CA" sz="650" dirty="0">
                <a:solidFill>
                  <a:schemeClr val="dk1"/>
                </a:solidFill>
                <a:latin typeface="Calibri"/>
                <a:cs typeface="Calibri"/>
              </a:rPr>
              <a:t>SEC Technical Report Summary Pre-Feasibility Study Coimolache Department of Cajamarca, Peru </a:t>
            </a:r>
          </a:p>
          <a:p>
            <a:pPr marL="185749" indent="-185749">
              <a:buClr>
                <a:schemeClr val="dk1"/>
              </a:buClr>
              <a:buSzPts val="800"/>
              <a:buFont typeface="Arial"/>
              <a:buAutoNum type="arabicParenBoth"/>
            </a:pPr>
            <a:r>
              <a:rPr lang="en-CA" sz="650" dirty="0">
                <a:solidFill>
                  <a:schemeClr val="dk1"/>
                </a:solidFill>
                <a:latin typeface="Calibri"/>
                <a:ea typeface="Calibri"/>
                <a:cs typeface="Calibri"/>
                <a:sym typeface="Calibri"/>
              </a:rPr>
              <a:t>Per SNL Financial</a:t>
            </a:r>
            <a:endParaRPr sz="650" dirty="0"/>
          </a:p>
        </p:txBody>
      </p:sp>
      <p:pic>
        <p:nvPicPr>
          <p:cNvPr id="2" name="Picture 1">
            <a:extLst>
              <a:ext uri="{FF2B5EF4-FFF2-40B4-BE49-F238E27FC236}">
                <a16:creationId xmlns:a16="http://schemas.microsoft.com/office/drawing/2014/main" id="{07A61B3E-47E9-D77B-9780-A5BB89EFF5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027" y="1893247"/>
            <a:ext cx="5013762" cy="3963790"/>
          </a:xfrm>
          <a:prstGeom prst="rect">
            <a:avLst/>
          </a:prstGeom>
          <a:noFill/>
        </p:spPr>
      </p:pic>
      <p:pic>
        <p:nvPicPr>
          <p:cNvPr id="11" name="Google Shape;240;p9" descr="A screenshot of a video game&#10;&#10;Description automatically generated with medium confidence">
            <a:extLst>
              <a:ext uri="{FF2B5EF4-FFF2-40B4-BE49-F238E27FC236}">
                <a16:creationId xmlns:a16="http://schemas.microsoft.com/office/drawing/2014/main" id="{1B13EC03-1AD6-1A9D-510E-EDA1F77C28B9}"/>
              </a:ext>
            </a:extLst>
          </p:cNvPr>
          <p:cNvPicPr preferRelativeResize="0"/>
          <p:nvPr/>
        </p:nvPicPr>
        <p:blipFill rotWithShape="1">
          <a:blip r:embed="rId4">
            <a:alphaModFix/>
          </a:blip>
          <a:srcRect/>
          <a:stretch/>
        </p:blipFill>
        <p:spPr>
          <a:xfrm>
            <a:off x="267593" y="1893246"/>
            <a:ext cx="4999196" cy="3963790"/>
          </a:xfrm>
          <a:prstGeom prst="rect">
            <a:avLst/>
          </a:prstGeom>
          <a:noFill/>
          <a:ln>
            <a:noFill/>
          </a:ln>
        </p:spPr>
      </p:pic>
      <p:pic>
        <p:nvPicPr>
          <p:cNvPr id="13" name="Picture 12" descr="A red sign with white text&#10;&#10;Description automatically generated">
            <a:extLst>
              <a:ext uri="{FF2B5EF4-FFF2-40B4-BE49-F238E27FC236}">
                <a16:creationId xmlns:a16="http://schemas.microsoft.com/office/drawing/2014/main" id="{1AADE5D0-74DE-08AF-1A9E-752B8BEF6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3750" y="2355850"/>
            <a:ext cx="1788584" cy="412751"/>
          </a:xfrm>
          <a:prstGeom prst="rect">
            <a:avLst/>
          </a:prstGeom>
        </p:spPr>
      </p:pic>
      <p:sp>
        <p:nvSpPr>
          <p:cNvPr id="3" name="Google Shape;343;p6">
            <a:extLst>
              <a:ext uri="{FF2B5EF4-FFF2-40B4-BE49-F238E27FC236}">
                <a16:creationId xmlns:a16="http://schemas.microsoft.com/office/drawing/2014/main" id="{CDC7D93D-98F0-4170-EC3B-47CDD3D99C15}"/>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Google Shape;344;p6">
            <a:extLst>
              <a:ext uri="{FF2B5EF4-FFF2-40B4-BE49-F238E27FC236}">
                <a16:creationId xmlns:a16="http://schemas.microsoft.com/office/drawing/2014/main" id="{AEC6BA5B-2A5D-6E14-641D-0A422134B645}"/>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7</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019E5C25-6797-7CD3-801D-0B9B4AE147EE}"/>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12" name="Title 11">
            <a:extLst>
              <a:ext uri="{FF2B5EF4-FFF2-40B4-BE49-F238E27FC236}">
                <a16:creationId xmlns:a16="http://schemas.microsoft.com/office/drawing/2014/main" id="{E1D0FCAB-8EEF-0530-7AA2-9EA90DF61164}"/>
              </a:ext>
            </a:extLst>
          </p:cNvPr>
          <p:cNvSpPr>
            <a:spLocks noGrp="1"/>
          </p:cNvSpPr>
          <p:nvPr>
            <p:ph type="title"/>
          </p:nvPr>
        </p:nvSpPr>
        <p:spPr/>
        <p:txBody>
          <a:bodyPr/>
          <a:lstStyle/>
          <a:p>
            <a:endParaRPr lang="en-US"/>
          </a:p>
        </p:txBody>
      </p:sp>
      <p:sp>
        <p:nvSpPr>
          <p:cNvPr id="14" name="Freeform 13">
            <a:extLst>
              <a:ext uri="{FF2B5EF4-FFF2-40B4-BE49-F238E27FC236}">
                <a16:creationId xmlns:a16="http://schemas.microsoft.com/office/drawing/2014/main" id="{E1DEEFA9-8672-4A8D-E50E-2E4209B6D73E}"/>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5" name="Google Shape;80;p1" descr="A picture containing drawing&#10;&#10;Description automatically generated">
            <a:extLst>
              <a:ext uri="{FF2B5EF4-FFF2-40B4-BE49-F238E27FC236}">
                <a16:creationId xmlns:a16="http://schemas.microsoft.com/office/drawing/2014/main" id="{86F251D6-072E-8D68-74C8-7DAFDF5F8FDE}"/>
              </a:ext>
            </a:extLst>
          </p:cNvPr>
          <p:cNvPicPr preferRelativeResize="0"/>
          <p:nvPr/>
        </p:nvPicPr>
        <p:blipFill rotWithShape="1">
          <a:blip r:embed="rId6">
            <a:alphaModFix/>
          </a:blip>
          <a:srcRect/>
          <a:stretch/>
        </p:blipFill>
        <p:spPr>
          <a:xfrm>
            <a:off x="7998105" y="292141"/>
            <a:ext cx="1730658" cy="797314"/>
          </a:xfrm>
          <a:prstGeom prst="rect">
            <a:avLst/>
          </a:prstGeom>
          <a:noFill/>
          <a:ln>
            <a:noFill/>
          </a:ln>
        </p:spPr>
      </p:pic>
      <p:sp>
        <p:nvSpPr>
          <p:cNvPr id="16" name="Google Shape;87;p2">
            <a:extLst>
              <a:ext uri="{FF2B5EF4-FFF2-40B4-BE49-F238E27FC236}">
                <a16:creationId xmlns:a16="http://schemas.microsoft.com/office/drawing/2014/main" id="{87CCFA08-25CC-C43D-5131-F99899DB7EED}"/>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WHAT IS THE DISTRICT SETTING?</a:t>
            </a:r>
            <a:endParaRPr lang="en-CA" sz="2275" dirty="0"/>
          </a:p>
        </p:txBody>
      </p:sp>
      <p:sp>
        <p:nvSpPr>
          <p:cNvPr id="17" name="Google Shape;88;p2">
            <a:extLst>
              <a:ext uri="{FF2B5EF4-FFF2-40B4-BE49-F238E27FC236}">
                <a16:creationId xmlns:a16="http://schemas.microsoft.com/office/drawing/2014/main" id="{E9E74A17-D929-42E4-912F-E0DBFD4D8A65}"/>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AntaKori Is Strategically Located Adjacent To Two Operating Mines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0"/>
          <p:cNvPicPr preferRelativeResize="0"/>
          <p:nvPr/>
        </p:nvPicPr>
        <p:blipFill rotWithShape="1">
          <a:blip r:embed="rId3">
            <a:alphaModFix/>
          </a:blip>
          <a:srcRect/>
          <a:stretch/>
        </p:blipFill>
        <p:spPr>
          <a:xfrm>
            <a:off x="0" y="1783754"/>
            <a:ext cx="9906000" cy="4170438"/>
          </a:xfrm>
          <a:prstGeom prst="rect">
            <a:avLst/>
          </a:prstGeom>
          <a:noFill/>
          <a:ln>
            <a:noFill/>
          </a:ln>
        </p:spPr>
      </p:pic>
      <p:sp>
        <p:nvSpPr>
          <p:cNvPr id="247" name="Google Shape;247;p10"/>
          <p:cNvSpPr/>
          <p:nvPr/>
        </p:nvSpPr>
        <p:spPr>
          <a:xfrm>
            <a:off x="141736" y="1817671"/>
            <a:ext cx="2927790" cy="300113"/>
          </a:xfrm>
          <a:prstGeom prst="rect">
            <a:avLst/>
          </a:prstGeom>
          <a:noFill/>
          <a:ln>
            <a:noFill/>
          </a:ln>
        </p:spPr>
        <p:txBody>
          <a:bodyPr spcFirstLastPara="1" wrap="square" lIns="74283" tIns="37131" rIns="74283" bIns="37131" anchor="t" anchorCtr="0">
            <a:spAutoFit/>
          </a:bodyPr>
          <a:lstStyle/>
          <a:p>
            <a:pPr>
              <a:buClr>
                <a:schemeClr val="dk1"/>
              </a:buClr>
              <a:buSzPts val="1800"/>
            </a:pPr>
            <a:r>
              <a:rPr lang="en-CA" sz="1463" dirty="0">
                <a:solidFill>
                  <a:schemeClr val="dk1"/>
                </a:solidFill>
                <a:latin typeface="Lato"/>
                <a:ea typeface="Lato"/>
                <a:cs typeface="Lato"/>
                <a:sym typeface="Lato"/>
              </a:rPr>
              <a:t>3D map looking to northwest</a:t>
            </a:r>
            <a:endParaRPr sz="1463" dirty="0">
              <a:solidFill>
                <a:schemeClr val="dk1"/>
              </a:solidFill>
              <a:latin typeface="Lato"/>
              <a:ea typeface="Lato"/>
              <a:cs typeface="Lato"/>
              <a:sym typeface="Lato"/>
            </a:endParaRPr>
          </a:p>
        </p:txBody>
      </p:sp>
      <p:grpSp>
        <p:nvGrpSpPr>
          <p:cNvPr id="248" name="Google Shape;248;p10"/>
          <p:cNvGrpSpPr/>
          <p:nvPr/>
        </p:nvGrpSpPr>
        <p:grpSpPr>
          <a:xfrm>
            <a:off x="4693258" y="1783754"/>
            <a:ext cx="1099462" cy="1444176"/>
            <a:chOff x="5741335" y="851712"/>
            <a:chExt cx="1353184" cy="1777447"/>
          </a:xfrm>
        </p:grpSpPr>
        <p:cxnSp>
          <p:nvCxnSpPr>
            <p:cNvPr id="249" name="Google Shape;249;p10"/>
            <p:cNvCxnSpPr>
              <a:stCxn id="250" idx="2"/>
            </p:cNvCxnSpPr>
            <p:nvPr/>
          </p:nvCxnSpPr>
          <p:spPr>
            <a:xfrm flipH="1">
              <a:off x="6309929" y="2100379"/>
              <a:ext cx="107998" cy="528780"/>
            </a:xfrm>
            <a:prstGeom prst="straightConnector1">
              <a:avLst/>
            </a:prstGeom>
            <a:noFill/>
            <a:ln w="19050" cap="flat" cmpd="sng">
              <a:solidFill>
                <a:srgbClr val="860000"/>
              </a:solidFill>
              <a:prstDash val="solid"/>
              <a:miter lim="800000"/>
              <a:headEnd type="none" w="sm" len="sm"/>
              <a:tailEnd type="triangle" w="med" len="med"/>
            </a:ln>
          </p:spPr>
        </p:cxnSp>
        <p:grpSp>
          <p:nvGrpSpPr>
            <p:cNvPr id="251" name="Google Shape;251;p10"/>
            <p:cNvGrpSpPr/>
            <p:nvPr/>
          </p:nvGrpSpPr>
          <p:grpSpPr>
            <a:xfrm>
              <a:off x="5741335" y="851712"/>
              <a:ext cx="1353184" cy="1248667"/>
              <a:chOff x="5254360" y="642516"/>
              <a:chExt cx="1299974" cy="1248667"/>
            </a:xfrm>
          </p:grpSpPr>
          <p:sp>
            <p:nvSpPr>
              <p:cNvPr id="250" name="Google Shape;250;p10"/>
              <p:cNvSpPr txBox="1"/>
              <p:nvPr/>
            </p:nvSpPr>
            <p:spPr>
              <a:xfrm>
                <a:off x="5254360" y="1090767"/>
                <a:ext cx="1299974" cy="800416"/>
              </a:xfrm>
              <a:prstGeom prst="rect">
                <a:avLst/>
              </a:prstGeom>
              <a:solidFill>
                <a:srgbClr val="860000"/>
              </a:solidFill>
              <a:ln>
                <a:noFill/>
              </a:ln>
            </p:spPr>
            <p:txBody>
              <a:bodyPr spcFirstLastPara="1" wrap="square" lIns="74283" tIns="37131" rIns="74283" bIns="37131" anchor="ctr" anchorCtr="0">
                <a:spAutoFit/>
              </a:bodyPr>
              <a:lstStyle/>
              <a:p>
                <a:pPr algn="ctr">
                  <a:buClr>
                    <a:schemeClr val="lt1"/>
                  </a:buClr>
                  <a:buSzPts val="1800"/>
                </a:pPr>
                <a:r>
                  <a:rPr lang="en-CA" sz="1463" b="1" dirty="0">
                    <a:solidFill>
                      <a:schemeClr val="lt1"/>
                    </a:solidFill>
                    <a:latin typeface="Calibri"/>
                    <a:ea typeface="Calibri"/>
                    <a:cs typeface="Calibri"/>
                    <a:sym typeface="Calibri"/>
                  </a:rPr>
                  <a:t>AntaKori</a:t>
                </a:r>
                <a:endParaRPr sz="1463" dirty="0">
                  <a:solidFill>
                    <a:schemeClr val="dk1"/>
                  </a:solidFill>
                  <a:latin typeface="Calibri"/>
                  <a:ea typeface="Calibri"/>
                  <a:cs typeface="Calibri"/>
                  <a:sym typeface="Calibri"/>
                </a:endParaRPr>
              </a:p>
              <a:p>
                <a:pPr algn="ctr">
                  <a:buClr>
                    <a:schemeClr val="lt1"/>
                  </a:buClr>
                  <a:buSzPts val="1100"/>
                </a:pPr>
                <a:r>
                  <a:rPr lang="en-CA" sz="1138" dirty="0">
                    <a:solidFill>
                      <a:schemeClr val="lt1"/>
                    </a:solidFill>
                    <a:latin typeface="Calibri"/>
                    <a:ea typeface="Calibri"/>
                    <a:cs typeface="Calibri"/>
                    <a:sym typeface="Calibri"/>
                  </a:rPr>
                  <a:t>Sulphides</a:t>
                </a:r>
                <a:br>
                  <a:rPr lang="en-CA" sz="1138" dirty="0">
                    <a:solidFill>
                      <a:schemeClr val="lt1"/>
                    </a:solidFill>
                    <a:latin typeface="Calibri"/>
                    <a:ea typeface="Calibri"/>
                    <a:cs typeface="Calibri"/>
                    <a:sym typeface="Calibri"/>
                  </a:rPr>
                </a:br>
                <a:r>
                  <a:rPr lang="en-CA" sz="1138" dirty="0">
                    <a:solidFill>
                      <a:schemeClr val="lt1"/>
                    </a:solidFill>
                    <a:latin typeface="Calibri"/>
                    <a:ea typeface="Calibri"/>
                    <a:cs typeface="Calibri"/>
                    <a:sym typeface="Calibri"/>
                  </a:rPr>
                  <a:t>Exploration</a:t>
                </a:r>
                <a:endParaRPr sz="1138" dirty="0">
                  <a:solidFill>
                    <a:schemeClr val="lt1"/>
                  </a:solidFill>
                  <a:latin typeface="Calibri"/>
                  <a:ea typeface="Calibri"/>
                  <a:cs typeface="Calibri"/>
                  <a:sym typeface="Calibri"/>
                </a:endParaRPr>
              </a:p>
            </p:txBody>
          </p:sp>
          <p:sp>
            <p:nvSpPr>
              <p:cNvPr id="252" name="Google Shape;252;p10"/>
              <p:cNvSpPr txBox="1"/>
              <p:nvPr/>
            </p:nvSpPr>
            <p:spPr>
              <a:xfrm>
                <a:off x="5254360" y="773226"/>
                <a:ext cx="1299974" cy="369370"/>
              </a:xfrm>
              <a:prstGeom prst="rect">
                <a:avLst/>
              </a:prstGeom>
              <a:solidFill>
                <a:schemeClr val="lt1"/>
              </a:solidFill>
              <a:ln>
                <a:noFill/>
              </a:ln>
            </p:spPr>
            <p:txBody>
              <a:bodyPr spcFirstLastPara="1" wrap="square" lIns="74283" tIns="37131" rIns="74283" bIns="37131" anchor="ctr" anchorCtr="0">
                <a:spAutoFit/>
              </a:bodyPr>
              <a:lstStyle/>
              <a:p>
                <a:pPr algn="ctr">
                  <a:buClr>
                    <a:schemeClr val="dk1"/>
                  </a:buClr>
                  <a:buSzPts val="1800"/>
                </a:pPr>
                <a:endParaRPr sz="1463" b="1">
                  <a:solidFill>
                    <a:schemeClr val="lt1"/>
                  </a:solidFill>
                  <a:latin typeface="Calibri"/>
                  <a:ea typeface="Calibri"/>
                  <a:cs typeface="Calibri"/>
                  <a:sym typeface="Calibri"/>
                </a:endParaRPr>
              </a:p>
            </p:txBody>
          </p:sp>
          <p:pic>
            <p:nvPicPr>
              <p:cNvPr id="253" name="Google Shape;253;p10"/>
              <p:cNvPicPr preferRelativeResize="0"/>
              <p:nvPr/>
            </p:nvPicPr>
            <p:blipFill rotWithShape="1">
              <a:blip r:embed="rId4">
                <a:alphaModFix/>
              </a:blip>
              <a:srcRect/>
              <a:stretch/>
            </p:blipFill>
            <p:spPr>
              <a:xfrm>
                <a:off x="5255677" y="642516"/>
                <a:ext cx="1089615" cy="503846"/>
              </a:xfrm>
              <a:prstGeom prst="rect">
                <a:avLst/>
              </a:prstGeom>
              <a:noFill/>
              <a:ln>
                <a:noFill/>
              </a:ln>
            </p:spPr>
          </p:pic>
        </p:grpSp>
      </p:grpSp>
      <p:grpSp>
        <p:nvGrpSpPr>
          <p:cNvPr id="254" name="Google Shape;254;p10"/>
          <p:cNvGrpSpPr/>
          <p:nvPr/>
        </p:nvGrpSpPr>
        <p:grpSpPr>
          <a:xfrm>
            <a:off x="6398733" y="2108611"/>
            <a:ext cx="3467793" cy="2265475"/>
            <a:chOff x="7462108" y="2788973"/>
            <a:chExt cx="3917984" cy="1761603"/>
          </a:xfrm>
        </p:grpSpPr>
        <p:sp>
          <p:nvSpPr>
            <p:cNvPr id="255" name="Google Shape;255;p10"/>
            <p:cNvSpPr txBox="1"/>
            <p:nvPr/>
          </p:nvSpPr>
          <p:spPr>
            <a:xfrm>
              <a:off x="7473990" y="2788973"/>
              <a:ext cx="3906102" cy="296319"/>
            </a:xfrm>
            <a:prstGeom prst="rect">
              <a:avLst/>
            </a:prstGeom>
            <a:solidFill>
              <a:srgbClr val="860000"/>
            </a:solidFill>
            <a:ln w="9525" cap="flat" cmpd="sng">
              <a:solidFill>
                <a:srgbClr val="860000"/>
              </a:solidFill>
              <a:prstDash val="solid"/>
              <a:round/>
              <a:headEnd type="none" w="sm" len="sm"/>
              <a:tailEnd type="none" w="sm" len="sm"/>
            </a:ln>
          </p:spPr>
          <p:txBody>
            <a:bodyPr spcFirstLastPara="1" wrap="square" lIns="74283" tIns="37131" rIns="74283" bIns="37131" anchor="ctr" anchorCtr="0">
              <a:noAutofit/>
            </a:bodyPr>
            <a:lstStyle/>
            <a:p>
              <a:pPr algn="ctr">
                <a:buClr>
                  <a:schemeClr val="lt1"/>
                </a:buClr>
                <a:buSzPts val="1800"/>
              </a:pPr>
              <a:r>
                <a:rPr lang="en-CA" sz="1950" b="1" dirty="0">
                  <a:solidFill>
                    <a:schemeClr val="lt1"/>
                  </a:solidFill>
                  <a:latin typeface="Calibri"/>
                  <a:ea typeface="Calibri"/>
                  <a:cs typeface="Calibri"/>
                  <a:sym typeface="Calibri"/>
                </a:rPr>
                <a:t>AntaKori – </a:t>
              </a:r>
              <a:r>
                <a:rPr lang="en-CA" sz="1138" b="1" dirty="0">
                  <a:solidFill>
                    <a:schemeClr val="lt1"/>
                  </a:solidFill>
                  <a:latin typeface="Calibri"/>
                  <a:ea typeface="Calibri"/>
                  <a:cs typeface="Calibri"/>
                  <a:sym typeface="Calibri"/>
                </a:rPr>
                <a:t>Brownfield Exploration</a:t>
              </a:r>
              <a:endParaRPr sz="1138" b="1" dirty="0">
                <a:solidFill>
                  <a:schemeClr val="lt1"/>
                </a:solidFill>
                <a:latin typeface="Calibri"/>
                <a:ea typeface="Calibri"/>
                <a:cs typeface="Calibri"/>
                <a:sym typeface="Calibri"/>
              </a:endParaRPr>
            </a:p>
          </p:txBody>
        </p:sp>
        <p:sp>
          <p:nvSpPr>
            <p:cNvPr id="256" name="Google Shape;256;p10"/>
            <p:cNvSpPr txBox="1"/>
            <p:nvPr/>
          </p:nvSpPr>
          <p:spPr>
            <a:xfrm>
              <a:off x="7462108" y="3091829"/>
              <a:ext cx="3906102" cy="1458747"/>
            </a:xfrm>
            <a:prstGeom prst="rect">
              <a:avLst/>
            </a:prstGeom>
            <a:solidFill>
              <a:schemeClr val="lt1"/>
            </a:solidFill>
            <a:ln w="9525" cap="flat" cmpd="sng">
              <a:solidFill>
                <a:srgbClr val="860000"/>
              </a:solidFill>
              <a:prstDash val="solid"/>
              <a:round/>
              <a:headEnd type="none" w="sm" len="sm"/>
              <a:tailEnd type="none" w="sm" len="sm"/>
            </a:ln>
          </p:spPr>
          <p:txBody>
            <a:bodyPr spcFirstLastPara="1" wrap="square" lIns="74283" tIns="37131" rIns="74283" bIns="37131" anchor="t" anchorCtr="0">
              <a:spAutoFit/>
            </a:bodyPr>
            <a:lstStyle/>
            <a:p>
              <a:pPr marL="232186" indent="-232186">
                <a:buClr>
                  <a:schemeClr val="dk1"/>
                </a:buClr>
                <a:buSzPts val="1400"/>
                <a:buFont typeface="Arial"/>
                <a:buChar char="•"/>
              </a:pPr>
              <a:r>
                <a:rPr lang="en-CA" sz="1463" dirty="0">
                  <a:solidFill>
                    <a:schemeClr val="dk1"/>
                  </a:solidFill>
                  <a:latin typeface="Calibri"/>
                  <a:ea typeface="Calibri"/>
                  <a:cs typeface="Calibri"/>
                  <a:sym typeface="Calibri"/>
                </a:rPr>
                <a:t>100% owned by Regulus</a:t>
              </a:r>
              <a:endParaRPr sz="1463" dirty="0"/>
            </a:p>
            <a:p>
              <a:pPr marL="232186" indent="-232186">
                <a:buClr>
                  <a:schemeClr val="dk1"/>
                </a:buClr>
                <a:buSzPts val="1400"/>
                <a:buFont typeface="Arial"/>
                <a:buChar char="•"/>
              </a:pPr>
              <a:r>
                <a:rPr lang="en-CA" sz="1463" dirty="0">
                  <a:solidFill>
                    <a:schemeClr val="dk1"/>
                  </a:solidFill>
                  <a:latin typeface="Calibri"/>
                  <a:ea typeface="Calibri"/>
                  <a:cs typeface="Calibri"/>
                  <a:sym typeface="Calibri"/>
                </a:rPr>
                <a:t>Significant resource calculated in 2019</a:t>
              </a:r>
              <a:endParaRPr sz="1950" dirty="0">
                <a:solidFill>
                  <a:schemeClr val="dk1"/>
                </a:solidFill>
                <a:latin typeface="Calibri"/>
                <a:ea typeface="Calibri"/>
                <a:cs typeface="Calibri"/>
                <a:sym typeface="Calibri"/>
              </a:endParaRPr>
            </a:p>
            <a:p>
              <a:pPr marL="232186" indent="-232186">
                <a:buClr>
                  <a:schemeClr val="dk1"/>
                </a:buClr>
                <a:buSzPts val="1400"/>
                <a:buFont typeface="Arial"/>
                <a:buChar char="•"/>
              </a:pPr>
              <a:r>
                <a:rPr lang="en-CA" sz="1463" dirty="0">
                  <a:solidFill>
                    <a:schemeClr val="dk1"/>
                  </a:solidFill>
                  <a:latin typeface="Calibri"/>
                  <a:ea typeface="Calibri"/>
                  <a:cs typeface="Calibri"/>
                  <a:sym typeface="Calibri"/>
                </a:rPr>
                <a:t>High-grade near surface </a:t>
              </a:r>
              <a:endParaRPr sz="1463" dirty="0"/>
            </a:p>
            <a:p>
              <a:pPr marL="232186" indent="-232186">
                <a:buClr>
                  <a:schemeClr val="dk1"/>
                </a:buClr>
                <a:buSzPts val="1400"/>
                <a:buFont typeface="Arial"/>
                <a:buChar char="•"/>
              </a:pPr>
              <a:r>
                <a:rPr lang="en-CA" sz="1463" dirty="0">
                  <a:solidFill>
                    <a:schemeClr val="dk1"/>
                  </a:solidFill>
                  <a:latin typeface="Calibri"/>
                  <a:ea typeface="Calibri"/>
                  <a:cs typeface="Calibri"/>
                  <a:sym typeface="Calibri"/>
                </a:rPr>
                <a:t>Regulus and Coimolache utilized a data sharing agreement where Regulus was able to lay back onto Coimolache ground with a conceptual pit for resource purposes</a:t>
              </a:r>
              <a:endParaRPr sz="1463" dirty="0">
                <a:solidFill>
                  <a:schemeClr val="dk1"/>
                </a:solidFill>
                <a:latin typeface="Calibri"/>
                <a:ea typeface="Calibri"/>
                <a:cs typeface="Calibri"/>
                <a:sym typeface="Calibri"/>
              </a:endParaRPr>
            </a:p>
          </p:txBody>
        </p:sp>
      </p:grpSp>
      <p:grpSp>
        <p:nvGrpSpPr>
          <p:cNvPr id="257" name="Google Shape;257;p10"/>
          <p:cNvGrpSpPr/>
          <p:nvPr/>
        </p:nvGrpSpPr>
        <p:grpSpPr>
          <a:xfrm>
            <a:off x="86429" y="3511925"/>
            <a:ext cx="2689596" cy="896314"/>
            <a:chOff x="111862" y="3920473"/>
            <a:chExt cx="3802988" cy="1103155"/>
          </a:xfrm>
        </p:grpSpPr>
        <p:sp>
          <p:nvSpPr>
            <p:cNvPr id="258" name="Google Shape;258;p10"/>
            <p:cNvSpPr txBox="1"/>
            <p:nvPr/>
          </p:nvSpPr>
          <p:spPr>
            <a:xfrm>
              <a:off x="111862" y="3920473"/>
              <a:ext cx="3802988" cy="369370"/>
            </a:xfrm>
            <a:prstGeom prst="rect">
              <a:avLst/>
            </a:prstGeom>
            <a:solidFill>
              <a:srgbClr val="385723"/>
            </a:solidFill>
            <a:ln w="9525" cap="flat" cmpd="sng">
              <a:solidFill>
                <a:srgbClr val="385723"/>
              </a:solidFill>
              <a:prstDash val="solid"/>
              <a:round/>
              <a:headEnd type="none" w="sm" len="sm"/>
              <a:tailEnd type="none" w="sm" len="sm"/>
            </a:ln>
          </p:spPr>
          <p:txBody>
            <a:bodyPr spcFirstLastPara="1" wrap="square" lIns="74283" tIns="37131" rIns="74283" bIns="37131" anchor="ctr" anchorCtr="0">
              <a:spAutoFit/>
            </a:bodyPr>
            <a:lstStyle/>
            <a:p>
              <a:pPr algn="ctr">
                <a:buClr>
                  <a:schemeClr val="lt1"/>
                </a:buClr>
                <a:buSzPts val="1800"/>
              </a:pPr>
              <a:r>
                <a:rPr lang="en-CA" sz="1463" b="1" dirty="0">
                  <a:solidFill>
                    <a:schemeClr val="lt1"/>
                  </a:solidFill>
                  <a:latin typeface="Calibri"/>
                  <a:ea typeface="Calibri"/>
                  <a:cs typeface="Calibri"/>
                  <a:sym typeface="Calibri"/>
                </a:rPr>
                <a:t>Tantahuatay</a:t>
              </a:r>
              <a:r>
                <a:rPr lang="en-CA" sz="1463" dirty="0">
                  <a:solidFill>
                    <a:schemeClr val="lt1"/>
                  </a:solidFill>
                  <a:latin typeface="Calibri"/>
                  <a:ea typeface="Calibri"/>
                  <a:cs typeface="Calibri"/>
                  <a:sym typeface="Calibri"/>
                </a:rPr>
                <a:t> </a:t>
              </a:r>
              <a:r>
                <a:rPr lang="en-CA" sz="1463" b="1" dirty="0">
                  <a:solidFill>
                    <a:schemeClr val="lt1"/>
                  </a:solidFill>
                  <a:latin typeface="Calibri"/>
                  <a:ea typeface="Calibri"/>
                  <a:cs typeface="Calibri"/>
                  <a:sym typeface="Calibri"/>
                </a:rPr>
                <a:t>Sulphides</a:t>
              </a:r>
              <a:endParaRPr sz="894" b="1" dirty="0">
                <a:solidFill>
                  <a:schemeClr val="lt1"/>
                </a:solidFill>
                <a:latin typeface="Calibri"/>
                <a:ea typeface="Calibri"/>
                <a:cs typeface="Calibri"/>
                <a:sym typeface="Calibri"/>
              </a:endParaRPr>
            </a:p>
          </p:txBody>
        </p:sp>
        <p:sp>
          <p:nvSpPr>
            <p:cNvPr id="259" name="Google Shape;259;p10"/>
            <p:cNvSpPr txBox="1"/>
            <p:nvPr/>
          </p:nvSpPr>
          <p:spPr>
            <a:xfrm>
              <a:off x="119435" y="4284768"/>
              <a:ext cx="3795415" cy="738860"/>
            </a:xfrm>
            <a:prstGeom prst="rect">
              <a:avLst/>
            </a:prstGeom>
            <a:solidFill>
              <a:schemeClr val="lt1"/>
            </a:solidFill>
            <a:ln w="9525" cap="flat" cmpd="sng">
              <a:solidFill>
                <a:srgbClr val="385723"/>
              </a:solidFill>
              <a:prstDash val="solid"/>
              <a:round/>
              <a:headEnd type="none" w="sm" len="sm"/>
              <a:tailEnd type="none" w="sm" len="sm"/>
            </a:ln>
          </p:spPr>
          <p:txBody>
            <a:bodyPr spcFirstLastPara="1" wrap="square" lIns="74283" tIns="37131" rIns="74283" bIns="37131" anchor="t" anchorCtr="0">
              <a:spAutoFit/>
            </a:bodyPr>
            <a:lstStyle/>
            <a:p>
              <a:pPr marL="217997" indent="-217997">
                <a:buClr>
                  <a:schemeClr val="dk1"/>
                </a:buClr>
                <a:buSzPts val="1400"/>
                <a:buFont typeface="Arial"/>
                <a:buChar char="•"/>
              </a:pPr>
              <a:r>
                <a:rPr lang="en-CA" sz="1138" dirty="0">
                  <a:solidFill>
                    <a:schemeClr val="dk1"/>
                  </a:solidFill>
                  <a:latin typeface="Calibri"/>
                  <a:ea typeface="Calibri"/>
                  <a:cs typeface="Calibri"/>
                  <a:sym typeface="Calibri"/>
                </a:rPr>
                <a:t>Owner, Coimolache</a:t>
              </a:r>
              <a:r>
                <a:rPr lang="en-CA" sz="1138" baseline="30000" dirty="0">
                  <a:solidFill>
                    <a:schemeClr val="dk1"/>
                  </a:solidFill>
                  <a:latin typeface="Calibri"/>
                  <a:ea typeface="Calibri"/>
                  <a:cs typeface="Calibri"/>
                  <a:sym typeface="Calibri"/>
                </a:rPr>
                <a:t>1</a:t>
              </a:r>
              <a:r>
                <a:rPr lang="en-CA" sz="1138" dirty="0">
                  <a:solidFill>
                    <a:schemeClr val="dk1"/>
                  </a:solidFill>
                  <a:latin typeface="Calibri"/>
                  <a:ea typeface="Calibri"/>
                  <a:cs typeface="Calibri"/>
                  <a:sym typeface="Calibri"/>
                </a:rPr>
                <a:t>, currently mining the oxide cap as a heap leach gold operation</a:t>
              </a:r>
              <a:endParaRPr sz="1138" dirty="0">
                <a:solidFill>
                  <a:schemeClr val="dk1"/>
                </a:solidFill>
                <a:latin typeface="Calibri"/>
                <a:ea typeface="Calibri"/>
                <a:cs typeface="Calibri"/>
                <a:sym typeface="Calibri"/>
              </a:endParaRPr>
            </a:p>
          </p:txBody>
        </p:sp>
      </p:grpSp>
      <p:sp>
        <p:nvSpPr>
          <p:cNvPr id="260" name="Google Shape;260;p10"/>
          <p:cNvSpPr txBox="1"/>
          <p:nvPr/>
        </p:nvSpPr>
        <p:spPr>
          <a:xfrm>
            <a:off x="41047" y="4495336"/>
            <a:ext cx="2684240" cy="575124"/>
          </a:xfrm>
          <a:prstGeom prst="rect">
            <a:avLst/>
          </a:prstGeom>
          <a:noFill/>
          <a:ln>
            <a:noFill/>
          </a:ln>
        </p:spPr>
        <p:txBody>
          <a:bodyPr spcFirstLastPara="1" wrap="square" lIns="74283" tIns="37131" rIns="74283" bIns="37131" anchor="t" anchorCtr="0">
            <a:spAutoFit/>
          </a:bodyPr>
          <a:lstStyle/>
          <a:p>
            <a:pPr marL="185749" indent="-185749">
              <a:buClr>
                <a:schemeClr val="dk1"/>
              </a:buClr>
              <a:buSzPts val="1100"/>
              <a:buFont typeface="Calibri"/>
              <a:buAutoNum type="arabicParenBoth"/>
            </a:pPr>
            <a:r>
              <a:rPr lang="en-CA" sz="650" dirty="0">
                <a:solidFill>
                  <a:schemeClr val="dk1"/>
                </a:solidFill>
                <a:latin typeface="Calibri"/>
                <a:ea typeface="Calibri"/>
                <a:cs typeface="Calibri"/>
                <a:sym typeface="Calibri"/>
              </a:rPr>
              <a:t>Coimolache (Southern Copper 44%; Buenaventura 40%; ESPRO 16%)</a:t>
            </a:r>
          </a:p>
          <a:p>
            <a:pPr marL="185749" indent="-185749">
              <a:buClr>
                <a:schemeClr val="dk1"/>
              </a:buClr>
              <a:buSzPts val="1100"/>
              <a:buFont typeface="Calibri"/>
              <a:buAutoNum type="arabicParenBoth"/>
            </a:pPr>
            <a:r>
              <a:rPr lang="en-GB" sz="650" dirty="0">
                <a:solidFill>
                  <a:schemeClr val="dk1"/>
                </a:solidFill>
                <a:latin typeface="Calibri"/>
                <a:ea typeface="Calibri"/>
                <a:cs typeface="Calibri"/>
                <a:sym typeface="Calibri"/>
              </a:rPr>
              <a:t>Assumed metallurgical recoveries for CuEq are copper 85%, gold 55% and silver 50%, according to the 2019 Mineral Resource Estimate compiled by Wood.</a:t>
            </a:r>
            <a:endParaRPr sz="650" dirty="0">
              <a:solidFill>
                <a:schemeClr val="dk1"/>
              </a:solidFill>
              <a:latin typeface="Calibri"/>
              <a:ea typeface="Calibri"/>
              <a:cs typeface="Calibri"/>
              <a:sym typeface="Calibri"/>
            </a:endParaRPr>
          </a:p>
          <a:p>
            <a:endParaRPr sz="650" dirty="0">
              <a:solidFill>
                <a:schemeClr val="dk1"/>
              </a:solidFill>
              <a:latin typeface="Calibri"/>
              <a:ea typeface="Calibri"/>
              <a:cs typeface="Calibri"/>
              <a:sym typeface="Calibri"/>
            </a:endParaRPr>
          </a:p>
        </p:txBody>
      </p:sp>
      <p:grpSp>
        <p:nvGrpSpPr>
          <p:cNvPr id="261" name="Google Shape;261;p10"/>
          <p:cNvGrpSpPr/>
          <p:nvPr/>
        </p:nvGrpSpPr>
        <p:grpSpPr>
          <a:xfrm>
            <a:off x="1477469" y="2352137"/>
            <a:ext cx="2571372" cy="1017335"/>
            <a:chOff x="1913212" y="1683797"/>
            <a:chExt cx="3202021" cy="1252105"/>
          </a:xfrm>
        </p:grpSpPr>
        <p:cxnSp>
          <p:nvCxnSpPr>
            <p:cNvPr id="262" name="Google Shape;262;p10"/>
            <p:cNvCxnSpPr>
              <a:cxnSpLocks/>
              <a:stCxn id="263" idx="3"/>
            </p:cNvCxnSpPr>
            <p:nvPr/>
          </p:nvCxnSpPr>
          <p:spPr>
            <a:xfrm>
              <a:off x="3491802" y="2674234"/>
              <a:ext cx="1578590" cy="261589"/>
            </a:xfrm>
            <a:prstGeom prst="straightConnector1">
              <a:avLst/>
            </a:prstGeom>
            <a:noFill/>
            <a:ln w="19050" cap="flat" cmpd="sng">
              <a:solidFill>
                <a:srgbClr val="385723"/>
              </a:solidFill>
              <a:prstDash val="solid"/>
              <a:miter lim="800000"/>
              <a:headEnd type="none" w="sm" len="sm"/>
              <a:tailEnd type="triangle" w="med" len="med"/>
            </a:ln>
          </p:spPr>
        </p:cxnSp>
        <p:sp>
          <p:nvSpPr>
            <p:cNvPr id="263" name="Google Shape;263;p10"/>
            <p:cNvSpPr txBox="1"/>
            <p:nvPr/>
          </p:nvSpPr>
          <p:spPr>
            <a:xfrm>
              <a:off x="1913212" y="2412565"/>
              <a:ext cx="1578590" cy="523337"/>
            </a:xfrm>
            <a:prstGeom prst="rect">
              <a:avLst/>
            </a:prstGeom>
            <a:solidFill>
              <a:srgbClr val="385623"/>
            </a:solidFill>
            <a:ln>
              <a:noFill/>
            </a:ln>
          </p:spPr>
          <p:txBody>
            <a:bodyPr spcFirstLastPara="1" wrap="square" lIns="74283" tIns="37131" rIns="74283" bIns="37131" anchor="ctr" anchorCtr="0">
              <a:spAutoFit/>
            </a:bodyPr>
            <a:lstStyle/>
            <a:p>
              <a:pPr algn="ctr">
                <a:buClr>
                  <a:schemeClr val="lt1"/>
                </a:buClr>
                <a:buSzPts val="1400"/>
              </a:pPr>
              <a:r>
                <a:rPr lang="en-CA" sz="1138" dirty="0">
                  <a:solidFill>
                    <a:schemeClr val="lt1"/>
                  </a:solidFill>
                  <a:latin typeface="Calibri"/>
                  <a:ea typeface="Calibri"/>
                  <a:cs typeface="Calibri"/>
                  <a:sym typeface="Calibri"/>
                </a:rPr>
                <a:t>Tantahuatay Sulphides</a:t>
              </a:r>
              <a:endParaRPr sz="1463" dirty="0">
                <a:solidFill>
                  <a:schemeClr val="lt1"/>
                </a:solidFill>
                <a:latin typeface="Calibri"/>
                <a:ea typeface="Calibri"/>
                <a:cs typeface="Calibri"/>
                <a:sym typeface="Calibri"/>
              </a:endParaRPr>
            </a:p>
          </p:txBody>
        </p:sp>
        <p:sp>
          <p:nvSpPr>
            <p:cNvPr id="264" name="Google Shape;264;p10"/>
            <p:cNvSpPr txBox="1"/>
            <p:nvPr/>
          </p:nvSpPr>
          <p:spPr>
            <a:xfrm>
              <a:off x="1913212" y="1683797"/>
              <a:ext cx="2001639" cy="307815"/>
            </a:xfrm>
            <a:prstGeom prst="rect">
              <a:avLst/>
            </a:prstGeom>
            <a:solidFill>
              <a:srgbClr val="385623"/>
            </a:solidFill>
            <a:ln>
              <a:noFill/>
            </a:ln>
          </p:spPr>
          <p:txBody>
            <a:bodyPr spcFirstLastPara="1" wrap="square" lIns="74283" tIns="37131" rIns="74283" bIns="37131" anchor="ctr" anchorCtr="0">
              <a:spAutoFit/>
            </a:bodyPr>
            <a:lstStyle/>
            <a:p>
              <a:pPr algn="ctr">
                <a:buClr>
                  <a:schemeClr val="lt1"/>
                </a:buClr>
                <a:buSzPts val="1400"/>
              </a:pPr>
              <a:r>
                <a:rPr lang="en-CA" sz="1138" dirty="0">
                  <a:solidFill>
                    <a:schemeClr val="lt1"/>
                  </a:solidFill>
                  <a:latin typeface="Calibri"/>
                  <a:ea typeface="Calibri"/>
                  <a:cs typeface="Calibri"/>
                  <a:sym typeface="Calibri"/>
                </a:rPr>
                <a:t>Tantahuatay Oxide Mine</a:t>
              </a:r>
              <a:endParaRPr sz="1463" dirty="0">
                <a:solidFill>
                  <a:schemeClr val="lt1"/>
                </a:solidFill>
                <a:latin typeface="Calibri"/>
                <a:ea typeface="Calibri"/>
                <a:cs typeface="Calibri"/>
                <a:sym typeface="Calibri"/>
              </a:endParaRPr>
            </a:p>
          </p:txBody>
        </p:sp>
        <p:cxnSp>
          <p:nvCxnSpPr>
            <p:cNvPr id="265" name="Google Shape;265;p10"/>
            <p:cNvCxnSpPr>
              <a:cxnSpLocks/>
            </p:cNvCxnSpPr>
            <p:nvPr/>
          </p:nvCxnSpPr>
          <p:spPr>
            <a:xfrm>
              <a:off x="3895733" y="1816326"/>
              <a:ext cx="1219500" cy="596317"/>
            </a:xfrm>
            <a:prstGeom prst="straightConnector1">
              <a:avLst/>
            </a:prstGeom>
            <a:noFill/>
            <a:ln w="19050" cap="flat" cmpd="sng">
              <a:solidFill>
                <a:srgbClr val="385723"/>
              </a:solidFill>
              <a:prstDash val="solid"/>
              <a:miter lim="800000"/>
              <a:headEnd type="none" w="sm" len="sm"/>
              <a:tailEnd type="triangle" w="med" len="med"/>
            </a:ln>
          </p:spPr>
        </p:cxnSp>
      </p:grpSp>
      <p:grpSp>
        <p:nvGrpSpPr>
          <p:cNvPr id="270" name="Google Shape;270;p10"/>
          <p:cNvGrpSpPr/>
          <p:nvPr/>
        </p:nvGrpSpPr>
        <p:grpSpPr>
          <a:xfrm>
            <a:off x="2766333" y="4157175"/>
            <a:ext cx="2849589" cy="1200583"/>
            <a:chOff x="2969246" y="3732530"/>
            <a:chExt cx="3742976" cy="1477641"/>
          </a:xfrm>
        </p:grpSpPr>
        <p:sp>
          <p:nvSpPr>
            <p:cNvPr id="271" name="Google Shape;271;p10"/>
            <p:cNvSpPr txBox="1"/>
            <p:nvPr/>
          </p:nvSpPr>
          <p:spPr>
            <a:xfrm>
              <a:off x="5246102" y="4471311"/>
              <a:ext cx="1466120" cy="738860"/>
            </a:xfrm>
            <a:prstGeom prst="rect">
              <a:avLst/>
            </a:prstGeom>
            <a:noFill/>
            <a:ln>
              <a:noFill/>
            </a:ln>
          </p:spPr>
          <p:txBody>
            <a:bodyPr spcFirstLastPara="1" wrap="square" lIns="0" tIns="37131" rIns="0" bIns="37131" anchor="ctr" anchorCtr="0">
              <a:spAutoFit/>
            </a:bodyPr>
            <a:lstStyle/>
            <a:p>
              <a:pPr algn="ctr">
                <a:buClr>
                  <a:srgbClr val="860000"/>
                </a:buClr>
                <a:buSzPts val="1400"/>
              </a:pPr>
              <a:r>
                <a:rPr lang="en-CA" sz="1138" b="1">
                  <a:solidFill>
                    <a:srgbClr val="860000"/>
                  </a:solidFill>
                  <a:latin typeface="Calibri"/>
                  <a:ea typeface="Calibri"/>
                  <a:cs typeface="Calibri"/>
                  <a:sym typeface="Calibri"/>
                </a:rPr>
                <a:t>2019 “In-Pit” Resource Blocks </a:t>
              </a:r>
              <a:br>
                <a:rPr lang="en-CA" sz="1138" b="1">
                  <a:solidFill>
                    <a:srgbClr val="860000"/>
                  </a:solidFill>
                  <a:latin typeface="Calibri"/>
                  <a:ea typeface="Calibri"/>
                  <a:cs typeface="Calibri"/>
                  <a:sym typeface="Calibri"/>
                </a:rPr>
              </a:br>
              <a:r>
                <a:rPr lang="en-CA" sz="1138" b="1">
                  <a:solidFill>
                    <a:srgbClr val="860000"/>
                  </a:solidFill>
                  <a:latin typeface="Calibri"/>
                  <a:ea typeface="Calibri"/>
                  <a:cs typeface="Calibri"/>
                  <a:sym typeface="Calibri"/>
                </a:rPr>
                <a:t>(Reported)</a:t>
              </a:r>
              <a:endParaRPr sz="1463">
                <a:solidFill>
                  <a:srgbClr val="860000"/>
                </a:solidFill>
                <a:latin typeface="Calibri"/>
                <a:ea typeface="Calibri"/>
                <a:cs typeface="Calibri"/>
                <a:sym typeface="Calibri"/>
              </a:endParaRPr>
            </a:p>
          </p:txBody>
        </p:sp>
        <p:sp>
          <p:nvSpPr>
            <p:cNvPr id="272" name="Google Shape;272;p10"/>
            <p:cNvSpPr txBox="1"/>
            <p:nvPr/>
          </p:nvSpPr>
          <p:spPr>
            <a:xfrm>
              <a:off x="2969246" y="3763981"/>
              <a:ext cx="1369632" cy="523337"/>
            </a:xfrm>
            <a:prstGeom prst="rect">
              <a:avLst/>
            </a:prstGeom>
            <a:noFill/>
            <a:ln>
              <a:noFill/>
            </a:ln>
          </p:spPr>
          <p:txBody>
            <a:bodyPr spcFirstLastPara="1" wrap="square" lIns="74283" tIns="37131" rIns="74283" bIns="37131" anchor="ctr" anchorCtr="0">
              <a:spAutoFit/>
            </a:bodyPr>
            <a:lstStyle/>
            <a:p>
              <a:pPr algn="ctr">
                <a:buClr>
                  <a:srgbClr val="860000"/>
                </a:buClr>
                <a:buSzPts val="1400"/>
              </a:pPr>
              <a:r>
                <a:rPr lang="en-CA" sz="1138" b="1" dirty="0">
                  <a:solidFill>
                    <a:srgbClr val="860000"/>
                  </a:solidFill>
                  <a:latin typeface="Calibri"/>
                  <a:ea typeface="Calibri"/>
                  <a:cs typeface="Calibri"/>
                  <a:sym typeface="Calibri"/>
                </a:rPr>
                <a:t>2019 Regulus Conceptual Pit</a:t>
              </a:r>
              <a:endParaRPr sz="1463" dirty="0">
                <a:solidFill>
                  <a:srgbClr val="860000"/>
                </a:solidFill>
                <a:latin typeface="Calibri"/>
                <a:ea typeface="Calibri"/>
                <a:cs typeface="Calibri"/>
                <a:sym typeface="Calibri"/>
              </a:endParaRPr>
            </a:p>
          </p:txBody>
        </p:sp>
        <p:cxnSp>
          <p:nvCxnSpPr>
            <p:cNvPr id="273" name="Google Shape;273;p10"/>
            <p:cNvCxnSpPr>
              <a:cxnSpLocks/>
            </p:cNvCxnSpPr>
            <p:nvPr/>
          </p:nvCxnSpPr>
          <p:spPr>
            <a:xfrm>
              <a:off x="4225840" y="4043765"/>
              <a:ext cx="717804" cy="0"/>
            </a:xfrm>
            <a:prstGeom prst="straightConnector1">
              <a:avLst/>
            </a:prstGeom>
            <a:noFill/>
            <a:ln w="19050" cap="flat" cmpd="sng">
              <a:solidFill>
                <a:srgbClr val="860000"/>
              </a:solidFill>
              <a:prstDash val="solid"/>
              <a:miter lim="800000"/>
              <a:headEnd type="none" w="sm" len="sm"/>
              <a:tailEnd type="triangle" w="med" len="med"/>
            </a:ln>
          </p:spPr>
        </p:cxnSp>
        <p:cxnSp>
          <p:nvCxnSpPr>
            <p:cNvPr id="274" name="Google Shape;274;p10"/>
            <p:cNvCxnSpPr>
              <a:stCxn id="271" idx="0"/>
            </p:cNvCxnSpPr>
            <p:nvPr/>
          </p:nvCxnSpPr>
          <p:spPr>
            <a:xfrm flipV="1">
              <a:off x="5979163" y="3732530"/>
              <a:ext cx="116698" cy="738780"/>
            </a:xfrm>
            <a:prstGeom prst="straightConnector1">
              <a:avLst/>
            </a:prstGeom>
            <a:noFill/>
            <a:ln w="19050" cap="flat" cmpd="sng">
              <a:solidFill>
                <a:srgbClr val="860000"/>
              </a:solidFill>
              <a:prstDash val="solid"/>
              <a:miter lim="800000"/>
              <a:headEnd type="none" w="sm" len="sm"/>
              <a:tailEnd type="triangle" w="med" len="med"/>
            </a:ln>
          </p:spPr>
        </p:cxnSp>
      </p:grpSp>
      <p:sp>
        <p:nvSpPr>
          <p:cNvPr id="2" name="Rectangle 1">
            <a:extLst>
              <a:ext uri="{FF2B5EF4-FFF2-40B4-BE49-F238E27FC236}">
                <a16:creationId xmlns:a16="http://schemas.microsoft.com/office/drawing/2014/main" id="{CD95ED63-20FF-43FB-DE4E-E74CAA229922}"/>
              </a:ext>
            </a:extLst>
          </p:cNvPr>
          <p:cNvSpPr/>
          <p:nvPr/>
        </p:nvSpPr>
        <p:spPr>
          <a:xfrm>
            <a:off x="9332917" y="4408239"/>
            <a:ext cx="453850" cy="1142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63"/>
          </a:p>
        </p:txBody>
      </p:sp>
      <p:pic>
        <p:nvPicPr>
          <p:cNvPr id="275" name="Google Shape;275;p10"/>
          <p:cNvPicPr preferRelativeResize="0"/>
          <p:nvPr/>
        </p:nvPicPr>
        <p:blipFill rotWithShape="1">
          <a:blip r:embed="rId5">
            <a:alphaModFix/>
          </a:blip>
          <a:srcRect/>
          <a:stretch/>
        </p:blipFill>
        <p:spPr>
          <a:xfrm>
            <a:off x="5827546" y="4056413"/>
            <a:ext cx="453850" cy="1417828"/>
          </a:xfrm>
          <a:prstGeom prst="rect">
            <a:avLst/>
          </a:prstGeom>
          <a:noFill/>
          <a:ln>
            <a:noFill/>
          </a:ln>
        </p:spPr>
      </p:pic>
      <p:sp>
        <p:nvSpPr>
          <p:cNvPr id="4" name="TextBox 3">
            <a:extLst>
              <a:ext uri="{FF2B5EF4-FFF2-40B4-BE49-F238E27FC236}">
                <a16:creationId xmlns:a16="http://schemas.microsoft.com/office/drawing/2014/main" id="{0A9E344C-E9AE-A1EE-79E3-BDD14D1AB7B5}"/>
              </a:ext>
            </a:extLst>
          </p:cNvPr>
          <p:cNvSpPr txBox="1"/>
          <p:nvPr/>
        </p:nvSpPr>
        <p:spPr>
          <a:xfrm>
            <a:off x="6114243" y="3938252"/>
            <a:ext cx="630729" cy="246221"/>
          </a:xfrm>
          <a:prstGeom prst="rect">
            <a:avLst/>
          </a:prstGeom>
          <a:noFill/>
        </p:spPr>
        <p:txBody>
          <a:bodyPr wrap="square">
            <a:spAutoFit/>
          </a:bodyPr>
          <a:lstStyle/>
          <a:p>
            <a:r>
              <a:rPr lang="en-CA" sz="1000" baseline="30000" dirty="0">
                <a:solidFill>
                  <a:schemeClr val="dk1"/>
                </a:solidFill>
                <a:latin typeface="Calibri"/>
                <a:cs typeface="Calibri"/>
                <a:sym typeface="Calibri"/>
              </a:rPr>
              <a:t>(2)</a:t>
            </a:r>
            <a:endParaRPr lang="en-US" sz="1000" dirty="0"/>
          </a:p>
        </p:txBody>
      </p:sp>
      <p:sp>
        <p:nvSpPr>
          <p:cNvPr id="269" name="Google Shape;269;p10"/>
          <p:cNvSpPr txBox="1"/>
          <p:nvPr/>
        </p:nvSpPr>
        <p:spPr>
          <a:xfrm>
            <a:off x="206375" y="5535918"/>
            <a:ext cx="9493250" cy="300113"/>
          </a:xfrm>
          <a:prstGeom prst="rect">
            <a:avLst/>
          </a:prstGeom>
          <a:solidFill>
            <a:srgbClr val="860000"/>
          </a:solidFill>
          <a:ln>
            <a:noFill/>
          </a:ln>
        </p:spPr>
        <p:txBody>
          <a:bodyPr spcFirstLastPara="1" wrap="square" lIns="74283" tIns="37131" rIns="74283" bIns="37131" anchor="t" anchorCtr="0">
            <a:spAutoFit/>
          </a:bodyPr>
          <a:lstStyle/>
          <a:p>
            <a:pPr algn="ctr"/>
            <a:r>
              <a:rPr lang="en-CA" sz="1463" b="1" dirty="0">
                <a:solidFill>
                  <a:schemeClr val="lt1"/>
                </a:solidFill>
                <a:latin typeface="Lato"/>
                <a:ea typeface="Lato"/>
                <a:cs typeface="Lato"/>
                <a:sym typeface="Lato"/>
              </a:rPr>
              <a:t>AntaKori and Tantahuatay Sulphides are adjacent to one another and together form the Tantakori Deposit.  </a:t>
            </a:r>
            <a:endParaRPr sz="1463" b="1" dirty="0">
              <a:solidFill>
                <a:schemeClr val="lt1"/>
              </a:solidFill>
              <a:latin typeface="Calibri"/>
              <a:ea typeface="Calibri"/>
              <a:cs typeface="Calibri"/>
              <a:sym typeface="Calibri"/>
            </a:endParaRPr>
          </a:p>
        </p:txBody>
      </p:sp>
      <p:sp>
        <p:nvSpPr>
          <p:cNvPr id="3" name="Google Shape;343;p6">
            <a:extLst>
              <a:ext uri="{FF2B5EF4-FFF2-40B4-BE49-F238E27FC236}">
                <a16:creationId xmlns:a16="http://schemas.microsoft.com/office/drawing/2014/main" id="{11E9B4C5-38B7-2483-CB7F-704A8473EF80}"/>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Google Shape;344;p6">
            <a:extLst>
              <a:ext uri="{FF2B5EF4-FFF2-40B4-BE49-F238E27FC236}">
                <a16:creationId xmlns:a16="http://schemas.microsoft.com/office/drawing/2014/main" id="{A2473213-43C6-F6B9-24D8-9C79498853F2}"/>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8</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970E246E-5563-DCC7-C33A-6D9A0AF4D689}"/>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8" name="Title 7">
            <a:extLst>
              <a:ext uri="{FF2B5EF4-FFF2-40B4-BE49-F238E27FC236}">
                <a16:creationId xmlns:a16="http://schemas.microsoft.com/office/drawing/2014/main" id="{4BC6FE06-219D-6012-67B1-3780CD85A118}"/>
              </a:ext>
            </a:extLst>
          </p:cNvPr>
          <p:cNvSpPr>
            <a:spLocks noGrp="1"/>
          </p:cNvSpPr>
          <p:nvPr>
            <p:ph type="title"/>
          </p:nvPr>
        </p:nvSpPr>
        <p:spPr/>
        <p:txBody>
          <a:bodyPr/>
          <a:lstStyle/>
          <a:p>
            <a:endParaRPr lang="en-US"/>
          </a:p>
        </p:txBody>
      </p:sp>
      <p:sp>
        <p:nvSpPr>
          <p:cNvPr id="9" name="Freeform 8">
            <a:extLst>
              <a:ext uri="{FF2B5EF4-FFF2-40B4-BE49-F238E27FC236}">
                <a16:creationId xmlns:a16="http://schemas.microsoft.com/office/drawing/2014/main" id="{1366E2F8-2C84-3F9B-F4FE-2CD30C2CF365}"/>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0" name="Google Shape;80;p1" descr="A picture containing drawing&#10;&#10;Description automatically generated">
            <a:extLst>
              <a:ext uri="{FF2B5EF4-FFF2-40B4-BE49-F238E27FC236}">
                <a16:creationId xmlns:a16="http://schemas.microsoft.com/office/drawing/2014/main" id="{9BDF1E60-099E-8EC9-98FA-C54C3209DD8D}"/>
              </a:ext>
            </a:extLst>
          </p:cNvPr>
          <p:cNvPicPr preferRelativeResize="0"/>
          <p:nvPr/>
        </p:nvPicPr>
        <p:blipFill rotWithShape="1">
          <a:blip r:embed="rId6">
            <a:alphaModFix/>
          </a:blip>
          <a:srcRect/>
          <a:stretch/>
        </p:blipFill>
        <p:spPr>
          <a:xfrm>
            <a:off x="7998105" y="292141"/>
            <a:ext cx="1730658" cy="797314"/>
          </a:xfrm>
          <a:prstGeom prst="rect">
            <a:avLst/>
          </a:prstGeom>
          <a:noFill/>
          <a:ln>
            <a:noFill/>
          </a:ln>
        </p:spPr>
      </p:pic>
      <p:sp>
        <p:nvSpPr>
          <p:cNvPr id="15" name="Google Shape;87;p2">
            <a:extLst>
              <a:ext uri="{FF2B5EF4-FFF2-40B4-BE49-F238E27FC236}">
                <a16:creationId xmlns:a16="http://schemas.microsoft.com/office/drawing/2014/main" id="{AD3E4C6A-B70D-A391-67DA-54BA6BB17776}"/>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WHAT IS THE ANTAKORI PROJECT?</a:t>
            </a:r>
            <a:endParaRPr lang="en-CA" sz="2275" dirty="0"/>
          </a:p>
        </p:txBody>
      </p:sp>
      <p:sp>
        <p:nvSpPr>
          <p:cNvPr id="16" name="Google Shape;88;p2">
            <a:extLst>
              <a:ext uri="{FF2B5EF4-FFF2-40B4-BE49-F238E27FC236}">
                <a16:creationId xmlns:a16="http://schemas.microsoft.com/office/drawing/2014/main" id="{2B0C5CD6-D447-82E6-25FB-DDAC26E8E952}"/>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AntaKori Represents A Portion Of A World-Class Copper-Gold Deposit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aphicFrame>
        <p:nvGraphicFramePr>
          <p:cNvPr id="285" name="Google Shape;285;p11"/>
          <p:cNvGraphicFramePr/>
          <p:nvPr>
            <p:extLst>
              <p:ext uri="{D42A27DB-BD31-4B8C-83A1-F6EECF244321}">
                <p14:modId xmlns:p14="http://schemas.microsoft.com/office/powerpoint/2010/main" val="175815059"/>
              </p:ext>
            </p:extLst>
          </p:nvPr>
        </p:nvGraphicFramePr>
        <p:xfrm>
          <a:off x="4092976" y="4956787"/>
          <a:ext cx="3494449" cy="1037258"/>
        </p:xfrm>
        <a:graphic>
          <a:graphicData uri="http://schemas.openxmlformats.org/drawingml/2006/table">
            <a:tbl>
              <a:tblPr firstRow="1" bandRow="1">
                <a:noFill/>
              </a:tblPr>
              <a:tblGrid>
                <a:gridCol w="626113">
                  <a:extLst>
                    <a:ext uri="{9D8B030D-6E8A-4147-A177-3AD203B41FA5}">
                      <a16:colId xmlns:a16="http://schemas.microsoft.com/office/drawing/2014/main" val="20000"/>
                    </a:ext>
                  </a:extLst>
                </a:gridCol>
                <a:gridCol w="519675">
                  <a:extLst>
                    <a:ext uri="{9D8B030D-6E8A-4147-A177-3AD203B41FA5}">
                      <a16:colId xmlns:a16="http://schemas.microsoft.com/office/drawing/2014/main" val="20001"/>
                    </a:ext>
                  </a:extLst>
                </a:gridCol>
                <a:gridCol w="476152">
                  <a:extLst>
                    <a:ext uri="{9D8B030D-6E8A-4147-A177-3AD203B41FA5}">
                      <a16:colId xmlns:a16="http://schemas.microsoft.com/office/drawing/2014/main" val="20002"/>
                    </a:ext>
                  </a:extLst>
                </a:gridCol>
                <a:gridCol w="381794">
                  <a:extLst>
                    <a:ext uri="{9D8B030D-6E8A-4147-A177-3AD203B41FA5}">
                      <a16:colId xmlns:a16="http://schemas.microsoft.com/office/drawing/2014/main" val="20003"/>
                    </a:ext>
                  </a:extLst>
                </a:gridCol>
                <a:gridCol w="412750">
                  <a:extLst>
                    <a:ext uri="{9D8B030D-6E8A-4147-A177-3AD203B41FA5}">
                      <a16:colId xmlns:a16="http://schemas.microsoft.com/office/drawing/2014/main" val="20004"/>
                    </a:ext>
                  </a:extLst>
                </a:gridCol>
                <a:gridCol w="363330">
                  <a:extLst>
                    <a:ext uri="{9D8B030D-6E8A-4147-A177-3AD203B41FA5}">
                      <a16:colId xmlns:a16="http://schemas.microsoft.com/office/drawing/2014/main" val="20006"/>
                    </a:ext>
                  </a:extLst>
                </a:gridCol>
                <a:gridCol w="351305">
                  <a:extLst>
                    <a:ext uri="{9D8B030D-6E8A-4147-A177-3AD203B41FA5}">
                      <a16:colId xmlns:a16="http://schemas.microsoft.com/office/drawing/2014/main" val="20007"/>
                    </a:ext>
                  </a:extLst>
                </a:gridCol>
                <a:gridCol w="363330">
                  <a:extLst>
                    <a:ext uri="{9D8B030D-6E8A-4147-A177-3AD203B41FA5}">
                      <a16:colId xmlns:a16="http://schemas.microsoft.com/office/drawing/2014/main" val="20009"/>
                    </a:ext>
                  </a:extLst>
                </a:gridCol>
              </a:tblGrid>
              <a:tr h="338464">
                <a:tc>
                  <a:txBody>
                    <a:bodyPr/>
                    <a:lstStyle/>
                    <a:p>
                      <a:pPr marL="0" marR="0" lvl="0" indent="0" algn="l" rtl="0">
                        <a:spcBef>
                          <a:spcPts val="0"/>
                        </a:spcBef>
                        <a:spcAft>
                          <a:spcPts val="0"/>
                        </a:spcAft>
                        <a:buNone/>
                      </a:pPr>
                      <a:r>
                        <a:rPr lang="en-CA" sz="900" dirty="0">
                          <a:solidFill>
                            <a:schemeClr val="bg1"/>
                          </a:solidFill>
                        </a:rPr>
                        <a:t>Resource Category</a:t>
                      </a:r>
                      <a:endParaRPr sz="1500" dirty="0">
                        <a:solidFill>
                          <a:schemeClr val="bg1"/>
                        </a:solidFill>
                      </a:endParaRPr>
                    </a:p>
                  </a:txBody>
                  <a:tcPr marL="58500" marR="0" marT="37152" marB="37152">
                    <a:lnL w="12700" cap="flat" cmpd="sng">
                      <a:solidFill>
                        <a:srgbClr val="860000"/>
                      </a:solidFill>
                      <a:prstDash val="solid"/>
                      <a:round/>
                      <a:headEnd type="none" w="sm" len="sm"/>
                      <a:tailEnd type="none" w="sm" len="sm"/>
                    </a:lnL>
                    <a:lnT w="12700" cap="flat" cmpd="sng">
                      <a:solidFill>
                        <a:srgbClr val="860000"/>
                      </a:solidFill>
                      <a:prstDash val="solid"/>
                      <a:round/>
                      <a:headEnd type="none" w="sm" len="sm"/>
                      <a:tailEnd type="none" w="sm" len="sm"/>
                    </a:lnT>
                    <a:lnB w="12700" cap="flat" cmpd="sng">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Tonnes</a:t>
                      </a:r>
                      <a:br>
                        <a:rPr lang="en-CA" sz="900" dirty="0">
                          <a:solidFill>
                            <a:schemeClr val="bg1"/>
                          </a:solidFill>
                        </a:rPr>
                      </a:br>
                      <a:r>
                        <a:rPr lang="en-CA" sz="800" dirty="0">
                          <a:solidFill>
                            <a:schemeClr val="bg1"/>
                          </a:solidFill>
                        </a:rPr>
                        <a:t>(millions)</a:t>
                      </a:r>
                      <a:endParaRPr sz="900" dirty="0">
                        <a:solidFill>
                          <a:schemeClr val="bg1"/>
                        </a:solidFill>
                      </a:endParaRPr>
                    </a:p>
                  </a:txBody>
                  <a:tcPr marL="74303" marR="74303" marT="37152" marB="37152">
                    <a:lnT w="12700" cap="flat" cmpd="sng">
                      <a:solidFill>
                        <a:srgbClr val="860000"/>
                      </a:solidFill>
                      <a:prstDash val="solid"/>
                      <a:round/>
                      <a:headEnd type="none" w="sm" len="sm"/>
                      <a:tailEnd type="none" w="sm" len="sm"/>
                    </a:lnT>
                    <a:lnB w="12700" cap="flat" cmpd="sng">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Cu</a:t>
                      </a:r>
                      <a:endParaRPr sz="1500" dirty="0">
                        <a:solidFill>
                          <a:schemeClr val="bg1"/>
                        </a:solidFill>
                      </a:endParaRPr>
                    </a:p>
                    <a:p>
                      <a:pPr marL="0" marR="0" lvl="0" indent="0" algn="ctr" rtl="0">
                        <a:spcBef>
                          <a:spcPts val="0"/>
                        </a:spcBef>
                        <a:spcAft>
                          <a:spcPts val="0"/>
                        </a:spcAft>
                        <a:buNone/>
                      </a:pPr>
                      <a:r>
                        <a:rPr lang="en-CA" sz="800" dirty="0">
                          <a:solidFill>
                            <a:schemeClr val="bg1"/>
                          </a:solidFill>
                        </a:rPr>
                        <a:t>(%)</a:t>
                      </a:r>
                      <a:endParaRPr sz="1500" dirty="0">
                        <a:solidFill>
                          <a:schemeClr val="bg1"/>
                        </a:solidFill>
                      </a:endParaRPr>
                    </a:p>
                  </a:txBody>
                  <a:tcPr marL="0" marR="0" marT="37152" marB="37152">
                    <a:lnT w="12700" cap="flat" cmpd="sng">
                      <a:solidFill>
                        <a:srgbClr val="860000"/>
                      </a:solidFill>
                      <a:prstDash val="solid"/>
                      <a:round/>
                      <a:headEnd type="none" w="sm" len="sm"/>
                      <a:tailEnd type="none" w="sm" len="sm"/>
                    </a:lnT>
                    <a:lnB w="12700" cap="flat" cmpd="sng">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Au</a:t>
                      </a:r>
                      <a:br>
                        <a:rPr lang="en-CA" sz="900" dirty="0">
                          <a:solidFill>
                            <a:schemeClr val="bg1"/>
                          </a:solidFill>
                        </a:rPr>
                      </a:br>
                      <a:r>
                        <a:rPr lang="en-CA" sz="800" dirty="0">
                          <a:solidFill>
                            <a:schemeClr val="bg1"/>
                          </a:solidFill>
                        </a:rPr>
                        <a:t>(g/t)</a:t>
                      </a:r>
                      <a:endParaRPr sz="1500" dirty="0">
                        <a:solidFill>
                          <a:schemeClr val="bg1"/>
                        </a:solidFill>
                      </a:endParaRPr>
                    </a:p>
                  </a:txBody>
                  <a:tcPr marL="0" marR="0" marT="37152" marB="37152">
                    <a:lnT w="12700" cap="flat" cmpd="sng">
                      <a:solidFill>
                        <a:srgbClr val="860000"/>
                      </a:solidFill>
                      <a:prstDash val="solid"/>
                      <a:round/>
                      <a:headEnd type="none" w="sm" len="sm"/>
                      <a:tailEnd type="none" w="sm" len="sm"/>
                    </a:lnT>
                    <a:lnB w="12700" cap="flat" cmpd="sng">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Ag</a:t>
                      </a:r>
                      <a:br>
                        <a:rPr lang="en-CA" sz="900" dirty="0">
                          <a:solidFill>
                            <a:schemeClr val="bg1"/>
                          </a:solidFill>
                        </a:rPr>
                      </a:br>
                      <a:r>
                        <a:rPr lang="en-CA" sz="800" dirty="0">
                          <a:solidFill>
                            <a:schemeClr val="bg1"/>
                          </a:solidFill>
                        </a:rPr>
                        <a:t>(g/t)</a:t>
                      </a:r>
                      <a:endParaRPr sz="900" dirty="0">
                        <a:solidFill>
                          <a:schemeClr val="bg1"/>
                        </a:solidFill>
                      </a:endParaRPr>
                    </a:p>
                  </a:txBody>
                  <a:tcPr marL="0" marR="0" marT="37152" marB="37152">
                    <a:lnT w="12700" cap="flat" cmpd="sng">
                      <a:solidFill>
                        <a:srgbClr val="860000"/>
                      </a:solidFill>
                      <a:prstDash val="solid"/>
                      <a:round/>
                      <a:headEnd type="none" w="sm" len="sm"/>
                      <a:tailEnd type="none" w="sm" len="sm"/>
                    </a:lnT>
                    <a:lnB w="12700" cap="flat" cmpd="sng">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Cu</a:t>
                      </a:r>
                      <a:endParaRPr sz="1500" dirty="0">
                        <a:solidFill>
                          <a:schemeClr val="bg1"/>
                        </a:solidFill>
                      </a:endParaRPr>
                    </a:p>
                    <a:p>
                      <a:pPr marL="0" marR="0" lvl="0" indent="0" algn="ctr" rtl="0">
                        <a:spcBef>
                          <a:spcPts val="0"/>
                        </a:spcBef>
                        <a:spcAft>
                          <a:spcPts val="0"/>
                        </a:spcAft>
                        <a:buNone/>
                      </a:pPr>
                      <a:r>
                        <a:rPr lang="en-CA" sz="800" dirty="0">
                          <a:solidFill>
                            <a:schemeClr val="bg1"/>
                          </a:solidFill>
                        </a:rPr>
                        <a:t>(B lbs)</a:t>
                      </a:r>
                      <a:endParaRPr sz="1500" dirty="0">
                        <a:solidFill>
                          <a:schemeClr val="bg1"/>
                        </a:solidFill>
                      </a:endParaRPr>
                    </a:p>
                  </a:txBody>
                  <a:tcPr marL="0" marR="0" marT="37152" marB="37152">
                    <a:lnT w="12700" cap="flat" cmpd="sng">
                      <a:solidFill>
                        <a:srgbClr val="860000"/>
                      </a:solidFill>
                      <a:prstDash val="solid"/>
                      <a:round/>
                      <a:headEnd type="none" w="sm" len="sm"/>
                      <a:tailEnd type="none" w="sm" len="sm"/>
                    </a:lnT>
                    <a:lnB w="12700" cap="flat" cmpd="sng" algn="ctr">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Au</a:t>
                      </a:r>
                      <a:endParaRPr sz="1500" dirty="0">
                        <a:solidFill>
                          <a:schemeClr val="bg1"/>
                        </a:solidFill>
                      </a:endParaRPr>
                    </a:p>
                    <a:p>
                      <a:pPr marL="0" marR="0" lvl="0" indent="0" algn="ctr" rtl="0">
                        <a:spcBef>
                          <a:spcPts val="0"/>
                        </a:spcBef>
                        <a:spcAft>
                          <a:spcPts val="0"/>
                        </a:spcAft>
                        <a:buNone/>
                      </a:pPr>
                      <a:r>
                        <a:rPr lang="en-CA" sz="800" dirty="0">
                          <a:solidFill>
                            <a:schemeClr val="bg1"/>
                          </a:solidFill>
                        </a:rPr>
                        <a:t>(M oz)</a:t>
                      </a:r>
                      <a:endParaRPr sz="1500" dirty="0">
                        <a:solidFill>
                          <a:schemeClr val="bg1"/>
                        </a:solidFill>
                      </a:endParaRPr>
                    </a:p>
                  </a:txBody>
                  <a:tcPr marL="0" marR="0" marT="37152" marB="37152">
                    <a:lnT w="12700" cap="flat" cmpd="sng">
                      <a:solidFill>
                        <a:srgbClr val="860000"/>
                      </a:solidFill>
                      <a:prstDash val="solid"/>
                      <a:round/>
                      <a:headEnd type="none" w="sm" len="sm"/>
                      <a:tailEnd type="none" w="sm" len="sm"/>
                    </a:lnT>
                    <a:lnB w="12700" cap="flat" cmpd="sng">
                      <a:solidFill>
                        <a:srgbClr val="860000"/>
                      </a:solidFill>
                      <a:prstDash val="solid"/>
                      <a:round/>
                      <a:headEnd type="none" w="sm" len="sm"/>
                      <a:tailEnd type="none" w="sm" len="sm"/>
                    </a:lnB>
                    <a:solidFill>
                      <a:srgbClr val="860000"/>
                    </a:solidFill>
                  </a:tcPr>
                </a:tc>
                <a:tc>
                  <a:txBody>
                    <a:bodyPr/>
                    <a:lstStyle/>
                    <a:p>
                      <a:pPr marL="0" marR="0" lvl="0" indent="0" algn="ctr" rtl="0">
                        <a:spcBef>
                          <a:spcPts val="0"/>
                        </a:spcBef>
                        <a:spcAft>
                          <a:spcPts val="0"/>
                        </a:spcAft>
                        <a:buNone/>
                      </a:pPr>
                      <a:r>
                        <a:rPr lang="en-CA" sz="900" dirty="0">
                          <a:solidFill>
                            <a:schemeClr val="bg1"/>
                          </a:solidFill>
                        </a:rPr>
                        <a:t>Ag </a:t>
                      </a:r>
                      <a:br>
                        <a:rPr lang="en-CA" sz="900" dirty="0">
                          <a:solidFill>
                            <a:schemeClr val="bg1"/>
                          </a:solidFill>
                        </a:rPr>
                      </a:br>
                      <a:r>
                        <a:rPr lang="en-CA" sz="800" dirty="0">
                          <a:solidFill>
                            <a:schemeClr val="bg1"/>
                          </a:solidFill>
                        </a:rPr>
                        <a:t>(M oz)</a:t>
                      </a:r>
                      <a:endParaRPr sz="900" dirty="0">
                        <a:solidFill>
                          <a:schemeClr val="bg1"/>
                        </a:solidFill>
                      </a:endParaRPr>
                    </a:p>
                  </a:txBody>
                  <a:tcPr marL="0" marR="0" marT="37152" marB="37152">
                    <a:lnR w="12700" cap="flat" cmpd="sng">
                      <a:solidFill>
                        <a:srgbClr val="860000"/>
                      </a:solidFill>
                      <a:prstDash val="solid"/>
                      <a:round/>
                      <a:headEnd type="none" w="sm" len="sm"/>
                      <a:tailEnd type="none" w="sm" len="sm"/>
                    </a:lnR>
                    <a:lnT w="12700" cap="flat" cmpd="sng">
                      <a:solidFill>
                        <a:srgbClr val="860000"/>
                      </a:solidFill>
                      <a:prstDash val="solid"/>
                      <a:round/>
                      <a:headEnd type="none" w="sm" len="sm"/>
                      <a:tailEnd type="none" w="sm" len="sm"/>
                    </a:lnT>
                    <a:lnB w="12700" cap="flat" cmpd="sng" algn="ctr">
                      <a:solidFill>
                        <a:srgbClr val="860000"/>
                      </a:solidFill>
                      <a:prstDash val="solid"/>
                      <a:round/>
                      <a:headEnd type="none" w="sm" len="sm"/>
                      <a:tailEnd type="none" w="sm" len="sm"/>
                    </a:lnB>
                    <a:solidFill>
                      <a:srgbClr val="860000"/>
                    </a:solidFill>
                  </a:tcPr>
                </a:tc>
                <a:extLst>
                  <a:ext uri="{0D108BD9-81ED-4DB2-BD59-A6C34878D82A}">
                    <a16:rowId xmlns:a16="http://schemas.microsoft.com/office/drawing/2014/main" val="10000"/>
                  </a:ext>
                </a:extLst>
              </a:tr>
              <a:tr h="290977">
                <a:tc>
                  <a:txBody>
                    <a:bodyPr/>
                    <a:lstStyle/>
                    <a:p>
                      <a:pPr marL="0" marR="0" lvl="0" indent="0" algn="l" rtl="0">
                        <a:spcBef>
                          <a:spcPts val="0"/>
                        </a:spcBef>
                        <a:spcAft>
                          <a:spcPts val="0"/>
                        </a:spcAft>
                        <a:buNone/>
                      </a:pPr>
                      <a:r>
                        <a:rPr lang="en-CA" sz="900" dirty="0"/>
                        <a:t>Indicated</a:t>
                      </a:r>
                      <a:endParaRPr sz="1500" dirty="0"/>
                    </a:p>
                  </a:txBody>
                  <a:tcPr marL="74303" marR="74303" marT="37152" marB="37152">
                    <a:lnL w="12700" cap="flat" cmpd="sng">
                      <a:solidFill>
                        <a:srgbClr val="860000"/>
                      </a:solidFill>
                      <a:prstDash val="solid"/>
                      <a:round/>
                      <a:headEnd type="none" w="sm" len="sm"/>
                      <a:tailEnd type="none" w="sm" len="sm"/>
                    </a:lnL>
                    <a:lnT w="12700" cap="flat" cmpd="sng">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a:t>250</a:t>
                      </a:r>
                      <a:endParaRPr sz="1500"/>
                    </a:p>
                  </a:txBody>
                  <a:tcPr marL="0" marR="0" marT="37152" marB="37152">
                    <a:lnT w="12700" cap="flat" cmpd="sng">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dirty="0"/>
                        <a:t>0.48</a:t>
                      </a:r>
                      <a:endParaRPr sz="1500" dirty="0"/>
                    </a:p>
                  </a:txBody>
                  <a:tcPr marL="0" marR="0" marT="37152" marB="37152">
                    <a:lnT w="12700" cap="flat" cmpd="sng">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a:t>0.29</a:t>
                      </a:r>
                      <a:endParaRPr sz="1500"/>
                    </a:p>
                  </a:txBody>
                  <a:tcPr marL="0" marR="0" marT="37152" marB="37152">
                    <a:lnT w="12700" cap="flat" cmpd="sng">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dirty="0"/>
                        <a:t>7.5</a:t>
                      </a:r>
                      <a:endParaRPr sz="1500" dirty="0"/>
                    </a:p>
                  </a:txBody>
                  <a:tcPr marL="0" marR="0" marT="37152" marB="37152">
                    <a:lnT w="12700" cap="flat" cmpd="sng">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dirty="0"/>
                        <a:t>2.6</a:t>
                      </a:r>
                      <a:endParaRPr sz="1500" dirty="0"/>
                    </a:p>
                  </a:txBody>
                  <a:tcPr marL="0" marR="0" marT="37152" marB="37152">
                    <a:lnT w="12700" cap="flat" cmpd="sng" algn="ctr">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dirty="0"/>
                        <a:t>2.3</a:t>
                      </a:r>
                      <a:endParaRPr sz="1500" dirty="0"/>
                    </a:p>
                  </a:txBody>
                  <a:tcPr marL="0" marR="0" marT="37152" marB="37152">
                    <a:lnT w="12700" cap="flat" cmpd="sng">
                      <a:solidFill>
                        <a:srgbClr val="860000"/>
                      </a:solidFill>
                      <a:prstDash val="solid"/>
                      <a:round/>
                      <a:headEnd type="none" w="sm" len="sm"/>
                      <a:tailEnd type="none" w="sm" len="sm"/>
                    </a:lnT>
                    <a:solidFill>
                      <a:schemeClr val="lt1"/>
                    </a:solidFill>
                  </a:tcPr>
                </a:tc>
                <a:tc>
                  <a:txBody>
                    <a:bodyPr/>
                    <a:lstStyle/>
                    <a:p>
                      <a:pPr marL="0" marR="0" lvl="0" indent="0" algn="ctr" rtl="0">
                        <a:spcBef>
                          <a:spcPts val="0"/>
                        </a:spcBef>
                        <a:spcAft>
                          <a:spcPts val="0"/>
                        </a:spcAft>
                        <a:buNone/>
                      </a:pPr>
                      <a:r>
                        <a:rPr lang="en-CA" sz="1300" b="1" dirty="0"/>
                        <a:t>61</a:t>
                      </a:r>
                      <a:endParaRPr sz="1500" dirty="0"/>
                    </a:p>
                  </a:txBody>
                  <a:tcPr marL="0" marR="0" marT="37152" marB="37152">
                    <a:lnR w="12700" cap="flat" cmpd="sng">
                      <a:solidFill>
                        <a:srgbClr val="860000"/>
                      </a:solidFill>
                      <a:prstDash val="solid"/>
                      <a:round/>
                      <a:headEnd type="none" w="sm" len="sm"/>
                      <a:tailEnd type="none" w="sm" len="sm"/>
                    </a:lnR>
                    <a:lnT w="12700" cap="flat" cmpd="sng" algn="ctr">
                      <a:solidFill>
                        <a:srgbClr val="860000"/>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290977">
                <a:tc>
                  <a:txBody>
                    <a:bodyPr/>
                    <a:lstStyle/>
                    <a:p>
                      <a:pPr marL="0" marR="0" lvl="0" indent="0" algn="l" rtl="0">
                        <a:spcBef>
                          <a:spcPts val="0"/>
                        </a:spcBef>
                        <a:spcAft>
                          <a:spcPts val="0"/>
                        </a:spcAft>
                        <a:buNone/>
                      </a:pPr>
                      <a:r>
                        <a:rPr lang="en-CA" sz="900"/>
                        <a:t>Inferred</a:t>
                      </a:r>
                      <a:endParaRPr sz="1500"/>
                    </a:p>
                  </a:txBody>
                  <a:tcPr marL="74303" marR="74303" marT="37152" marB="37152">
                    <a:lnL w="12700" cap="flat" cmpd="sng">
                      <a:solidFill>
                        <a:srgbClr val="860000"/>
                      </a:solidFill>
                      <a:prstDash val="solid"/>
                      <a:round/>
                      <a:headEnd type="none" w="sm" len="sm"/>
                      <a:tailEnd type="none" w="sm" len="sm"/>
                    </a:lnL>
                    <a:lnB w="12700" cap="flat" cmpd="sng">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dirty="0"/>
                        <a:t>267</a:t>
                      </a:r>
                      <a:endParaRPr sz="1500" dirty="0"/>
                    </a:p>
                  </a:txBody>
                  <a:tcPr marL="0" marR="0" marT="37152" marB="37152">
                    <a:lnB w="12700" cap="flat" cmpd="sng">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a:t>0.41</a:t>
                      </a:r>
                      <a:endParaRPr sz="1500"/>
                    </a:p>
                  </a:txBody>
                  <a:tcPr marL="0" marR="0" marT="37152" marB="37152">
                    <a:lnB w="12700" cap="flat" cmpd="sng">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a:t>0.26</a:t>
                      </a:r>
                      <a:endParaRPr sz="1500"/>
                    </a:p>
                  </a:txBody>
                  <a:tcPr marL="0" marR="0" marT="37152" marB="37152">
                    <a:lnB w="12700" cap="flat" cmpd="sng">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a:t>7.8</a:t>
                      </a:r>
                      <a:endParaRPr sz="1500"/>
                    </a:p>
                  </a:txBody>
                  <a:tcPr marL="0" marR="0" marT="37152" marB="37152">
                    <a:lnB w="12700" cap="flat" cmpd="sng">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a:t>2.4</a:t>
                      </a:r>
                      <a:endParaRPr sz="1500"/>
                    </a:p>
                  </a:txBody>
                  <a:tcPr marL="0" marR="0" marT="37152" marB="37152">
                    <a:lnB w="12700" cap="flat" cmpd="sng" algn="ctr">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a:t>2.2</a:t>
                      </a:r>
                      <a:endParaRPr sz="1500"/>
                    </a:p>
                  </a:txBody>
                  <a:tcPr marL="0" marR="0" marT="37152" marB="37152">
                    <a:lnB w="12700" cap="flat" cmpd="sng">
                      <a:solidFill>
                        <a:srgbClr val="86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CA" sz="1300" b="1" dirty="0"/>
                        <a:t>67</a:t>
                      </a:r>
                      <a:endParaRPr sz="1500" dirty="0"/>
                    </a:p>
                  </a:txBody>
                  <a:tcPr marL="0" marR="0" marT="37152" marB="37152">
                    <a:lnR w="12700" cap="flat" cmpd="sng">
                      <a:solidFill>
                        <a:srgbClr val="860000"/>
                      </a:solidFill>
                      <a:prstDash val="solid"/>
                      <a:round/>
                      <a:headEnd type="none" w="sm" len="sm"/>
                      <a:tailEnd type="none" w="sm" len="sm"/>
                    </a:lnR>
                    <a:lnB w="12700" cap="flat" cmpd="sng" algn="ctr">
                      <a:solidFill>
                        <a:srgbClr val="86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grpSp>
        <p:nvGrpSpPr>
          <p:cNvPr id="286" name="Google Shape;286;p11"/>
          <p:cNvGrpSpPr/>
          <p:nvPr/>
        </p:nvGrpSpPr>
        <p:grpSpPr>
          <a:xfrm>
            <a:off x="794143" y="1582650"/>
            <a:ext cx="8399247" cy="2968363"/>
            <a:chOff x="767717" y="818637"/>
            <a:chExt cx="10337535" cy="3653370"/>
          </a:xfrm>
        </p:grpSpPr>
        <p:pic>
          <p:nvPicPr>
            <p:cNvPr id="287" name="Google Shape;287;p11" descr="A screenshot of a computer&#10;&#10;Description automatically generated"/>
            <p:cNvPicPr preferRelativeResize="0"/>
            <p:nvPr/>
          </p:nvPicPr>
          <p:blipFill rotWithShape="1">
            <a:blip r:embed="rId3">
              <a:alphaModFix/>
            </a:blip>
            <a:srcRect/>
            <a:stretch/>
          </p:blipFill>
          <p:spPr>
            <a:xfrm>
              <a:off x="767717" y="818637"/>
              <a:ext cx="9248311" cy="3653370"/>
            </a:xfrm>
            <a:prstGeom prst="rect">
              <a:avLst/>
            </a:prstGeom>
            <a:noFill/>
            <a:ln>
              <a:noFill/>
            </a:ln>
          </p:spPr>
        </p:pic>
        <p:pic>
          <p:nvPicPr>
            <p:cNvPr id="288" name="Google Shape;288;p11"/>
            <p:cNvPicPr preferRelativeResize="0"/>
            <p:nvPr/>
          </p:nvPicPr>
          <p:blipFill rotWithShape="1">
            <a:blip r:embed="rId4">
              <a:alphaModFix/>
            </a:blip>
            <a:srcRect/>
            <a:stretch/>
          </p:blipFill>
          <p:spPr>
            <a:xfrm>
              <a:off x="7084017" y="818637"/>
              <a:ext cx="4021235" cy="3641874"/>
            </a:xfrm>
            <a:prstGeom prst="rect">
              <a:avLst/>
            </a:prstGeom>
            <a:noFill/>
            <a:ln w="9525" cap="flat" cmpd="sng">
              <a:solidFill>
                <a:srgbClr val="BFBFBF"/>
              </a:solidFill>
              <a:prstDash val="solid"/>
              <a:round/>
              <a:headEnd type="none" w="sm" len="sm"/>
              <a:tailEnd type="none" w="sm" len="sm"/>
            </a:ln>
          </p:spPr>
        </p:pic>
        <p:cxnSp>
          <p:nvCxnSpPr>
            <p:cNvPr id="289" name="Google Shape;289;p11"/>
            <p:cNvCxnSpPr/>
            <p:nvPr/>
          </p:nvCxnSpPr>
          <p:spPr>
            <a:xfrm>
              <a:off x="7853709" y="2598513"/>
              <a:ext cx="1740925" cy="706475"/>
            </a:xfrm>
            <a:prstGeom prst="straightConnector1">
              <a:avLst/>
            </a:prstGeom>
            <a:noFill/>
            <a:ln w="57150" cap="flat" cmpd="sng">
              <a:solidFill>
                <a:schemeClr val="lt1"/>
              </a:solidFill>
              <a:prstDash val="solid"/>
              <a:miter lim="800000"/>
              <a:headEnd type="none" w="sm" len="sm"/>
              <a:tailEnd type="none" w="sm" len="sm"/>
            </a:ln>
          </p:spPr>
        </p:cxnSp>
        <p:sp>
          <p:nvSpPr>
            <p:cNvPr id="290" name="Google Shape;290;p11"/>
            <p:cNvSpPr txBox="1"/>
            <p:nvPr/>
          </p:nvSpPr>
          <p:spPr>
            <a:xfrm>
              <a:off x="8151910" y="2454288"/>
              <a:ext cx="1093775" cy="307815"/>
            </a:xfrm>
            <a:prstGeom prst="rect">
              <a:avLst/>
            </a:prstGeom>
            <a:noFill/>
            <a:ln>
              <a:noFill/>
            </a:ln>
          </p:spPr>
          <p:txBody>
            <a:bodyPr spcFirstLastPara="1" wrap="square" lIns="74283" tIns="37131" rIns="74283" bIns="37131" anchor="t" anchorCtr="0">
              <a:spAutoFit/>
            </a:bodyPr>
            <a:lstStyle/>
            <a:p>
              <a:r>
                <a:rPr lang="en-CA" sz="1138" b="1">
                  <a:solidFill>
                    <a:schemeClr val="lt1"/>
                  </a:solidFill>
                  <a:latin typeface="Calibri"/>
                  <a:ea typeface="Calibri"/>
                  <a:cs typeface="Calibri"/>
                  <a:sym typeface="Calibri"/>
                </a:rPr>
                <a:t>Section line</a:t>
              </a:r>
              <a:endParaRPr sz="1463"/>
            </a:p>
          </p:txBody>
        </p:sp>
        <p:sp>
          <p:nvSpPr>
            <p:cNvPr id="291" name="Google Shape;291;p11"/>
            <p:cNvSpPr/>
            <p:nvPr/>
          </p:nvSpPr>
          <p:spPr>
            <a:xfrm>
              <a:off x="8496351" y="2710364"/>
              <a:ext cx="227821" cy="155218"/>
            </a:xfrm>
            <a:prstGeom prst="down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74283" tIns="37131" rIns="74283" bIns="37131" anchor="ctr" anchorCtr="0">
              <a:noAutofit/>
            </a:bodyPr>
            <a:lstStyle/>
            <a:p>
              <a:pPr algn="ctr"/>
              <a:endParaRPr sz="1463">
                <a:solidFill>
                  <a:schemeClr val="lt1"/>
                </a:solidFill>
                <a:latin typeface="Calibri"/>
                <a:ea typeface="Calibri"/>
                <a:cs typeface="Calibri"/>
                <a:sym typeface="Calibri"/>
              </a:endParaRPr>
            </a:p>
          </p:txBody>
        </p:sp>
      </p:grpSp>
      <p:sp>
        <p:nvSpPr>
          <p:cNvPr id="292" name="Google Shape;292;p11"/>
          <p:cNvSpPr txBox="1"/>
          <p:nvPr/>
        </p:nvSpPr>
        <p:spPr>
          <a:xfrm>
            <a:off x="4075595" y="4647429"/>
            <a:ext cx="4951832" cy="300113"/>
          </a:xfrm>
          <a:prstGeom prst="rect">
            <a:avLst/>
          </a:prstGeom>
          <a:noFill/>
          <a:ln>
            <a:noFill/>
          </a:ln>
        </p:spPr>
        <p:txBody>
          <a:bodyPr spcFirstLastPara="1" wrap="square" lIns="74283" tIns="37131" rIns="74283" bIns="37131" anchor="t" anchorCtr="0">
            <a:spAutoFit/>
          </a:bodyPr>
          <a:lstStyle/>
          <a:p>
            <a:r>
              <a:rPr lang="en-CA" sz="1463" b="1" dirty="0">
                <a:solidFill>
                  <a:srgbClr val="831B13"/>
                </a:solidFill>
                <a:latin typeface="Lato"/>
                <a:ea typeface="Lato"/>
                <a:cs typeface="Lato"/>
                <a:sym typeface="Lato"/>
              </a:rPr>
              <a:t>2019 RESOURCE ESTIMATE (AntaKori Only)</a:t>
            </a:r>
            <a:endParaRPr sz="1463" dirty="0">
              <a:solidFill>
                <a:schemeClr val="dk1"/>
              </a:solidFill>
              <a:latin typeface="Calibri"/>
              <a:ea typeface="Calibri"/>
              <a:cs typeface="Calibri"/>
              <a:sym typeface="Calibri"/>
            </a:endParaRPr>
          </a:p>
        </p:txBody>
      </p:sp>
      <p:sp>
        <p:nvSpPr>
          <p:cNvPr id="293" name="Google Shape;293;p11"/>
          <p:cNvSpPr/>
          <p:nvPr/>
        </p:nvSpPr>
        <p:spPr>
          <a:xfrm>
            <a:off x="6015654" y="3632468"/>
            <a:ext cx="1190069" cy="230976"/>
          </a:xfrm>
          <a:prstGeom prst="wedgeRectCallout">
            <a:avLst>
              <a:gd name="adj1" fmla="val 48466"/>
              <a:gd name="adj2" fmla="val -20561"/>
            </a:avLst>
          </a:prstGeom>
          <a:solidFill>
            <a:srgbClr val="9D9EA2"/>
          </a:solidFill>
          <a:ln>
            <a:noFill/>
          </a:ln>
        </p:spPr>
        <p:txBody>
          <a:bodyPr spcFirstLastPara="1" wrap="square" lIns="29250" tIns="37131" rIns="29250" bIns="37131" anchor="ctr" anchorCtr="0">
            <a:noAutofit/>
          </a:bodyPr>
          <a:lstStyle/>
          <a:p>
            <a:pPr algn="ctr"/>
            <a:r>
              <a:rPr lang="en-CA" sz="650" dirty="0">
                <a:solidFill>
                  <a:srgbClr val="FFFFFF"/>
                </a:solidFill>
                <a:latin typeface="Arial"/>
                <a:ea typeface="Arial"/>
                <a:cs typeface="Arial"/>
                <a:sym typeface="Arial"/>
              </a:rPr>
              <a:t>COIMOLACHE  AREA  OF INTEREST</a:t>
            </a:r>
            <a:endParaRPr sz="1463" dirty="0"/>
          </a:p>
        </p:txBody>
      </p:sp>
      <p:sp>
        <p:nvSpPr>
          <p:cNvPr id="294" name="Google Shape;294;p11"/>
          <p:cNvSpPr txBox="1"/>
          <p:nvPr/>
        </p:nvSpPr>
        <p:spPr>
          <a:xfrm>
            <a:off x="4946747" y="2967175"/>
            <a:ext cx="1027835" cy="163025"/>
          </a:xfrm>
          <a:prstGeom prst="rect">
            <a:avLst/>
          </a:prstGeom>
          <a:noFill/>
          <a:ln>
            <a:noFill/>
          </a:ln>
        </p:spPr>
        <p:txBody>
          <a:bodyPr spcFirstLastPara="1" wrap="square" lIns="74283" tIns="37131" rIns="74283" bIns="37131" anchor="t" anchorCtr="0">
            <a:spAutoFit/>
          </a:bodyPr>
          <a:lstStyle/>
          <a:p>
            <a:r>
              <a:rPr lang="en-CA" sz="572" b="1">
                <a:solidFill>
                  <a:schemeClr val="lt1"/>
                </a:solidFill>
                <a:latin typeface="Calibri"/>
                <a:ea typeface="Calibri"/>
                <a:cs typeface="Calibri"/>
                <a:sym typeface="Calibri"/>
              </a:rPr>
              <a:t>High Grade Near Surface</a:t>
            </a:r>
            <a:endParaRPr sz="1463"/>
          </a:p>
        </p:txBody>
      </p:sp>
      <p:cxnSp>
        <p:nvCxnSpPr>
          <p:cNvPr id="295" name="Google Shape;295;p11"/>
          <p:cNvCxnSpPr/>
          <p:nvPr/>
        </p:nvCxnSpPr>
        <p:spPr>
          <a:xfrm rot="10800000">
            <a:off x="4909389" y="2683524"/>
            <a:ext cx="427547" cy="327709"/>
          </a:xfrm>
          <a:prstGeom prst="straightConnector1">
            <a:avLst/>
          </a:prstGeom>
          <a:noFill/>
          <a:ln w="9525" cap="flat" cmpd="sng">
            <a:solidFill>
              <a:schemeClr val="lt2"/>
            </a:solidFill>
            <a:prstDash val="solid"/>
            <a:miter lim="800000"/>
            <a:headEnd type="none" w="sm" len="sm"/>
            <a:tailEnd type="triangle" w="med" len="med"/>
          </a:ln>
        </p:spPr>
      </p:cxnSp>
      <p:sp>
        <p:nvSpPr>
          <p:cNvPr id="296" name="Google Shape;296;p11"/>
          <p:cNvSpPr txBox="1"/>
          <p:nvPr/>
        </p:nvSpPr>
        <p:spPr>
          <a:xfrm>
            <a:off x="4696270" y="3380238"/>
            <a:ext cx="1027835" cy="163025"/>
          </a:xfrm>
          <a:prstGeom prst="rect">
            <a:avLst/>
          </a:prstGeom>
          <a:noFill/>
          <a:ln>
            <a:noFill/>
          </a:ln>
        </p:spPr>
        <p:txBody>
          <a:bodyPr spcFirstLastPara="1" wrap="square" lIns="74283" tIns="37131" rIns="74283" bIns="37131" anchor="t" anchorCtr="0">
            <a:spAutoFit/>
          </a:bodyPr>
          <a:lstStyle/>
          <a:p>
            <a:r>
              <a:rPr lang="en-CA" sz="572" b="1">
                <a:solidFill>
                  <a:schemeClr val="lt1"/>
                </a:solidFill>
                <a:latin typeface="Calibri"/>
                <a:ea typeface="Calibri"/>
                <a:cs typeface="Calibri"/>
                <a:sym typeface="Calibri"/>
              </a:rPr>
              <a:t>Mineralization Outside Pit</a:t>
            </a:r>
            <a:endParaRPr sz="1463"/>
          </a:p>
        </p:txBody>
      </p:sp>
      <p:cxnSp>
        <p:nvCxnSpPr>
          <p:cNvPr id="297" name="Google Shape;297;p11"/>
          <p:cNvCxnSpPr>
            <a:stCxn id="296" idx="1"/>
          </p:cNvCxnSpPr>
          <p:nvPr/>
        </p:nvCxnSpPr>
        <p:spPr>
          <a:xfrm flipH="1">
            <a:off x="3735407" y="3461751"/>
            <a:ext cx="960863" cy="370264"/>
          </a:xfrm>
          <a:prstGeom prst="straightConnector1">
            <a:avLst/>
          </a:prstGeom>
          <a:noFill/>
          <a:ln w="9525" cap="flat" cmpd="sng">
            <a:solidFill>
              <a:schemeClr val="lt2"/>
            </a:solidFill>
            <a:prstDash val="solid"/>
            <a:miter lim="800000"/>
            <a:headEnd type="none" w="sm" len="sm"/>
            <a:tailEnd type="triangle" w="med" len="med"/>
          </a:ln>
        </p:spPr>
      </p:cxnSp>
      <p:sp>
        <p:nvSpPr>
          <p:cNvPr id="298" name="Google Shape;298;p11"/>
          <p:cNvSpPr/>
          <p:nvPr/>
        </p:nvSpPr>
        <p:spPr>
          <a:xfrm>
            <a:off x="7640341" y="1972753"/>
            <a:ext cx="1205204" cy="105706"/>
          </a:xfrm>
          <a:prstGeom prst="wedgeRectCallout">
            <a:avLst>
              <a:gd name="adj1" fmla="val 48466"/>
              <a:gd name="adj2" fmla="val -20561"/>
            </a:avLst>
          </a:prstGeom>
          <a:solidFill>
            <a:srgbClr val="FFC000"/>
          </a:solidFill>
          <a:ln w="9525" cap="flat" cmpd="sng">
            <a:solidFill>
              <a:srgbClr val="EDB60C"/>
            </a:solidFill>
            <a:prstDash val="solid"/>
            <a:miter lim="800000"/>
            <a:headEnd type="none" w="sm" len="sm"/>
            <a:tailEnd type="none" w="sm" len="sm"/>
          </a:ln>
        </p:spPr>
        <p:txBody>
          <a:bodyPr spcFirstLastPara="1" wrap="square" lIns="29250" tIns="37131" rIns="29250" bIns="37131" anchor="ctr" anchorCtr="0">
            <a:noAutofit/>
          </a:bodyPr>
          <a:lstStyle/>
          <a:p>
            <a:pPr algn="ctr"/>
            <a:r>
              <a:rPr lang="en-CA" sz="569" b="1" dirty="0">
                <a:solidFill>
                  <a:srgbClr val="FFFFFF"/>
                </a:solidFill>
                <a:latin typeface="Arial"/>
                <a:ea typeface="Arial"/>
                <a:cs typeface="Arial"/>
                <a:sym typeface="Arial"/>
              </a:rPr>
              <a:t>GOLD FIELDS EARN-IN CLAIMS</a:t>
            </a:r>
            <a:endParaRPr sz="1463" dirty="0"/>
          </a:p>
        </p:txBody>
      </p:sp>
      <p:sp>
        <p:nvSpPr>
          <p:cNvPr id="6" name="TextBox 5">
            <a:extLst>
              <a:ext uri="{FF2B5EF4-FFF2-40B4-BE49-F238E27FC236}">
                <a16:creationId xmlns:a16="http://schemas.microsoft.com/office/drawing/2014/main" id="{92FCF6A0-D35F-A1B8-1B8C-32F0FE2CFB0A}"/>
              </a:ext>
            </a:extLst>
          </p:cNvPr>
          <p:cNvSpPr txBox="1"/>
          <p:nvPr/>
        </p:nvSpPr>
        <p:spPr>
          <a:xfrm>
            <a:off x="7587424" y="4938170"/>
            <a:ext cx="2457788" cy="1080617"/>
          </a:xfrm>
          <a:prstGeom prst="rect">
            <a:avLst/>
          </a:prstGeom>
          <a:noFill/>
        </p:spPr>
        <p:txBody>
          <a:bodyPr wrap="square" rtlCol="0">
            <a:spAutoFit/>
          </a:bodyPr>
          <a:lstStyle/>
          <a:p>
            <a:pPr>
              <a:buClr>
                <a:schemeClr val="dk1"/>
              </a:buClr>
              <a:buSzPts val="700"/>
            </a:pPr>
            <a:r>
              <a:rPr lang="en-CA" sz="650" dirty="0"/>
              <a:t>Note: Resource completed using 0.3% CuEq cut-off and </a:t>
            </a:r>
          </a:p>
          <a:p>
            <a:pPr>
              <a:buClr>
                <a:schemeClr val="dk1"/>
              </a:buClr>
              <a:buSzPts val="700"/>
            </a:pPr>
            <a:r>
              <a:rPr lang="en-CA" sz="650" dirty="0"/>
              <a:t>constrained utilizing a 60,000 tpd conceptual open pit. </a:t>
            </a:r>
          </a:p>
          <a:p>
            <a:pPr>
              <a:buClr>
                <a:schemeClr val="dk1"/>
              </a:buClr>
              <a:buSzPts val="700"/>
            </a:pPr>
            <a:r>
              <a:rPr lang="en-CA" sz="650" dirty="0"/>
              <a:t>Resource estimate and CuEq values were calculated using </a:t>
            </a:r>
          </a:p>
          <a:p>
            <a:pPr>
              <a:buClr>
                <a:schemeClr val="dk1"/>
              </a:buClr>
              <a:buSzPts val="700"/>
            </a:pPr>
            <a:r>
              <a:rPr lang="en-CA" sz="650" dirty="0"/>
              <a:t>the following metal prices: Cu = US$3/lb, Au = US$1400/oz, </a:t>
            </a:r>
          </a:p>
          <a:p>
            <a:pPr>
              <a:buClr>
                <a:schemeClr val="dk1"/>
              </a:buClr>
              <a:buSzPts val="700"/>
            </a:pPr>
            <a:r>
              <a:rPr lang="en-CA" sz="650" dirty="0"/>
              <a:t>Ag = US$18/oz. </a:t>
            </a:r>
            <a:r>
              <a:rPr lang="en-CA" sz="650" dirty="0">
                <a:solidFill>
                  <a:schemeClr val="dk1"/>
                </a:solidFill>
                <a:latin typeface="Calibri"/>
                <a:ea typeface="Calibri"/>
                <a:cs typeface="Calibri"/>
                <a:sym typeface="Calibri"/>
              </a:rPr>
              <a:t>Assumed metallurgical recoveries for CuEq </a:t>
            </a:r>
          </a:p>
          <a:p>
            <a:pPr>
              <a:buClr>
                <a:schemeClr val="dk1"/>
              </a:buClr>
              <a:buSzPts val="700"/>
            </a:pPr>
            <a:r>
              <a:rPr lang="en-CA" sz="650" dirty="0">
                <a:solidFill>
                  <a:schemeClr val="dk1"/>
                </a:solidFill>
                <a:latin typeface="Calibri"/>
                <a:ea typeface="Calibri"/>
                <a:cs typeface="Calibri"/>
                <a:sym typeface="Calibri"/>
              </a:rPr>
              <a:t>are copper 85%, gold 55%  and silver 50%, according to the </a:t>
            </a:r>
          </a:p>
          <a:p>
            <a:pPr>
              <a:buClr>
                <a:schemeClr val="dk1"/>
              </a:buClr>
              <a:buSzPts val="700"/>
            </a:pPr>
            <a:r>
              <a:rPr lang="en-CA" sz="650" dirty="0">
                <a:solidFill>
                  <a:schemeClr val="dk1"/>
                </a:solidFill>
                <a:latin typeface="Calibri"/>
                <a:ea typeface="Calibri"/>
                <a:cs typeface="Calibri"/>
                <a:sym typeface="Calibri"/>
              </a:rPr>
              <a:t>2019 Mineral Resource Estimate compiled by Wood. </a:t>
            </a:r>
            <a:r>
              <a:rPr lang="en-CA" sz="650" dirty="0"/>
              <a:t>The </a:t>
            </a:r>
          </a:p>
          <a:p>
            <a:pPr>
              <a:buClr>
                <a:schemeClr val="dk1"/>
              </a:buClr>
              <a:buSzPts val="700"/>
            </a:pPr>
            <a:r>
              <a:rPr lang="en-CA" sz="650" dirty="0"/>
              <a:t>formula utilized to calculate copper equivalent values is </a:t>
            </a:r>
          </a:p>
          <a:p>
            <a:pPr>
              <a:buClr>
                <a:schemeClr val="dk1"/>
              </a:buClr>
              <a:buSzPts val="700"/>
            </a:pPr>
            <a:r>
              <a:rPr lang="en-CA" sz="650" dirty="0"/>
              <a:t>CuEq(%) = Cu% + (Au g/t*0.7130) + (Ag g/t*0.0091)</a:t>
            </a:r>
          </a:p>
          <a:p>
            <a:endParaRPr lang="en-US" sz="572" dirty="0"/>
          </a:p>
        </p:txBody>
      </p:sp>
      <p:sp>
        <p:nvSpPr>
          <p:cNvPr id="284" name="Google Shape;284;p11"/>
          <p:cNvSpPr txBox="1"/>
          <p:nvPr/>
        </p:nvSpPr>
        <p:spPr>
          <a:xfrm>
            <a:off x="267447" y="4718071"/>
            <a:ext cx="3709375" cy="1259070"/>
          </a:xfrm>
          <a:prstGeom prst="rect">
            <a:avLst/>
          </a:prstGeom>
          <a:noFill/>
          <a:ln w="38100" cap="flat" cmpd="sng">
            <a:solidFill>
              <a:srgbClr val="CEC2AD"/>
            </a:solidFill>
            <a:prstDash val="solid"/>
            <a:round/>
            <a:headEnd type="none" w="sm" len="sm"/>
            <a:tailEnd type="none" w="sm" len="sm"/>
          </a:ln>
        </p:spPr>
        <p:txBody>
          <a:bodyPr spcFirstLastPara="1" wrap="square" lIns="74283" tIns="58500" rIns="234000" bIns="37131" anchor="t" anchorCtr="0">
            <a:noAutofit/>
          </a:bodyPr>
          <a:lstStyle/>
          <a:p>
            <a:pPr marL="73526" lvl="1"/>
            <a:r>
              <a:rPr lang="en-CA" sz="1300" b="1" dirty="0">
                <a:solidFill>
                  <a:schemeClr val="dk1"/>
                </a:solidFill>
                <a:latin typeface="Lato"/>
                <a:ea typeface="Lato"/>
                <a:cs typeface="Lato"/>
                <a:sym typeface="Lato"/>
              </a:rPr>
              <a:t>AntaKori Resource Highlights</a:t>
            </a:r>
          </a:p>
          <a:p>
            <a:pPr marL="73526" lvl="1"/>
            <a:endParaRPr lang="en-CA" sz="572" dirty="0">
              <a:solidFill>
                <a:schemeClr val="dk1"/>
              </a:solidFill>
              <a:latin typeface="Calibri"/>
              <a:ea typeface="Calibri"/>
              <a:cs typeface="Calibri"/>
              <a:sym typeface="Calibri"/>
            </a:endParaRPr>
          </a:p>
          <a:p>
            <a:pPr marL="73526" lvl="1"/>
            <a:r>
              <a:rPr lang="en-CA" sz="1100" dirty="0">
                <a:solidFill>
                  <a:schemeClr val="dk1"/>
                </a:solidFill>
                <a:latin typeface="Calibri"/>
                <a:ea typeface="Calibri"/>
                <a:cs typeface="Calibri"/>
                <a:sym typeface="Calibri"/>
              </a:rPr>
              <a:t>Utilizes both Regulus and Tantahuatay sulphides data (within area of interest) to model a portion of the TantaKori deposit (only AntaKori reported)</a:t>
            </a:r>
            <a:r>
              <a:rPr lang="en-CA" sz="1100" dirty="0">
                <a:sym typeface="Calibri"/>
              </a:rPr>
              <a:t>. </a:t>
            </a:r>
            <a:r>
              <a:rPr lang="en-CA" sz="1100" dirty="0">
                <a:solidFill>
                  <a:schemeClr val="dk1"/>
                </a:solidFill>
                <a:latin typeface="Calibri"/>
                <a:ea typeface="Calibri"/>
                <a:cs typeface="Calibri"/>
                <a:sym typeface="Calibri"/>
              </a:rPr>
              <a:t>Large areas of mineralization outside of conceptual pit not currently classified as resources.</a:t>
            </a:r>
            <a:endParaRPr sz="1100" dirty="0">
              <a:solidFill>
                <a:schemeClr val="dk1"/>
              </a:solidFill>
              <a:latin typeface="Lato"/>
              <a:ea typeface="Lato"/>
              <a:cs typeface="Lato"/>
              <a:sym typeface="Lato"/>
            </a:endParaRPr>
          </a:p>
          <a:p>
            <a:pPr marL="73526" lvl="1"/>
            <a:endParaRPr sz="1138" dirty="0">
              <a:solidFill>
                <a:srgbClr val="6E1710"/>
              </a:solidFill>
              <a:latin typeface="Calibri"/>
              <a:ea typeface="Calibri"/>
              <a:cs typeface="Calibri"/>
              <a:sym typeface="Calibri"/>
            </a:endParaRPr>
          </a:p>
          <a:p>
            <a:endParaRPr sz="572" dirty="0">
              <a:solidFill>
                <a:schemeClr val="dk1"/>
              </a:solidFill>
              <a:latin typeface="Calibri"/>
              <a:ea typeface="Calibri"/>
              <a:cs typeface="Calibri"/>
              <a:sym typeface="Calibri"/>
            </a:endParaRPr>
          </a:p>
        </p:txBody>
      </p:sp>
      <p:sp>
        <p:nvSpPr>
          <p:cNvPr id="4" name="Google Shape;343;p6">
            <a:extLst>
              <a:ext uri="{FF2B5EF4-FFF2-40B4-BE49-F238E27FC236}">
                <a16:creationId xmlns:a16="http://schemas.microsoft.com/office/drawing/2014/main" id="{48876FDE-38F3-7008-9758-1E0AF88CACC1}"/>
              </a:ext>
            </a:extLst>
          </p:cNvPr>
          <p:cNvSpPr txBox="1"/>
          <p:nvPr/>
        </p:nvSpPr>
        <p:spPr>
          <a:xfrm>
            <a:off x="0" y="5985414"/>
            <a:ext cx="2146300" cy="240002"/>
          </a:xfrm>
          <a:prstGeom prst="rect">
            <a:avLst/>
          </a:prstGeom>
          <a:noFill/>
          <a:ln>
            <a:noFill/>
          </a:ln>
        </p:spPr>
        <p:txBody>
          <a:bodyPr spcFirstLastPara="1" wrap="square" lIns="0" tIns="0" rIns="0" bIns="0" anchor="t" anchorCtr="0">
            <a:spAutoFit/>
          </a:bodyPr>
          <a:lstStyle/>
          <a:p>
            <a:pPr>
              <a:lnSpc>
                <a:spcPct val="143950"/>
              </a:lnSpc>
              <a:buSzPts val="2000"/>
            </a:pPr>
            <a:r>
              <a:rPr lang="en-US" sz="1083" dirty="0">
                <a:solidFill>
                  <a:srgbClr val="C00000"/>
                </a:solidFill>
                <a:latin typeface="Helvetica Neue"/>
                <a:ea typeface="Helvetica Neue"/>
                <a:cs typeface="Helvetica Neue"/>
                <a:sym typeface="Helvetica Neue"/>
              </a:rPr>
              <a:t> </a:t>
            </a:r>
            <a:r>
              <a:rPr lang="en-US" sz="1083" b="1" dirty="0">
                <a:solidFill>
                  <a:srgbClr val="C0000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TSX.V: REG | OTCQX: RGLSF</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Google Shape;344;p6">
            <a:extLst>
              <a:ext uri="{FF2B5EF4-FFF2-40B4-BE49-F238E27FC236}">
                <a16:creationId xmlns:a16="http://schemas.microsoft.com/office/drawing/2014/main" id="{AA2ED1E0-C0D1-3887-760B-9742230102D8}"/>
              </a:ext>
            </a:extLst>
          </p:cNvPr>
          <p:cNvSpPr txBox="1"/>
          <p:nvPr/>
        </p:nvSpPr>
        <p:spPr>
          <a:xfrm>
            <a:off x="9525633" y="5936847"/>
            <a:ext cx="271897" cy="240002"/>
          </a:xfrm>
          <a:prstGeom prst="rect">
            <a:avLst/>
          </a:prstGeom>
          <a:noFill/>
          <a:ln>
            <a:noFill/>
          </a:ln>
        </p:spPr>
        <p:txBody>
          <a:bodyPr spcFirstLastPara="1" wrap="square" lIns="0" tIns="0" rIns="0" bIns="0" anchor="t" anchorCtr="0">
            <a:spAutoFit/>
          </a:bodyPr>
          <a:lstStyle/>
          <a:p>
            <a:pPr algn="r">
              <a:lnSpc>
                <a:spcPct val="143950"/>
              </a:lnSpc>
              <a:buClr>
                <a:srgbClr val="433520"/>
              </a:buClr>
              <a:buSzPts val="2000"/>
            </a:pPr>
            <a:r>
              <a:rPr lang="en-US" sz="1083" dirty="0">
                <a:solidFill>
                  <a:srgbClr val="433520"/>
                </a:solidFill>
                <a:latin typeface="Helvetica Neue"/>
                <a:ea typeface="Helvetica Neue"/>
                <a:cs typeface="Helvetica Neue"/>
                <a:sym typeface="Helvetica Neue"/>
              </a:rPr>
              <a:t> </a:t>
            </a:r>
            <a:r>
              <a:rPr lang="en-US" sz="1083" b="1" dirty="0">
                <a:solidFill>
                  <a:srgbClr val="433520"/>
                </a:solidFill>
                <a:latin typeface="Helvetica Neue"/>
                <a:ea typeface="Helvetica Neue"/>
                <a:cs typeface="Helvetica Neue"/>
                <a:sym typeface="Helvetica Neue"/>
              </a:rPr>
              <a:t> </a:t>
            </a:r>
            <a:r>
              <a:rPr lang="en-US"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sym typeface="Helvetica Neue"/>
              </a:rPr>
              <a:t>9</a:t>
            </a:r>
            <a:endParaRPr sz="1080" b="1" dirty="0">
              <a:solidFill>
                <a:srgbClr val="953735"/>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D9A8711E-0FD2-E51A-EF19-1F62C35249F7}"/>
              </a:ext>
            </a:extLst>
          </p:cNvPr>
          <p:cNvSpPr txBox="1"/>
          <p:nvPr/>
        </p:nvSpPr>
        <p:spPr>
          <a:xfrm>
            <a:off x="190005" y="6365174"/>
            <a:ext cx="9607525" cy="402724"/>
          </a:xfrm>
          <a:prstGeom prst="rect">
            <a:avLst/>
          </a:prstGeom>
          <a:solidFill>
            <a:schemeClr val="bg1"/>
          </a:solidFill>
        </p:spPr>
        <p:txBody>
          <a:bodyPr wrap="square" rtlCol="0">
            <a:spAutoFit/>
          </a:bodyPr>
          <a:lstStyle/>
          <a:p>
            <a:endParaRPr lang="en-US" dirty="0"/>
          </a:p>
        </p:txBody>
      </p:sp>
      <p:sp>
        <p:nvSpPr>
          <p:cNvPr id="3" name="Title 2">
            <a:extLst>
              <a:ext uri="{FF2B5EF4-FFF2-40B4-BE49-F238E27FC236}">
                <a16:creationId xmlns:a16="http://schemas.microsoft.com/office/drawing/2014/main" id="{8C258F9F-28EE-C0E2-041E-5249CCC9C89E}"/>
              </a:ext>
            </a:extLst>
          </p:cNvPr>
          <p:cNvSpPr>
            <a:spLocks noGrp="1"/>
          </p:cNvSpPr>
          <p:nvPr>
            <p:ph type="title"/>
          </p:nvPr>
        </p:nvSpPr>
        <p:spPr/>
        <p:txBody>
          <a:bodyPr/>
          <a:lstStyle/>
          <a:p>
            <a:endParaRPr lang="en-US"/>
          </a:p>
        </p:txBody>
      </p:sp>
      <p:sp>
        <p:nvSpPr>
          <p:cNvPr id="12" name="Freeform 11">
            <a:extLst>
              <a:ext uri="{FF2B5EF4-FFF2-40B4-BE49-F238E27FC236}">
                <a16:creationId xmlns:a16="http://schemas.microsoft.com/office/drawing/2014/main" id="{EB0C517E-0283-C2CB-BE48-7AC9A4F914C7}"/>
              </a:ext>
            </a:extLst>
          </p:cNvPr>
          <p:cNvSpPr/>
          <p:nvPr/>
        </p:nvSpPr>
        <p:spPr>
          <a:xfrm>
            <a:off x="1" y="1"/>
            <a:ext cx="9906000" cy="1415591"/>
          </a:xfrm>
          <a:custGeom>
            <a:avLst/>
            <a:gdLst/>
            <a:ahLst/>
            <a:cxnLst/>
            <a:rect l="l" t="t" r="r" b="b"/>
            <a:pathLst>
              <a:path w="4816592" h="858344">
                <a:moveTo>
                  <a:pt x="6350" y="0"/>
                </a:moveTo>
                <a:lnTo>
                  <a:pt x="4810242" y="0"/>
                </a:lnTo>
                <a:cubicBezTo>
                  <a:pt x="4811926" y="0"/>
                  <a:pt x="4813542" y="669"/>
                  <a:pt x="4814732" y="1860"/>
                </a:cubicBezTo>
                <a:cubicBezTo>
                  <a:pt x="4815923" y="3051"/>
                  <a:pt x="4816592" y="4666"/>
                  <a:pt x="4816592" y="6350"/>
                </a:cubicBezTo>
                <a:lnTo>
                  <a:pt x="4816592" y="851994"/>
                </a:lnTo>
                <a:cubicBezTo>
                  <a:pt x="4816592" y="855501"/>
                  <a:pt x="4813750" y="858344"/>
                  <a:pt x="4810242" y="858344"/>
                </a:cubicBezTo>
                <a:lnTo>
                  <a:pt x="6350" y="858344"/>
                </a:lnTo>
                <a:cubicBezTo>
                  <a:pt x="4666" y="858344"/>
                  <a:pt x="3051" y="857675"/>
                  <a:pt x="1860" y="856484"/>
                </a:cubicBezTo>
                <a:cubicBezTo>
                  <a:pt x="669" y="855293"/>
                  <a:pt x="0" y="853678"/>
                  <a:pt x="0" y="851994"/>
                </a:cubicBezTo>
                <a:lnTo>
                  <a:pt x="0" y="6350"/>
                </a:lnTo>
                <a:cubicBezTo>
                  <a:pt x="0" y="2843"/>
                  <a:pt x="2843" y="0"/>
                  <a:pt x="6350" y="0"/>
                </a:cubicBezTo>
                <a:close/>
              </a:path>
            </a:pathLst>
          </a:custGeom>
          <a:solidFill>
            <a:srgbClr val="E7E4D1"/>
          </a:solidFill>
          <a:ln>
            <a:noFill/>
          </a:ln>
        </p:spPr>
        <p:txBody>
          <a:bodyPr spcFirstLastPara="1" wrap="square" lIns="39000" tIns="24754" rIns="19500" bIns="24754" anchor="ctr" anchorCtr="0">
            <a:noAutofit/>
          </a:bodyPr>
          <a:lstStyle/>
          <a:p>
            <a:endParaRPr lang="en-US" sz="572"/>
          </a:p>
        </p:txBody>
      </p:sp>
      <p:pic>
        <p:nvPicPr>
          <p:cNvPr id="13" name="Google Shape;80;p1" descr="A picture containing drawing&#10;&#10;Description automatically generated">
            <a:extLst>
              <a:ext uri="{FF2B5EF4-FFF2-40B4-BE49-F238E27FC236}">
                <a16:creationId xmlns:a16="http://schemas.microsoft.com/office/drawing/2014/main" id="{24696650-678F-8927-20F4-3460FF7642AC}"/>
              </a:ext>
            </a:extLst>
          </p:cNvPr>
          <p:cNvPicPr preferRelativeResize="0"/>
          <p:nvPr/>
        </p:nvPicPr>
        <p:blipFill rotWithShape="1">
          <a:blip r:embed="rId5">
            <a:alphaModFix/>
          </a:blip>
          <a:srcRect/>
          <a:stretch/>
        </p:blipFill>
        <p:spPr>
          <a:xfrm>
            <a:off x="7998105" y="292141"/>
            <a:ext cx="1730658" cy="797314"/>
          </a:xfrm>
          <a:prstGeom prst="rect">
            <a:avLst/>
          </a:prstGeom>
          <a:noFill/>
          <a:ln>
            <a:noFill/>
          </a:ln>
        </p:spPr>
      </p:pic>
      <p:sp>
        <p:nvSpPr>
          <p:cNvPr id="14" name="Google Shape;87;p2">
            <a:extLst>
              <a:ext uri="{FF2B5EF4-FFF2-40B4-BE49-F238E27FC236}">
                <a16:creationId xmlns:a16="http://schemas.microsoft.com/office/drawing/2014/main" id="{97989885-3514-AE84-B896-6312504C2465}"/>
              </a:ext>
            </a:extLst>
          </p:cNvPr>
          <p:cNvSpPr txBox="1">
            <a:spLocks/>
          </p:cNvSpPr>
          <p:nvPr/>
        </p:nvSpPr>
        <p:spPr>
          <a:xfrm>
            <a:off x="253026" y="416613"/>
            <a:ext cx="6006667" cy="429194"/>
          </a:xfrm>
          <a:prstGeom prst="rect">
            <a:avLst/>
          </a:prstGeom>
          <a:noFill/>
          <a:ln>
            <a:noFill/>
          </a:ln>
        </p:spPr>
        <p:txBody>
          <a:bodyPr spcFirstLastPara="1" vert="horz" wrap="square" lIns="74283" tIns="37131" rIns="74283" bIns="37131" rtlCol="0" anchor="ctr" anchorCtr="0">
            <a:normAutofit/>
          </a:bodyPr>
          <a:lstStyle>
            <a:lvl1pPr lvl="0" algn="l" defTabSz="914400" rtl="0" eaLnBrk="1" latinLnBrk="0" hangingPunct="1">
              <a:lnSpc>
                <a:spcPct val="90000"/>
              </a:lnSpc>
              <a:spcBef>
                <a:spcPts val="0"/>
              </a:spcBef>
              <a:spcAft>
                <a:spcPts val="0"/>
              </a:spcAft>
              <a:buClr>
                <a:schemeClr val="dk1"/>
              </a:buClr>
              <a:buSzPts val="2800"/>
              <a:buFont typeface="Lato"/>
              <a:buNone/>
              <a:defRPr sz="4200" b="1" kern="12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953735"/>
              </a:buClr>
            </a:pPr>
            <a:r>
              <a:rPr lang="en-CA" sz="2275" dirty="0">
                <a:solidFill>
                  <a:srgbClr val="953735"/>
                </a:solidFill>
                <a:latin typeface="Calibri"/>
                <a:ea typeface="Calibri"/>
                <a:cs typeface="Calibri"/>
                <a:sym typeface="Calibri"/>
              </a:rPr>
              <a:t>WHAT IS ON THE ANTAKORI SIDE?</a:t>
            </a:r>
            <a:endParaRPr lang="en-CA" sz="2275" dirty="0"/>
          </a:p>
        </p:txBody>
      </p:sp>
      <p:sp>
        <p:nvSpPr>
          <p:cNvPr id="15" name="Google Shape;88;p2">
            <a:extLst>
              <a:ext uri="{FF2B5EF4-FFF2-40B4-BE49-F238E27FC236}">
                <a16:creationId xmlns:a16="http://schemas.microsoft.com/office/drawing/2014/main" id="{3C6FD801-729D-7F37-15EB-C2D3C42B6284}"/>
              </a:ext>
            </a:extLst>
          </p:cNvPr>
          <p:cNvSpPr txBox="1">
            <a:spLocks/>
          </p:cNvSpPr>
          <p:nvPr/>
        </p:nvSpPr>
        <p:spPr>
          <a:xfrm>
            <a:off x="253026" y="779272"/>
            <a:ext cx="7382849" cy="310853"/>
          </a:xfrm>
          <a:prstGeom prst="rect">
            <a:avLst/>
          </a:prstGeom>
          <a:noFill/>
          <a:ln>
            <a:noFill/>
          </a:ln>
        </p:spPr>
        <p:txBody>
          <a:bodyPr spcFirstLastPara="1" vert="horz" wrap="square" lIns="74283" tIns="37131" rIns="74283" bIns="37131" rtlCol="0" anchor="t" anchorCtr="0">
            <a:normAutofit fontScale="85000" lnSpcReduction="10000"/>
          </a:bodyPr>
          <a:lstStyle>
            <a:lvl1pPr marL="685800" lvl="0" indent="-342900" algn="l" defTabSz="914400" rtl="0" eaLnBrk="1" latinLnBrk="0" hangingPunct="1">
              <a:lnSpc>
                <a:spcPct val="90000"/>
              </a:lnSpc>
              <a:spcBef>
                <a:spcPts val="1500"/>
              </a:spcBef>
              <a:spcAft>
                <a:spcPts val="0"/>
              </a:spcAft>
              <a:buClr>
                <a:srgbClr val="000000"/>
              </a:buClr>
              <a:buSzPts val="2000"/>
              <a:buFont typeface="Arial" pitchFamily="34" charset="0"/>
              <a:buNone/>
              <a:defRPr sz="3000" b="1" i="1" kern="1200">
                <a:solidFill>
                  <a:srgbClr val="000000"/>
                </a:solidFill>
                <a:latin typeface="+mn-lt"/>
                <a:ea typeface="+mn-ea"/>
                <a:cs typeface="+mn-cs"/>
              </a:defRPr>
            </a:lvl1pPr>
            <a:lvl2pPr marL="1371600" lvl="1"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800" kern="1200">
                <a:solidFill>
                  <a:schemeClr val="tx1"/>
                </a:solidFill>
                <a:latin typeface="+mn-lt"/>
                <a:ea typeface="+mn-ea"/>
                <a:cs typeface="+mn-cs"/>
              </a:defRPr>
            </a:lvl2pPr>
            <a:lvl3pPr marL="2057400" lvl="2"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400" kern="1200">
                <a:solidFill>
                  <a:schemeClr val="tx1"/>
                </a:solidFill>
                <a:latin typeface="+mn-lt"/>
                <a:ea typeface="+mn-ea"/>
                <a:cs typeface="+mn-cs"/>
              </a:defRPr>
            </a:lvl3pPr>
            <a:lvl4pPr marL="2743200" lvl="3"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4pPr>
            <a:lvl5pPr marL="3429000" lvl="4"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5pPr>
            <a:lvl6pPr marL="4114800" lvl="5"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6pPr>
            <a:lvl7pPr marL="4800600" lvl="6"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7pPr>
            <a:lvl8pPr marL="5486400" lvl="7"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8pPr>
            <a:lvl9pPr marL="6172200" lvl="8" indent="-514350" algn="l" defTabSz="914400" rtl="0" eaLnBrk="1" latinLnBrk="0" hangingPunct="1">
              <a:lnSpc>
                <a:spcPct val="90000"/>
              </a:lnSpc>
              <a:spcBef>
                <a:spcPts val="750"/>
              </a:spcBef>
              <a:spcAft>
                <a:spcPts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spcBef>
                <a:spcPts val="0"/>
              </a:spcBef>
            </a:pPr>
            <a:r>
              <a:rPr lang="en-CA" sz="1625" dirty="0"/>
              <a:t>A Significant Resource With High-Grade Mineralization At Surface And Low Strip Ratio (0.85/1)</a:t>
            </a:r>
          </a:p>
        </p:txBody>
      </p:sp>
      <p:sp>
        <p:nvSpPr>
          <p:cNvPr id="2" name="TextBox 1">
            <a:extLst>
              <a:ext uri="{FF2B5EF4-FFF2-40B4-BE49-F238E27FC236}">
                <a16:creationId xmlns:a16="http://schemas.microsoft.com/office/drawing/2014/main" id="{D3D5063D-06C1-C042-AC6B-3946A4411DEA}"/>
              </a:ext>
            </a:extLst>
          </p:cNvPr>
          <p:cNvSpPr txBox="1"/>
          <p:nvPr/>
        </p:nvSpPr>
        <p:spPr>
          <a:xfrm>
            <a:off x="7118822" y="1587133"/>
            <a:ext cx="1689342" cy="200055"/>
          </a:xfrm>
          <a:prstGeom prst="rect">
            <a:avLst/>
          </a:prstGeom>
          <a:solidFill>
            <a:schemeClr val="bg1"/>
          </a:solidFill>
          <a:effectLst>
            <a:softEdge rad="31750"/>
          </a:effectLst>
        </p:spPr>
        <p:txBody>
          <a:bodyPr wrap="square" rtlCol="0">
            <a:spAutoFit/>
          </a:bodyPr>
          <a:lstStyle/>
          <a:p>
            <a:pPr algn="ctr"/>
            <a:r>
              <a:rPr lang="en-CA" sz="700" dirty="0">
                <a:solidFill>
                  <a:srgbClr val="C00000"/>
                </a:solidFill>
              </a:rPr>
              <a:t>Regulus (70%) / Buenaventura (30%) JV</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CD073FB59616409664036942937514" ma:contentTypeVersion="16" ma:contentTypeDescription="Create a new document." ma:contentTypeScope="" ma:versionID="1d473daf6d57d31cc96438d8329185ed">
  <xsd:schema xmlns:xsd="http://www.w3.org/2001/XMLSchema" xmlns:xs="http://www.w3.org/2001/XMLSchema" xmlns:p="http://schemas.microsoft.com/office/2006/metadata/properties" xmlns:ns2="90691580-eb51-4aad-b5eb-61e5cb6829a1" xmlns:ns3="5543e86c-db90-4782-bba5-4137cc987cb2" targetNamespace="http://schemas.microsoft.com/office/2006/metadata/properties" ma:root="true" ma:fieldsID="666a4b5e829384d885496ef30e97df37" ns2:_="" ns3:_="">
    <xsd:import namespace="90691580-eb51-4aad-b5eb-61e5cb6829a1"/>
    <xsd:import namespace="5543e86c-db90-4782-bba5-4137cc987c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91580-eb51-4aad-b5eb-61e5cb6829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858643-ce81-42e1-9294-1bd7044a129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543e86c-db90-4782-bba5-4137cc987c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6683bab-f33f-4b2b-b5bc-9e899eeabecd}" ma:internalName="TaxCatchAll" ma:showField="CatchAllData" ma:web="5543e86c-db90-4782-bba5-4137cc987c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43e86c-db90-4782-bba5-4137cc987cb2" xsi:nil="true"/>
    <lcf76f155ced4ddcb4097134ff3c332f xmlns="90691580-eb51-4aad-b5eb-61e5cb6829a1">
      <Terms xmlns="http://schemas.microsoft.com/office/infopath/2007/PartnerControls"/>
    </lcf76f155ced4ddcb4097134ff3c332f>
    <SharedWithUsers xmlns="5543e86c-db90-4782-bba5-4137cc987cb2">
      <UserInfo>
        <DisplayName>Magda Gardner</DisplayName>
        <AccountId>63</AccountId>
        <AccountType/>
      </UserInfo>
      <UserInfo>
        <DisplayName>Deborah Honig</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D221A9-B55D-4E1E-BB58-6B08139080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691580-eb51-4aad-b5eb-61e5cb6829a1"/>
    <ds:schemaRef ds:uri="5543e86c-db90-4782-bba5-4137cc987c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A2B700-7A5D-4D0F-83B7-185700BB589E}">
  <ds:schemaRefs>
    <ds:schemaRef ds:uri="http://schemas.microsoft.com/office/2006/metadata/properties"/>
    <ds:schemaRef ds:uri="http://schemas.microsoft.com/office/infopath/2007/PartnerControls"/>
    <ds:schemaRef ds:uri="5543e86c-db90-4782-bba5-4137cc987cb2"/>
    <ds:schemaRef ds:uri="90691580-eb51-4aad-b5eb-61e5cb6829a1"/>
  </ds:schemaRefs>
</ds:datastoreItem>
</file>

<file path=customXml/itemProps3.xml><?xml version="1.0" encoding="utf-8"?>
<ds:datastoreItem xmlns:ds="http://schemas.openxmlformats.org/officeDocument/2006/customXml" ds:itemID="{C4254C7D-3C8C-4A76-8DF3-D6743A594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7409</TotalTime>
  <Words>3116</Words>
  <Application>Microsoft Macintosh PowerPoint</Application>
  <PresentationFormat>A4 Paper (210x297 mm)</PresentationFormat>
  <Paragraphs>352</Paragraphs>
  <Slides>17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Lato</vt:lpstr>
      <vt:lpstr>Arial</vt:lpstr>
      <vt:lpstr>Twentieth Century</vt:lpstr>
      <vt:lpstr>Helvetica</vt:lpstr>
      <vt:lpstr>Helvetica Bold</vt:lpstr>
      <vt:lpstr>Calibri</vt:lpstr>
      <vt:lpstr>Helvetica Neue</vt:lpstr>
      <vt:lpstr>Office Theme</vt:lpstr>
      <vt:lpstr>PowerPoint Presentation</vt:lpstr>
      <vt:lpstr>PowerPoint Presentation</vt:lpstr>
      <vt:lpstr>PowerPoint Presentation</vt:lpstr>
      <vt:lpstr>WHY REGULUS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Aldebaran Resources - designed</dc:title>
  <dc:creator>Deborah Honig</dc:creator>
  <cp:lastModifiedBy>Ben Cherrington</cp:lastModifiedBy>
  <cp:revision>144</cp:revision>
  <dcterms:created xsi:type="dcterms:W3CDTF">2006-08-16T00:00:00Z</dcterms:created>
  <dcterms:modified xsi:type="dcterms:W3CDTF">2024-04-23T15:43:03Z</dcterms:modified>
  <dc:identifier>DAFifM12rvY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0x0101005BCD073FB59616409664036942937514</vt:lpwstr>
  </property>
</Properties>
</file>