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62" r:id="rId4"/>
  </p:sldMasterIdLst>
  <p:notesMasterIdLst>
    <p:notesMasterId r:id="rId35"/>
  </p:notesMasterIdLst>
  <p:sldIdLst>
    <p:sldId id="610" r:id="rId5"/>
    <p:sldId id="482" r:id="rId6"/>
    <p:sldId id="621" r:id="rId7"/>
    <p:sldId id="648" r:id="rId8"/>
    <p:sldId id="657" r:id="rId9"/>
    <p:sldId id="628" r:id="rId10"/>
    <p:sldId id="645" r:id="rId11"/>
    <p:sldId id="646" r:id="rId12"/>
    <p:sldId id="655" r:id="rId13"/>
    <p:sldId id="656" r:id="rId14"/>
    <p:sldId id="650" r:id="rId15"/>
    <p:sldId id="639" r:id="rId16"/>
    <p:sldId id="609" r:id="rId17"/>
    <p:sldId id="619" r:id="rId18"/>
    <p:sldId id="614" r:id="rId19"/>
    <p:sldId id="616" r:id="rId20"/>
    <p:sldId id="652" r:id="rId21"/>
    <p:sldId id="582" r:id="rId22"/>
    <p:sldId id="579" r:id="rId23"/>
    <p:sldId id="649" r:id="rId24"/>
    <p:sldId id="601" r:id="rId25"/>
    <p:sldId id="602" r:id="rId26"/>
    <p:sldId id="625" r:id="rId27"/>
    <p:sldId id="626" r:id="rId28"/>
    <p:sldId id="623" r:id="rId29"/>
    <p:sldId id="505" r:id="rId30"/>
    <p:sldId id="515" r:id="rId31"/>
    <p:sldId id="523" r:id="rId32"/>
    <p:sldId id="577" r:id="rId33"/>
    <p:sldId id="511" r:id="rId34"/>
  </p:sldIdLst>
  <p:sldSz cx="9144000" cy="5715000" type="screen16x10"/>
  <p:notesSz cx="6858000" cy="9144000"/>
  <p:embeddedFontLst>
    <p:embeddedFont>
      <p:font typeface="Calibri" panose="020F0502020204030204" pitchFamily="34" charset="0"/>
      <p:regular r:id="rId36"/>
      <p:bold r:id="rId37"/>
      <p:italic r:id="rId38"/>
      <p:boldItalic r:id="rId39"/>
    </p:embeddedFont>
    <p:embeddedFont>
      <p:font typeface="Century Schoolbook" panose="02040604050505020304" pitchFamily="18" charset="0"/>
      <p:regular r:id="rId40"/>
      <p:bold r:id="rId41"/>
      <p:italic r:id="rId42"/>
      <p:boldItalic r:id="rId43"/>
    </p:embeddedFont>
    <p:embeddedFont>
      <p:font typeface="Georgia" panose="02040502050405020303" pitchFamily="18" charset="0"/>
      <p:regular r:id="rId44"/>
      <p:bold r:id="rId45"/>
      <p:italic r:id="rId46"/>
      <p:boldItalic r:id="rId47"/>
    </p:embeddedFont>
    <p:embeddedFont>
      <p:font typeface="Lato" panose="020F0502020204030203" pitchFamily="34" charset="0"/>
      <p:regular r:id="rId48"/>
      <p:bold r:id="rId49"/>
      <p:italic r:id="rId50"/>
      <p:boldItalic r:id="rId51"/>
    </p:embeddedFont>
    <p:embeddedFont>
      <p:font typeface="Lato Light" panose="020F0502020204030203" pitchFamily="34" charset="0"/>
      <p:regular r:id="rId52"/>
      <p:italic r:id="rId53"/>
    </p:embeddedFont>
    <p:embeddedFont>
      <p:font typeface="Manifold CF" pitchFamily="2" charset="77"/>
      <p:regular r:id="rId54"/>
      <p:bold r:id="rId55"/>
      <p:italic r:id="rId56"/>
      <p:boldItalic r:id="rId57"/>
    </p:embeddedFont>
    <p:embeddedFont>
      <p:font typeface="Manifold CF Demi Bold" pitchFamily="2" charset="77"/>
      <p:regular r:id="rId58"/>
      <p:bold r:id="rId59"/>
      <p:italic r:id="rId60"/>
      <p:boldItalic r:id="rId61"/>
    </p:embeddedFont>
    <p:embeddedFont>
      <p:font typeface="Manifold CF Medium" pitchFamily="2" charset="77"/>
      <p:regular r:id="rId62"/>
      <p:italic r:id="rId63"/>
    </p:embeddedFont>
    <p:embeddedFont>
      <p:font typeface="Palatino Linotype" panose="02040502050505030304" pitchFamily="18" charset="0"/>
      <p:regular r:id="rId64"/>
      <p:bold r:id="rId65"/>
      <p:italic r:id="rId66"/>
      <p:boldItalic r:id="rId67"/>
    </p:embeddedFont>
    <p:embeddedFont>
      <p:font typeface="Tahoma" panose="020B0604030504040204" pitchFamily="34" charset="0"/>
      <p:regular r:id="rId68"/>
      <p:bold r:id="rId69"/>
    </p:embeddedFont>
    <p:embeddedFont>
      <p:font typeface="Wingdings 2" pitchFamily="2" charset="2"/>
      <p:regular r:id="rId70"/>
    </p:embeddedFont>
  </p:embeddedFontLst>
  <p:defaultTextStyle>
    <a:defPPr>
      <a:defRPr lang="en-US"/>
    </a:defPPr>
    <a:lvl1pPr marL="0" algn="l" defTabSz="713232" rtl="0" eaLnBrk="1" latinLnBrk="0" hangingPunct="1">
      <a:defRPr sz="1404" kern="1200">
        <a:solidFill>
          <a:schemeClr val="tx1"/>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D134"/>
    <a:srgbClr val="26344D"/>
    <a:srgbClr val="FFD2E8"/>
    <a:srgbClr val="4061AB"/>
    <a:srgbClr val="C6C7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46D5CB-E785-3543-90C0-2C456D11FDB5}" v="28" dt="2022-08-05T22:51:38.4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518" autoAdjust="0"/>
    <p:restoredTop sz="96197"/>
  </p:normalViewPr>
  <p:slideViewPr>
    <p:cSldViewPr snapToGrid="0" snapToObjects="1">
      <p:cViewPr varScale="1">
        <p:scale>
          <a:sx n="141" d="100"/>
          <a:sy n="141" d="100"/>
        </p:scale>
        <p:origin x="184"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font" Target="fonts/font7.fntdata"/><Relationship Id="rId47" Type="http://schemas.openxmlformats.org/officeDocument/2006/relationships/font" Target="fonts/font12.fntdata"/><Relationship Id="rId63" Type="http://schemas.openxmlformats.org/officeDocument/2006/relationships/font" Target="fonts/font28.fntdata"/><Relationship Id="rId68" Type="http://schemas.openxmlformats.org/officeDocument/2006/relationships/font" Target="fonts/font33.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66" Type="http://schemas.openxmlformats.org/officeDocument/2006/relationships/font" Target="fonts/font31.fntdata"/><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26.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font" Target="fonts/font29.fntdata"/><Relationship Id="rId69" Type="http://schemas.openxmlformats.org/officeDocument/2006/relationships/font" Target="fonts/font34.fntdata"/><Relationship Id="rId8" Type="http://schemas.openxmlformats.org/officeDocument/2006/relationships/slide" Target="slides/slide4.xml"/><Relationship Id="rId51" Type="http://schemas.openxmlformats.org/officeDocument/2006/relationships/font" Target="fonts/font16.fntdata"/><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67" Type="http://schemas.openxmlformats.org/officeDocument/2006/relationships/font" Target="fonts/font32.fntdata"/><Relationship Id="rId20" Type="http://schemas.openxmlformats.org/officeDocument/2006/relationships/slide" Target="slides/slide16.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font" Target="fonts/font27.fntdata"/><Relationship Id="rId70" Type="http://schemas.openxmlformats.org/officeDocument/2006/relationships/font" Target="fonts/font35.fntdata"/><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65" Type="http://schemas.openxmlformats.org/officeDocument/2006/relationships/font" Target="fonts/font30.fntdata"/><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font" Target="fonts/font4.fntdata"/><Relationship Id="rId34" Type="http://schemas.openxmlformats.org/officeDocument/2006/relationships/slide" Target="slides/slide30.xml"/><Relationship Id="rId50" Type="http://schemas.openxmlformats.org/officeDocument/2006/relationships/font" Target="fonts/font15.fntdata"/><Relationship Id="rId55" Type="http://schemas.openxmlformats.org/officeDocument/2006/relationships/font" Target="fonts/font20.fntdata"/><Relationship Id="rId7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  Roskowski" userId="S::jroskowski@defiancesilver.com::89a36ba5-4b17-48a1-8b25-283cfbb5c15f" providerId="AD" clId="Web-{C99BDE17-8E0F-D820-E056-84F375B444D3}"/>
    <pc:docChg chg="addSld delSld">
      <pc:chgData name="Jen  Roskowski" userId="S::jroskowski@defiancesilver.com::89a36ba5-4b17-48a1-8b25-283cfbb5c15f" providerId="AD" clId="Web-{C99BDE17-8E0F-D820-E056-84F375B444D3}" dt="2022-07-28T11:47:56.833" v="1"/>
      <pc:docMkLst>
        <pc:docMk/>
      </pc:docMkLst>
      <pc:sldChg chg="add del">
        <pc:chgData name="Jen  Roskowski" userId="S::jroskowski@defiancesilver.com::89a36ba5-4b17-48a1-8b25-283cfbb5c15f" providerId="AD" clId="Web-{C99BDE17-8E0F-D820-E056-84F375B444D3}" dt="2022-07-28T11:47:56.833" v="1"/>
        <pc:sldMkLst>
          <pc:docMk/>
          <pc:sldMk cId="479214713" sldId="621"/>
        </pc:sldMkLst>
      </pc:sldChg>
    </pc:docChg>
  </pc:docChgLst>
  <pc:docChgLst>
    <pc:chgData name="Max Pluss" userId="9de602e8-0c58-4b3e-b23b-3e52b67c76ff" providerId="ADAL" clId="{0646D5CB-E785-3543-90C0-2C456D11FDB5}"/>
    <pc:docChg chg="undo custSel addSld delSld modSld">
      <pc:chgData name="Max Pluss" userId="9de602e8-0c58-4b3e-b23b-3e52b67c76ff" providerId="ADAL" clId="{0646D5CB-E785-3543-90C0-2C456D11FDB5}" dt="2022-08-29T16:36:25.679" v="176" actId="20577"/>
      <pc:docMkLst>
        <pc:docMk/>
      </pc:docMkLst>
      <pc:sldChg chg="modSp mod">
        <pc:chgData name="Max Pluss" userId="9de602e8-0c58-4b3e-b23b-3e52b67c76ff" providerId="ADAL" clId="{0646D5CB-E785-3543-90C0-2C456D11FDB5}" dt="2022-08-29T16:27:36.311" v="107" actId="20577"/>
        <pc:sldMkLst>
          <pc:docMk/>
          <pc:sldMk cId="3212872623" sldId="610"/>
        </pc:sldMkLst>
        <pc:spChg chg="mod">
          <ac:chgData name="Max Pluss" userId="9de602e8-0c58-4b3e-b23b-3e52b67c76ff" providerId="ADAL" clId="{0646D5CB-E785-3543-90C0-2C456D11FDB5}" dt="2022-08-29T16:27:36.311" v="107" actId="20577"/>
          <ac:spMkLst>
            <pc:docMk/>
            <pc:sldMk cId="3212872623" sldId="610"/>
            <ac:spMk id="7" creationId="{91F8DF86-3B14-42FD-8C2F-39C8DB969227}"/>
          </ac:spMkLst>
        </pc:spChg>
      </pc:sldChg>
      <pc:sldChg chg="modSp del mod">
        <pc:chgData name="Max Pluss" userId="9de602e8-0c58-4b3e-b23b-3e52b67c76ff" providerId="ADAL" clId="{0646D5CB-E785-3543-90C0-2C456D11FDB5}" dt="2022-08-05T22:52:11.981" v="85" actId="2696"/>
        <pc:sldMkLst>
          <pc:docMk/>
          <pc:sldMk cId="1090081062" sldId="654"/>
        </pc:sldMkLst>
        <pc:graphicFrameChg chg="modGraphic">
          <ac:chgData name="Max Pluss" userId="9de602e8-0c58-4b3e-b23b-3e52b67c76ff" providerId="ADAL" clId="{0646D5CB-E785-3543-90C0-2C456D11FDB5}" dt="2022-08-05T22:39:46.206" v="42" actId="20577"/>
          <ac:graphicFrameMkLst>
            <pc:docMk/>
            <pc:sldMk cId="1090081062" sldId="654"/>
            <ac:graphicFrameMk id="17" creationId="{3830E541-A9E4-D34E-959C-1198E39E7960}"/>
          </ac:graphicFrameMkLst>
        </pc:graphicFrameChg>
      </pc:sldChg>
      <pc:sldChg chg="addSp delSp modSp add del mod">
        <pc:chgData name="Max Pluss" userId="9de602e8-0c58-4b3e-b23b-3e52b67c76ff" providerId="ADAL" clId="{0646D5CB-E785-3543-90C0-2C456D11FDB5}" dt="2022-08-29T16:36:25.679" v="176" actId="20577"/>
        <pc:sldMkLst>
          <pc:docMk/>
          <pc:sldMk cId="1787404323" sldId="657"/>
        </pc:sldMkLst>
        <pc:spChg chg="mod">
          <ac:chgData name="Max Pluss" userId="9de602e8-0c58-4b3e-b23b-3e52b67c76ff" providerId="ADAL" clId="{0646D5CB-E785-3543-90C0-2C456D11FDB5}" dt="2022-08-05T22:52:50.811" v="98" actId="20577"/>
          <ac:spMkLst>
            <pc:docMk/>
            <pc:sldMk cId="1787404323" sldId="657"/>
            <ac:spMk id="2" creationId="{46F36413-B478-4647-B250-56D2CE7BD22E}"/>
          </ac:spMkLst>
        </pc:spChg>
        <pc:graphicFrameChg chg="add mod">
          <ac:chgData name="Max Pluss" userId="9de602e8-0c58-4b3e-b23b-3e52b67c76ff" providerId="ADAL" clId="{0646D5CB-E785-3543-90C0-2C456D11FDB5}" dt="2022-08-05T22:52:16.483" v="86" actId="14100"/>
          <ac:graphicFrameMkLst>
            <pc:docMk/>
            <pc:sldMk cId="1787404323" sldId="657"/>
            <ac:graphicFrameMk id="4" creationId="{0D5C67C2-260C-624A-8DA4-D469D8A67182}"/>
          </ac:graphicFrameMkLst>
        </pc:graphicFrameChg>
        <pc:graphicFrameChg chg="del">
          <ac:chgData name="Max Pluss" userId="9de602e8-0c58-4b3e-b23b-3e52b67c76ff" providerId="ADAL" clId="{0646D5CB-E785-3543-90C0-2C456D11FDB5}" dt="2022-08-05T22:48:08.955" v="44" actId="478"/>
          <ac:graphicFrameMkLst>
            <pc:docMk/>
            <pc:sldMk cId="1787404323" sldId="657"/>
            <ac:graphicFrameMk id="14" creationId="{E88B948B-50BC-FA41-BEEE-95B65F29E8F5}"/>
          </ac:graphicFrameMkLst>
        </pc:graphicFrameChg>
        <pc:graphicFrameChg chg="modGraphic">
          <ac:chgData name="Max Pluss" userId="9de602e8-0c58-4b3e-b23b-3e52b67c76ff" providerId="ADAL" clId="{0646D5CB-E785-3543-90C0-2C456D11FDB5}" dt="2022-08-29T16:36:25.679" v="176" actId="20577"/>
          <ac:graphicFrameMkLst>
            <pc:docMk/>
            <pc:sldMk cId="1787404323" sldId="657"/>
            <ac:graphicFrameMk id="17" creationId="{3830E541-A9E4-D34E-959C-1198E39E7960}"/>
          </ac:graphicFrameMkLst>
        </pc:graphicFrameChg>
        <pc:picChg chg="mod">
          <ac:chgData name="Max Pluss" userId="9de602e8-0c58-4b3e-b23b-3e52b67c76ff" providerId="ADAL" clId="{0646D5CB-E785-3543-90C0-2C456D11FDB5}" dt="2022-08-05T22:51:38.407" v="82" actId="166"/>
          <ac:picMkLst>
            <pc:docMk/>
            <pc:sldMk cId="1787404323" sldId="657"/>
            <ac:picMk id="7" creationId="{A0BC0DA2-310D-E84A-9605-360BC8267608}"/>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defsilver.sharepoint.com/sites/mir/Shared%20Documents/01%20-%20Investor%20Materials/02%20-%20Current%20Editable%20Files/2021_December_Numbers%20for%20Graphs%20in%20Corporate%20Presentation.xlsm"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oleObject" Target="file:///C:\Users\Kiran\Documents\Geologix\Technical\2017%20PEA\JDS\GEITEP05E%20-%20Draft%20Economic%20Model%20-%202017-01-09.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oleObject" Target="file:////Users\maxwell.pluss\Dropbox\02%20-%20Rhea%20Management,%20LLC\05%20-%20Clients%20&amp;%20Deliverables\13%20-%20Defiance%20Silver\DEF%20PPT%20Charts.xlsm"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Users\maxwell.pluss\Dropbox\01%20-%20Max-Personal\01%20-%20Sweetwater%20Management%20LLC\03%20-%20Consulting%20Clients:Work\13%20-%20Defiance%20Silver\DEF%20PPT%20Charts.xlsm"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4"/>
          <c:order val="2"/>
          <c:tx>
            <c:strRef>
              <c:f>'DEF PPT Charts'!$F$1005</c:f>
              <c:strCache>
                <c:ptCount val="1"/>
                <c:pt idx="0">
                  <c:v>Volume</c:v>
                </c:pt>
              </c:strCache>
            </c:strRef>
          </c:tx>
          <c:spPr>
            <a:solidFill>
              <a:schemeClr val="accent5"/>
            </a:solidFill>
            <a:ln>
              <a:noFill/>
            </a:ln>
            <a:effectLst/>
          </c:spPr>
          <c:invertIfNegative val="0"/>
          <c:cat>
            <c:numRef>
              <c:f>'DEF PPT Charts'!$A$1006:$A$1713</c:f>
              <c:numCache>
                <c:formatCode>m/d/yy</c:formatCode>
                <c:ptCount val="708"/>
                <c:pt idx="0">
                  <c:v>43770</c:v>
                </c:pt>
                <c:pt idx="1">
                  <c:v>43773</c:v>
                </c:pt>
                <c:pt idx="2">
                  <c:v>43774</c:v>
                </c:pt>
                <c:pt idx="3">
                  <c:v>43775</c:v>
                </c:pt>
                <c:pt idx="4">
                  <c:v>43776</c:v>
                </c:pt>
                <c:pt idx="5">
                  <c:v>43777</c:v>
                </c:pt>
                <c:pt idx="6">
                  <c:v>43780</c:v>
                </c:pt>
                <c:pt idx="7">
                  <c:v>43781</c:v>
                </c:pt>
                <c:pt idx="8">
                  <c:v>43782</c:v>
                </c:pt>
                <c:pt idx="9">
                  <c:v>43783</c:v>
                </c:pt>
                <c:pt idx="10">
                  <c:v>43784</c:v>
                </c:pt>
                <c:pt idx="11">
                  <c:v>43787</c:v>
                </c:pt>
                <c:pt idx="12">
                  <c:v>43788</c:v>
                </c:pt>
                <c:pt idx="13">
                  <c:v>43789</c:v>
                </c:pt>
                <c:pt idx="14">
                  <c:v>43790</c:v>
                </c:pt>
                <c:pt idx="15">
                  <c:v>43791</c:v>
                </c:pt>
                <c:pt idx="16">
                  <c:v>43794</c:v>
                </c:pt>
                <c:pt idx="17">
                  <c:v>43795</c:v>
                </c:pt>
                <c:pt idx="18">
                  <c:v>43796</c:v>
                </c:pt>
                <c:pt idx="19">
                  <c:v>43797</c:v>
                </c:pt>
                <c:pt idx="20">
                  <c:v>43798</c:v>
                </c:pt>
                <c:pt idx="21">
                  <c:v>43801</c:v>
                </c:pt>
                <c:pt idx="22">
                  <c:v>43802</c:v>
                </c:pt>
                <c:pt idx="23">
                  <c:v>43803</c:v>
                </c:pt>
                <c:pt idx="24">
                  <c:v>43804</c:v>
                </c:pt>
                <c:pt idx="25">
                  <c:v>43805</c:v>
                </c:pt>
                <c:pt idx="26">
                  <c:v>43808</c:v>
                </c:pt>
                <c:pt idx="27">
                  <c:v>43809</c:v>
                </c:pt>
                <c:pt idx="28">
                  <c:v>43810</c:v>
                </c:pt>
                <c:pt idx="29">
                  <c:v>43811</c:v>
                </c:pt>
                <c:pt idx="30">
                  <c:v>43812</c:v>
                </c:pt>
                <c:pt idx="31">
                  <c:v>43815</c:v>
                </c:pt>
                <c:pt idx="32">
                  <c:v>43816</c:v>
                </c:pt>
                <c:pt idx="33">
                  <c:v>43817</c:v>
                </c:pt>
                <c:pt idx="34">
                  <c:v>43818</c:v>
                </c:pt>
                <c:pt idx="35">
                  <c:v>43819</c:v>
                </c:pt>
                <c:pt idx="36">
                  <c:v>43822</c:v>
                </c:pt>
                <c:pt idx="37">
                  <c:v>43823</c:v>
                </c:pt>
                <c:pt idx="38">
                  <c:v>43826</c:v>
                </c:pt>
                <c:pt idx="39">
                  <c:v>43829</c:v>
                </c:pt>
                <c:pt idx="40">
                  <c:v>43830</c:v>
                </c:pt>
                <c:pt idx="41">
                  <c:v>43832</c:v>
                </c:pt>
                <c:pt idx="42">
                  <c:v>43833</c:v>
                </c:pt>
                <c:pt idx="43">
                  <c:v>43836</c:v>
                </c:pt>
                <c:pt idx="44">
                  <c:v>43837</c:v>
                </c:pt>
                <c:pt idx="45">
                  <c:v>43838</c:v>
                </c:pt>
                <c:pt idx="46">
                  <c:v>43839</c:v>
                </c:pt>
                <c:pt idx="47">
                  <c:v>43840</c:v>
                </c:pt>
                <c:pt idx="48">
                  <c:v>43843</c:v>
                </c:pt>
                <c:pt idx="49">
                  <c:v>43844</c:v>
                </c:pt>
                <c:pt idx="50">
                  <c:v>43845</c:v>
                </c:pt>
                <c:pt idx="51">
                  <c:v>43846</c:v>
                </c:pt>
                <c:pt idx="52">
                  <c:v>43847</c:v>
                </c:pt>
                <c:pt idx="53">
                  <c:v>43850</c:v>
                </c:pt>
                <c:pt idx="54">
                  <c:v>43851</c:v>
                </c:pt>
                <c:pt idx="55">
                  <c:v>43852</c:v>
                </c:pt>
                <c:pt idx="56">
                  <c:v>43853</c:v>
                </c:pt>
                <c:pt idx="57">
                  <c:v>43854</c:v>
                </c:pt>
                <c:pt idx="58">
                  <c:v>43857</c:v>
                </c:pt>
                <c:pt idx="59">
                  <c:v>43858</c:v>
                </c:pt>
                <c:pt idx="60">
                  <c:v>43859</c:v>
                </c:pt>
                <c:pt idx="61">
                  <c:v>43860</c:v>
                </c:pt>
                <c:pt idx="62">
                  <c:v>43861</c:v>
                </c:pt>
                <c:pt idx="63">
                  <c:v>43864</c:v>
                </c:pt>
                <c:pt idx="64">
                  <c:v>43865</c:v>
                </c:pt>
                <c:pt idx="65">
                  <c:v>43866</c:v>
                </c:pt>
                <c:pt idx="66">
                  <c:v>43867</c:v>
                </c:pt>
                <c:pt idx="67">
                  <c:v>43868</c:v>
                </c:pt>
                <c:pt idx="68">
                  <c:v>43871</c:v>
                </c:pt>
                <c:pt idx="69">
                  <c:v>43872</c:v>
                </c:pt>
                <c:pt idx="70">
                  <c:v>43873</c:v>
                </c:pt>
                <c:pt idx="71">
                  <c:v>43874</c:v>
                </c:pt>
                <c:pt idx="72">
                  <c:v>43875</c:v>
                </c:pt>
                <c:pt idx="73">
                  <c:v>43879</c:v>
                </c:pt>
                <c:pt idx="74">
                  <c:v>43880</c:v>
                </c:pt>
                <c:pt idx="75">
                  <c:v>43881</c:v>
                </c:pt>
                <c:pt idx="76">
                  <c:v>43882</c:v>
                </c:pt>
                <c:pt idx="77">
                  <c:v>43885</c:v>
                </c:pt>
                <c:pt idx="78">
                  <c:v>43886</c:v>
                </c:pt>
                <c:pt idx="79">
                  <c:v>43887</c:v>
                </c:pt>
                <c:pt idx="80">
                  <c:v>43888</c:v>
                </c:pt>
                <c:pt idx="81">
                  <c:v>43889</c:v>
                </c:pt>
                <c:pt idx="82">
                  <c:v>43892</c:v>
                </c:pt>
                <c:pt idx="83">
                  <c:v>43893</c:v>
                </c:pt>
                <c:pt idx="84">
                  <c:v>43894</c:v>
                </c:pt>
                <c:pt idx="85">
                  <c:v>43895</c:v>
                </c:pt>
                <c:pt idx="86">
                  <c:v>43896</c:v>
                </c:pt>
                <c:pt idx="87">
                  <c:v>43899</c:v>
                </c:pt>
                <c:pt idx="88">
                  <c:v>43900</c:v>
                </c:pt>
                <c:pt idx="89">
                  <c:v>43901</c:v>
                </c:pt>
                <c:pt idx="90">
                  <c:v>43902</c:v>
                </c:pt>
                <c:pt idx="91">
                  <c:v>43903</c:v>
                </c:pt>
                <c:pt idx="92">
                  <c:v>43906</c:v>
                </c:pt>
                <c:pt idx="93">
                  <c:v>43907</c:v>
                </c:pt>
                <c:pt idx="94">
                  <c:v>43908</c:v>
                </c:pt>
                <c:pt idx="95">
                  <c:v>43909</c:v>
                </c:pt>
                <c:pt idx="96">
                  <c:v>43910</c:v>
                </c:pt>
                <c:pt idx="97">
                  <c:v>43913</c:v>
                </c:pt>
                <c:pt idx="98">
                  <c:v>43914</c:v>
                </c:pt>
                <c:pt idx="99">
                  <c:v>43915</c:v>
                </c:pt>
                <c:pt idx="100">
                  <c:v>43916</c:v>
                </c:pt>
                <c:pt idx="101">
                  <c:v>43917</c:v>
                </c:pt>
                <c:pt idx="102">
                  <c:v>43920</c:v>
                </c:pt>
                <c:pt idx="103">
                  <c:v>43921</c:v>
                </c:pt>
                <c:pt idx="104">
                  <c:v>43922</c:v>
                </c:pt>
                <c:pt idx="105">
                  <c:v>43923</c:v>
                </c:pt>
                <c:pt idx="106">
                  <c:v>43924</c:v>
                </c:pt>
                <c:pt idx="107">
                  <c:v>43927</c:v>
                </c:pt>
                <c:pt idx="108">
                  <c:v>43928</c:v>
                </c:pt>
                <c:pt idx="109">
                  <c:v>43929</c:v>
                </c:pt>
                <c:pt idx="110">
                  <c:v>43930</c:v>
                </c:pt>
                <c:pt idx="111">
                  <c:v>43935</c:v>
                </c:pt>
                <c:pt idx="112">
                  <c:v>43936</c:v>
                </c:pt>
                <c:pt idx="113">
                  <c:v>43937</c:v>
                </c:pt>
                <c:pt idx="114">
                  <c:v>43938</c:v>
                </c:pt>
                <c:pt idx="115">
                  <c:v>43941</c:v>
                </c:pt>
                <c:pt idx="116">
                  <c:v>43942</c:v>
                </c:pt>
                <c:pt idx="117">
                  <c:v>43943</c:v>
                </c:pt>
                <c:pt idx="118">
                  <c:v>43944</c:v>
                </c:pt>
                <c:pt idx="119">
                  <c:v>43945</c:v>
                </c:pt>
                <c:pt idx="120">
                  <c:v>43948</c:v>
                </c:pt>
                <c:pt idx="121">
                  <c:v>43949</c:v>
                </c:pt>
                <c:pt idx="122">
                  <c:v>43950</c:v>
                </c:pt>
                <c:pt idx="123">
                  <c:v>43951</c:v>
                </c:pt>
                <c:pt idx="124">
                  <c:v>43952</c:v>
                </c:pt>
                <c:pt idx="125">
                  <c:v>43955</c:v>
                </c:pt>
                <c:pt idx="126">
                  <c:v>43956</c:v>
                </c:pt>
                <c:pt idx="127">
                  <c:v>43957</c:v>
                </c:pt>
                <c:pt idx="128">
                  <c:v>43958</c:v>
                </c:pt>
                <c:pt idx="129">
                  <c:v>43962</c:v>
                </c:pt>
                <c:pt idx="130">
                  <c:v>43963</c:v>
                </c:pt>
                <c:pt idx="131">
                  <c:v>43964</c:v>
                </c:pt>
                <c:pt idx="132">
                  <c:v>43965</c:v>
                </c:pt>
                <c:pt idx="133">
                  <c:v>43966</c:v>
                </c:pt>
                <c:pt idx="134">
                  <c:v>43970</c:v>
                </c:pt>
                <c:pt idx="135">
                  <c:v>43971</c:v>
                </c:pt>
                <c:pt idx="136">
                  <c:v>43972</c:v>
                </c:pt>
                <c:pt idx="137">
                  <c:v>43973</c:v>
                </c:pt>
                <c:pt idx="138">
                  <c:v>43977</c:v>
                </c:pt>
                <c:pt idx="139">
                  <c:v>43978</c:v>
                </c:pt>
                <c:pt idx="140">
                  <c:v>43979</c:v>
                </c:pt>
                <c:pt idx="141">
                  <c:v>43980</c:v>
                </c:pt>
                <c:pt idx="142">
                  <c:v>43983</c:v>
                </c:pt>
                <c:pt idx="143">
                  <c:v>43984</c:v>
                </c:pt>
                <c:pt idx="144">
                  <c:v>43985</c:v>
                </c:pt>
                <c:pt idx="145">
                  <c:v>43986</c:v>
                </c:pt>
                <c:pt idx="146">
                  <c:v>43987</c:v>
                </c:pt>
                <c:pt idx="147">
                  <c:v>43990</c:v>
                </c:pt>
                <c:pt idx="148">
                  <c:v>43991</c:v>
                </c:pt>
                <c:pt idx="149">
                  <c:v>43992</c:v>
                </c:pt>
                <c:pt idx="150">
                  <c:v>43993</c:v>
                </c:pt>
                <c:pt idx="151">
                  <c:v>43994</c:v>
                </c:pt>
                <c:pt idx="152">
                  <c:v>43997</c:v>
                </c:pt>
                <c:pt idx="153">
                  <c:v>43998</c:v>
                </c:pt>
                <c:pt idx="154">
                  <c:v>43999</c:v>
                </c:pt>
                <c:pt idx="155">
                  <c:v>44000</c:v>
                </c:pt>
                <c:pt idx="156">
                  <c:v>44001</c:v>
                </c:pt>
                <c:pt idx="157">
                  <c:v>44004</c:v>
                </c:pt>
                <c:pt idx="158">
                  <c:v>44005</c:v>
                </c:pt>
                <c:pt idx="159">
                  <c:v>44006</c:v>
                </c:pt>
                <c:pt idx="160">
                  <c:v>44007</c:v>
                </c:pt>
                <c:pt idx="161">
                  <c:v>44008</c:v>
                </c:pt>
                <c:pt idx="162">
                  <c:v>44011</c:v>
                </c:pt>
                <c:pt idx="163">
                  <c:v>44012</c:v>
                </c:pt>
                <c:pt idx="164">
                  <c:v>44014</c:v>
                </c:pt>
                <c:pt idx="165">
                  <c:v>44015</c:v>
                </c:pt>
                <c:pt idx="166">
                  <c:v>44018</c:v>
                </c:pt>
                <c:pt idx="167">
                  <c:v>44019</c:v>
                </c:pt>
                <c:pt idx="168">
                  <c:v>44020</c:v>
                </c:pt>
                <c:pt idx="169">
                  <c:v>44021</c:v>
                </c:pt>
                <c:pt idx="170">
                  <c:v>44022</c:v>
                </c:pt>
                <c:pt idx="171">
                  <c:v>44025</c:v>
                </c:pt>
                <c:pt idx="172">
                  <c:v>44026</c:v>
                </c:pt>
                <c:pt idx="173">
                  <c:v>44027</c:v>
                </c:pt>
                <c:pt idx="174">
                  <c:v>44028</c:v>
                </c:pt>
                <c:pt idx="175">
                  <c:v>44029</c:v>
                </c:pt>
                <c:pt idx="176">
                  <c:v>44032</c:v>
                </c:pt>
                <c:pt idx="177">
                  <c:v>44033</c:v>
                </c:pt>
                <c:pt idx="178">
                  <c:v>44034</c:v>
                </c:pt>
                <c:pt idx="179">
                  <c:v>44035</c:v>
                </c:pt>
                <c:pt idx="180">
                  <c:v>44036</c:v>
                </c:pt>
                <c:pt idx="181">
                  <c:v>44039</c:v>
                </c:pt>
                <c:pt idx="182">
                  <c:v>44040</c:v>
                </c:pt>
                <c:pt idx="183">
                  <c:v>44041</c:v>
                </c:pt>
                <c:pt idx="184">
                  <c:v>44042</c:v>
                </c:pt>
                <c:pt idx="185">
                  <c:v>44043</c:v>
                </c:pt>
                <c:pt idx="186">
                  <c:v>44047</c:v>
                </c:pt>
                <c:pt idx="187">
                  <c:v>44048</c:v>
                </c:pt>
                <c:pt idx="188">
                  <c:v>44049</c:v>
                </c:pt>
                <c:pt idx="189">
                  <c:v>44050</c:v>
                </c:pt>
                <c:pt idx="190">
                  <c:v>44053</c:v>
                </c:pt>
                <c:pt idx="191">
                  <c:v>44054</c:v>
                </c:pt>
                <c:pt idx="192">
                  <c:v>44055</c:v>
                </c:pt>
                <c:pt idx="193">
                  <c:v>44056</c:v>
                </c:pt>
                <c:pt idx="194">
                  <c:v>44057</c:v>
                </c:pt>
                <c:pt idx="195">
                  <c:v>44060</c:v>
                </c:pt>
                <c:pt idx="196">
                  <c:v>44061</c:v>
                </c:pt>
                <c:pt idx="197">
                  <c:v>44062</c:v>
                </c:pt>
                <c:pt idx="198">
                  <c:v>44063</c:v>
                </c:pt>
                <c:pt idx="199">
                  <c:v>44064</c:v>
                </c:pt>
                <c:pt idx="200">
                  <c:v>44067</c:v>
                </c:pt>
                <c:pt idx="201">
                  <c:v>44068</c:v>
                </c:pt>
                <c:pt idx="202">
                  <c:v>44069</c:v>
                </c:pt>
                <c:pt idx="203">
                  <c:v>44070</c:v>
                </c:pt>
                <c:pt idx="204">
                  <c:v>44071</c:v>
                </c:pt>
                <c:pt idx="205">
                  <c:v>44075</c:v>
                </c:pt>
                <c:pt idx="206">
                  <c:v>44076</c:v>
                </c:pt>
                <c:pt idx="207">
                  <c:v>44077</c:v>
                </c:pt>
                <c:pt idx="208">
                  <c:v>44078</c:v>
                </c:pt>
                <c:pt idx="209">
                  <c:v>44082</c:v>
                </c:pt>
                <c:pt idx="210">
                  <c:v>44083</c:v>
                </c:pt>
                <c:pt idx="211">
                  <c:v>44084</c:v>
                </c:pt>
                <c:pt idx="212">
                  <c:v>44085</c:v>
                </c:pt>
                <c:pt idx="213">
                  <c:v>44088</c:v>
                </c:pt>
                <c:pt idx="214">
                  <c:v>44089</c:v>
                </c:pt>
                <c:pt idx="215">
                  <c:v>44090</c:v>
                </c:pt>
                <c:pt idx="216">
                  <c:v>44091</c:v>
                </c:pt>
                <c:pt idx="217">
                  <c:v>44092</c:v>
                </c:pt>
                <c:pt idx="218">
                  <c:v>44095</c:v>
                </c:pt>
                <c:pt idx="219">
                  <c:v>44096</c:v>
                </c:pt>
                <c:pt idx="220">
                  <c:v>44097</c:v>
                </c:pt>
                <c:pt idx="221">
                  <c:v>44098</c:v>
                </c:pt>
                <c:pt idx="222">
                  <c:v>44099</c:v>
                </c:pt>
                <c:pt idx="223">
                  <c:v>44102</c:v>
                </c:pt>
                <c:pt idx="224">
                  <c:v>44103</c:v>
                </c:pt>
                <c:pt idx="225">
                  <c:v>44104</c:v>
                </c:pt>
                <c:pt idx="226">
                  <c:v>44105</c:v>
                </c:pt>
                <c:pt idx="227">
                  <c:v>44106</c:v>
                </c:pt>
                <c:pt idx="228">
                  <c:v>44109</c:v>
                </c:pt>
                <c:pt idx="229">
                  <c:v>44110</c:v>
                </c:pt>
                <c:pt idx="230">
                  <c:v>44111</c:v>
                </c:pt>
                <c:pt idx="231">
                  <c:v>44112</c:v>
                </c:pt>
                <c:pt idx="232">
                  <c:v>44113</c:v>
                </c:pt>
                <c:pt idx="233">
                  <c:v>44117</c:v>
                </c:pt>
                <c:pt idx="234">
                  <c:v>44118</c:v>
                </c:pt>
                <c:pt idx="235">
                  <c:v>44119</c:v>
                </c:pt>
                <c:pt idx="236">
                  <c:v>44120</c:v>
                </c:pt>
                <c:pt idx="237">
                  <c:v>44123</c:v>
                </c:pt>
                <c:pt idx="238">
                  <c:v>44124</c:v>
                </c:pt>
                <c:pt idx="239">
                  <c:v>44125</c:v>
                </c:pt>
                <c:pt idx="240">
                  <c:v>44126</c:v>
                </c:pt>
                <c:pt idx="241">
                  <c:v>44127</c:v>
                </c:pt>
                <c:pt idx="242">
                  <c:v>44130</c:v>
                </c:pt>
                <c:pt idx="243">
                  <c:v>44131</c:v>
                </c:pt>
                <c:pt idx="244">
                  <c:v>44132</c:v>
                </c:pt>
                <c:pt idx="245">
                  <c:v>44133</c:v>
                </c:pt>
                <c:pt idx="246">
                  <c:v>44134</c:v>
                </c:pt>
                <c:pt idx="247">
                  <c:v>44137</c:v>
                </c:pt>
                <c:pt idx="248">
                  <c:v>44138</c:v>
                </c:pt>
                <c:pt idx="249">
                  <c:v>44139</c:v>
                </c:pt>
                <c:pt idx="250">
                  <c:v>44140</c:v>
                </c:pt>
                <c:pt idx="251">
                  <c:v>44141</c:v>
                </c:pt>
                <c:pt idx="252">
                  <c:v>44144</c:v>
                </c:pt>
                <c:pt idx="253">
                  <c:v>44145</c:v>
                </c:pt>
                <c:pt idx="254">
                  <c:v>44146</c:v>
                </c:pt>
                <c:pt idx="255">
                  <c:v>44147</c:v>
                </c:pt>
                <c:pt idx="256">
                  <c:v>44148</c:v>
                </c:pt>
                <c:pt idx="257">
                  <c:v>44151</c:v>
                </c:pt>
                <c:pt idx="258">
                  <c:v>44152</c:v>
                </c:pt>
                <c:pt idx="259">
                  <c:v>44153</c:v>
                </c:pt>
                <c:pt idx="260">
                  <c:v>44154</c:v>
                </c:pt>
                <c:pt idx="261">
                  <c:v>44155</c:v>
                </c:pt>
                <c:pt idx="262">
                  <c:v>44158</c:v>
                </c:pt>
                <c:pt idx="263">
                  <c:v>44159</c:v>
                </c:pt>
                <c:pt idx="264">
                  <c:v>44160</c:v>
                </c:pt>
                <c:pt idx="265">
                  <c:v>44161</c:v>
                </c:pt>
                <c:pt idx="266">
                  <c:v>44162</c:v>
                </c:pt>
                <c:pt idx="267">
                  <c:v>44165</c:v>
                </c:pt>
                <c:pt idx="268">
                  <c:v>44166</c:v>
                </c:pt>
                <c:pt idx="269">
                  <c:v>44167</c:v>
                </c:pt>
                <c:pt idx="270">
                  <c:v>44168</c:v>
                </c:pt>
                <c:pt idx="271">
                  <c:v>44169</c:v>
                </c:pt>
                <c:pt idx="272">
                  <c:v>44172</c:v>
                </c:pt>
                <c:pt idx="273">
                  <c:v>44173</c:v>
                </c:pt>
                <c:pt idx="274">
                  <c:v>44174</c:v>
                </c:pt>
                <c:pt idx="275">
                  <c:v>44175</c:v>
                </c:pt>
                <c:pt idx="276">
                  <c:v>44176</c:v>
                </c:pt>
                <c:pt idx="277">
                  <c:v>44179</c:v>
                </c:pt>
                <c:pt idx="278">
                  <c:v>44180</c:v>
                </c:pt>
                <c:pt idx="279">
                  <c:v>44181</c:v>
                </c:pt>
                <c:pt idx="280">
                  <c:v>44182</c:v>
                </c:pt>
                <c:pt idx="281">
                  <c:v>44183</c:v>
                </c:pt>
                <c:pt idx="282">
                  <c:v>44186</c:v>
                </c:pt>
                <c:pt idx="283">
                  <c:v>44187</c:v>
                </c:pt>
                <c:pt idx="284">
                  <c:v>44188</c:v>
                </c:pt>
                <c:pt idx="285">
                  <c:v>44189</c:v>
                </c:pt>
                <c:pt idx="286">
                  <c:v>44194</c:v>
                </c:pt>
                <c:pt idx="287">
                  <c:v>44195</c:v>
                </c:pt>
                <c:pt idx="288">
                  <c:v>44196</c:v>
                </c:pt>
                <c:pt idx="289">
                  <c:v>44200</c:v>
                </c:pt>
                <c:pt idx="290">
                  <c:v>44201</c:v>
                </c:pt>
                <c:pt idx="291">
                  <c:v>44202</c:v>
                </c:pt>
                <c:pt idx="292">
                  <c:v>44203</c:v>
                </c:pt>
                <c:pt idx="293">
                  <c:v>44204</c:v>
                </c:pt>
                <c:pt idx="294">
                  <c:v>44207</c:v>
                </c:pt>
                <c:pt idx="295">
                  <c:v>44208</c:v>
                </c:pt>
                <c:pt idx="296">
                  <c:v>44209</c:v>
                </c:pt>
                <c:pt idx="297">
                  <c:v>44210</c:v>
                </c:pt>
                <c:pt idx="298">
                  <c:v>44211</c:v>
                </c:pt>
                <c:pt idx="299">
                  <c:v>44214</c:v>
                </c:pt>
                <c:pt idx="300">
                  <c:v>44215</c:v>
                </c:pt>
                <c:pt idx="301">
                  <c:v>44216</c:v>
                </c:pt>
                <c:pt idx="302">
                  <c:v>44217</c:v>
                </c:pt>
                <c:pt idx="303">
                  <c:v>44218</c:v>
                </c:pt>
                <c:pt idx="304">
                  <c:v>44221</c:v>
                </c:pt>
                <c:pt idx="305">
                  <c:v>44222</c:v>
                </c:pt>
                <c:pt idx="306">
                  <c:v>44223</c:v>
                </c:pt>
                <c:pt idx="307">
                  <c:v>44224</c:v>
                </c:pt>
                <c:pt idx="308">
                  <c:v>44225</c:v>
                </c:pt>
                <c:pt idx="309">
                  <c:v>44228</c:v>
                </c:pt>
                <c:pt idx="310">
                  <c:v>44229</c:v>
                </c:pt>
                <c:pt idx="311">
                  <c:v>44230</c:v>
                </c:pt>
                <c:pt idx="312">
                  <c:v>44231</c:v>
                </c:pt>
                <c:pt idx="313">
                  <c:v>44232</c:v>
                </c:pt>
                <c:pt idx="314">
                  <c:v>44235</c:v>
                </c:pt>
                <c:pt idx="315">
                  <c:v>44236</c:v>
                </c:pt>
                <c:pt idx="316">
                  <c:v>44237</c:v>
                </c:pt>
                <c:pt idx="317">
                  <c:v>44238</c:v>
                </c:pt>
                <c:pt idx="318">
                  <c:v>44239</c:v>
                </c:pt>
                <c:pt idx="319">
                  <c:v>44243</c:v>
                </c:pt>
                <c:pt idx="320">
                  <c:v>44244</c:v>
                </c:pt>
                <c:pt idx="321">
                  <c:v>44245</c:v>
                </c:pt>
                <c:pt idx="322">
                  <c:v>44246</c:v>
                </c:pt>
                <c:pt idx="323">
                  <c:v>44249</c:v>
                </c:pt>
                <c:pt idx="324">
                  <c:v>44250</c:v>
                </c:pt>
                <c:pt idx="325">
                  <c:v>44251</c:v>
                </c:pt>
                <c:pt idx="326">
                  <c:v>44252</c:v>
                </c:pt>
                <c:pt idx="327">
                  <c:v>44253</c:v>
                </c:pt>
                <c:pt idx="328">
                  <c:v>44256</c:v>
                </c:pt>
                <c:pt idx="329">
                  <c:v>44257</c:v>
                </c:pt>
                <c:pt idx="330">
                  <c:v>44258</c:v>
                </c:pt>
                <c:pt idx="331">
                  <c:v>44259</c:v>
                </c:pt>
                <c:pt idx="332">
                  <c:v>44260</c:v>
                </c:pt>
                <c:pt idx="333">
                  <c:v>44263</c:v>
                </c:pt>
                <c:pt idx="334">
                  <c:v>44264</c:v>
                </c:pt>
                <c:pt idx="335">
                  <c:v>44265</c:v>
                </c:pt>
                <c:pt idx="336">
                  <c:v>44266</c:v>
                </c:pt>
                <c:pt idx="337">
                  <c:v>44267</c:v>
                </c:pt>
                <c:pt idx="338">
                  <c:v>44270</c:v>
                </c:pt>
                <c:pt idx="339">
                  <c:v>44271</c:v>
                </c:pt>
                <c:pt idx="340">
                  <c:v>44272</c:v>
                </c:pt>
                <c:pt idx="341">
                  <c:v>44273</c:v>
                </c:pt>
                <c:pt idx="342">
                  <c:v>44274</c:v>
                </c:pt>
                <c:pt idx="343">
                  <c:v>44277</c:v>
                </c:pt>
                <c:pt idx="344">
                  <c:v>44278</c:v>
                </c:pt>
                <c:pt idx="345">
                  <c:v>44279</c:v>
                </c:pt>
                <c:pt idx="346">
                  <c:v>44280</c:v>
                </c:pt>
                <c:pt idx="347">
                  <c:v>44281</c:v>
                </c:pt>
                <c:pt idx="348">
                  <c:v>44284</c:v>
                </c:pt>
                <c:pt idx="349">
                  <c:v>44285</c:v>
                </c:pt>
                <c:pt idx="350">
                  <c:v>44286</c:v>
                </c:pt>
                <c:pt idx="351">
                  <c:v>44287</c:v>
                </c:pt>
                <c:pt idx="352">
                  <c:v>44292</c:v>
                </c:pt>
                <c:pt idx="353">
                  <c:v>44293</c:v>
                </c:pt>
                <c:pt idx="354">
                  <c:v>44294</c:v>
                </c:pt>
                <c:pt idx="355">
                  <c:v>44295</c:v>
                </c:pt>
                <c:pt idx="356">
                  <c:v>44298</c:v>
                </c:pt>
                <c:pt idx="357">
                  <c:v>44299</c:v>
                </c:pt>
                <c:pt idx="358">
                  <c:v>44300</c:v>
                </c:pt>
                <c:pt idx="359">
                  <c:v>44301</c:v>
                </c:pt>
                <c:pt idx="360">
                  <c:v>44302</c:v>
                </c:pt>
                <c:pt idx="361">
                  <c:v>44305</c:v>
                </c:pt>
                <c:pt idx="362">
                  <c:v>44306</c:v>
                </c:pt>
                <c:pt idx="363">
                  <c:v>44307</c:v>
                </c:pt>
                <c:pt idx="364">
                  <c:v>44308</c:v>
                </c:pt>
                <c:pt idx="365">
                  <c:v>44309</c:v>
                </c:pt>
                <c:pt idx="366">
                  <c:v>44312</c:v>
                </c:pt>
                <c:pt idx="367">
                  <c:v>44313</c:v>
                </c:pt>
                <c:pt idx="368">
                  <c:v>44314</c:v>
                </c:pt>
                <c:pt idx="369">
                  <c:v>44315</c:v>
                </c:pt>
                <c:pt idx="370">
                  <c:v>44316</c:v>
                </c:pt>
                <c:pt idx="371">
                  <c:v>44320</c:v>
                </c:pt>
                <c:pt idx="372">
                  <c:v>44321</c:v>
                </c:pt>
                <c:pt idx="373">
                  <c:v>44322</c:v>
                </c:pt>
                <c:pt idx="374">
                  <c:v>44323</c:v>
                </c:pt>
                <c:pt idx="375">
                  <c:v>44326</c:v>
                </c:pt>
                <c:pt idx="376">
                  <c:v>44327</c:v>
                </c:pt>
                <c:pt idx="377">
                  <c:v>44328</c:v>
                </c:pt>
                <c:pt idx="378">
                  <c:v>44329</c:v>
                </c:pt>
                <c:pt idx="379">
                  <c:v>44330</c:v>
                </c:pt>
                <c:pt idx="380">
                  <c:v>44333</c:v>
                </c:pt>
                <c:pt idx="381">
                  <c:v>44334</c:v>
                </c:pt>
                <c:pt idx="382">
                  <c:v>44335</c:v>
                </c:pt>
                <c:pt idx="383">
                  <c:v>44336</c:v>
                </c:pt>
                <c:pt idx="384">
                  <c:v>44337</c:v>
                </c:pt>
                <c:pt idx="385">
                  <c:v>44341</c:v>
                </c:pt>
                <c:pt idx="386">
                  <c:v>44342</c:v>
                </c:pt>
                <c:pt idx="387">
                  <c:v>44343</c:v>
                </c:pt>
                <c:pt idx="388">
                  <c:v>44344</c:v>
                </c:pt>
                <c:pt idx="389">
                  <c:v>44348</c:v>
                </c:pt>
                <c:pt idx="390">
                  <c:v>44349</c:v>
                </c:pt>
                <c:pt idx="391">
                  <c:v>44350</c:v>
                </c:pt>
                <c:pt idx="392">
                  <c:v>44351</c:v>
                </c:pt>
                <c:pt idx="393">
                  <c:v>44354</c:v>
                </c:pt>
                <c:pt idx="394">
                  <c:v>44355</c:v>
                </c:pt>
                <c:pt idx="395">
                  <c:v>44356</c:v>
                </c:pt>
                <c:pt idx="396">
                  <c:v>44357</c:v>
                </c:pt>
                <c:pt idx="397">
                  <c:v>44358</c:v>
                </c:pt>
                <c:pt idx="398">
                  <c:v>44361</c:v>
                </c:pt>
                <c:pt idx="399">
                  <c:v>44362</c:v>
                </c:pt>
                <c:pt idx="400">
                  <c:v>44363</c:v>
                </c:pt>
                <c:pt idx="401">
                  <c:v>44364</c:v>
                </c:pt>
                <c:pt idx="402">
                  <c:v>44365</c:v>
                </c:pt>
                <c:pt idx="403">
                  <c:v>44368</c:v>
                </c:pt>
                <c:pt idx="404">
                  <c:v>44369</c:v>
                </c:pt>
                <c:pt idx="405">
                  <c:v>44370</c:v>
                </c:pt>
                <c:pt idx="406">
                  <c:v>44371</c:v>
                </c:pt>
                <c:pt idx="407">
                  <c:v>44372</c:v>
                </c:pt>
                <c:pt idx="408">
                  <c:v>44375</c:v>
                </c:pt>
                <c:pt idx="409">
                  <c:v>44376</c:v>
                </c:pt>
                <c:pt idx="410">
                  <c:v>44377</c:v>
                </c:pt>
                <c:pt idx="411">
                  <c:v>44379</c:v>
                </c:pt>
                <c:pt idx="412">
                  <c:v>44382</c:v>
                </c:pt>
                <c:pt idx="413">
                  <c:v>44383</c:v>
                </c:pt>
                <c:pt idx="414">
                  <c:v>44384</c:v>
                </c:pt>
                <c:pt idx="415">
                  <c:v>44385</c:v>
                </c:pt>
                <c:pt idx="416">
                  <c:v>44386</c:v>
                </c:pt>
                <c:pt idx="417">
                  <c:v>44389</c:v>
                </c:pt>
                <c:pt idx="418">
                  <c:v>44390</c:v>
                </c:pt>
                <c:pt idx="419">
                  <c:v>44391</c:v>
                </c:pt>
                <c:pt idx="420">
                  <c:v>44392</c:v>
                </c:pt>
                <c:pt idx="421">
                  <c:v>44393</c:v>
                </c:pt>
                <c:pt idx="422">
                  <c:v>44396</c:v>
                </c:pt>
                <c:pt idx="423">
                  <c:v>44397</c:v>
                </c:pt>
                <c:pt idx="424">
                  <c:v>44398</c:v>
                </c:pt>
                <c:pt idx="425">
                  <c:v>44399</c:v>
                </c:pt>
                <c:pt idx="426">
                  <c:v>44400</c:v>
                </c:pt>
                <c:pt idx="427">
                  <c:v>44403</c:v>
                </c:pt>
                <c:pt idx="428">
                  <c:v>44404</c:v>
                </c:pt>
                <c:pt idx="429">
                  <c:v>44405</c:v>
                </c:pt>
                <c:pt idx="430">
                  <c:v>44406</c:v>
                </c:pt>
                <c:pt idx="431">
                  <c:v>44407</c:v>
                </c:pt>
                <c:pt idx="432">
                  <c:v>44411</c:v>
                </c:pt>
                <c:pt idx="433">
                  <c:v>44412</c:v>
                </c:pt>
                <c:pt idx="434">
                  <c:v>44413</c:v>
                </c:pt>
                <c:pt idx="435">
                  <c:v>44414</c:v>
                </c:pt>
                <c:pt idx="436">
                  <c:v>44417</c:v>
                </c:pt>
                <c:pt idx="437">
                  <c:v>44418</c:v>
                </c:pt>
                <c:pt idx="438">
                  <c:v>44419</c:v>
                </c:pt>
                <c:pt idx="439">
                  <c:v>44420</c:v>
                </c:pt>
                <c:pt idx="440">
                  <c:v>44421</c:v>
                </c:pt>
                <c:pt idx="441">
                  <c:v>44424</c:v>
                </c:pt>
                <c:pt idx="442">
                  <c:v>44425</c:v>
                </c:pt>
                <c:pt idx="443">
                  <c:v>44426</c:v>
                </c:pt>
                <c:pt idx="444">
                  <c:v>44427</c:v>
                </c:pt>
                <c:pt idx="445">
                  <c:v>44428</c:v>
                </c:pt>
                <c:pt idx="446">
                  <c:v>44431</c:v>
                </c:pt>
                <c:pt idx="447">
                  <c:v>44432</c:v>
                </c:pt>
                <c:pt idx="448">
                  <c:v>44433</c:v>
                </c:pt>
                <c:pt idx="449">
                  <c:v>44434</c:v>
                </c:pt>
                <c:pt idx="450">
                  <c:v>44435</c:v>
                </c:pt>
                <c:pt idx="451">
                  <c:v>44439</c:v>
                </c:pt>
                <c:pt idx="452">
                  <c:v>44440</c:v>
                </c:pt>
                <c:pt idx="453">
                  <c:v>44441</c:v>
                </c:pt>
                <c:pt idx="454">
                  <c:v>44442</c:v>
                </c:pt>
                <c:pt idx="455">
                  <c:v>44446</c:v>
                </c:pt>
                <c:pt idx="456">
                  <c:v>44447</c:v>
                </c:pt>
                <c:pt idx="457">
                  <c:v>44448</c:v>
                </c:pt>
                <c:pt idx="458">
                  <c:v>44449</c:v>
                </c:pt>
                <c:pt idx="459">
                  <c:v>44452</c:v>
                </c:pt>
                <c:pt idx="460">
                  <c:v>44453</c:v>
                </c:pt>
                <c:pt idx="461">
                  <c:v>44454</c:v>
                </c:pt>
                <c:pt idx="462">
                  <c:v>44455</c:v>
                </c:pt>
                <c:pt idx="463">
                  <c:v>44456</c:v>
                </c:pt>
                <c:pt idx="464">
                  <c:v>44459</c:v>
                </c:pt>
                <c:pt idx="465">
                  <c:v>44460</c:v>
                </c:pt>
                <c:pt idx="466">
                  <c:v>44461</c:v>
                </c:pt>
                <c:pt idx="467">
                  <c:v>44462</c:v>
                </c:pt>
                <c:pt idx="468">
                  <c:v>44463</c:v>
                </c:pt>
                <c:pt idx="469">
                  <c:v>44466</c:v>
                </c:pt>
                <c:pt idx="470">
                  <c:v>44467</c:v>
                </c:pt>
                <c:pt idx="471">
                  <c:v>44468</c:v>
                </c:pt>
                <c:pt idx="472">
                  <c:v>44469</c:v>
                </c:pt>
                <c:pt idx="473">
                  <c:v>44470</c:v>
                </c:pt>
                <c:pt idx="474">
                  <c:v>44473</c:v>
                </c:pt>
                <c:pt idx="475">
                  <c:v>44474</c:v>
                </c:pt>
                <c:pt idx="476">
                  <c:v>44475</c:v>
                </c:pt>
                <c:pt idx="477">
                  <c:v>44476</c:v>
                </c:pt>
                <c:pt idx="478">
                  <c:v>44477</c:v>
                </c:pt>
                <c:pt idx="479">
                  <c:v>44481</c:v>
                </c:pt>
                <c:pt idx="480">
                  <c:v>44482</c:v>
                </c:pt>
                <c:pt idx="481">
                  <c:v>44483</c:v>
                </c:pt>
                <c:pt idx="482">
                  <c:v>44484</c:v>
                </c:pt>
                <c:pt idx="483">
                  <c:v>44487</c:v>
                </c:pt>
                <c:pt idx="484">
                  <c:v>44488</c:v>
                </c:pt>
                <c:pt idx="485">
                  <c:v>44489</c:v>
                </c:pt>
                <c:pt idx="486">
                  <c:v>44490</c:v>
                </c:pt>
                <c:pt idx="487">
                  <c:v>44491</c:v>
                </c:pt>
                <c:pt idx="488">
                  <c:v>44494</c:v>
                </c:pt>
                <c:pt idx="489">
                  <c:v>44495</c:v>
                </c:pt>
                <c:pt idx="490">
                  <c:v>44496</c:v>
                </c:pt>
                <c:pt idx="491">
                  <c:v>44497</c:v>
                </c:pt>
                <c:pt idx="492">
                  <c:v>44498</c:v>
                </c:pt>
                <c:pt idx="493">
                  <c:v>44501</c:v>
                </c:pt>
                <c:pt idx="494">
                  <c:v>44502</c:v>
                </c:pt>
                <c:pt idx="495">
                  <c:v>44503</c:v>
                </c:pt>
                <c:pt idx="496">
                  <c:v>44504</c:v>
                </c:pt>
                <c:pt idx="497">
                  <c:v>44505</c:v>
                </c:pt>
                <c:pt idx="498">
                  <c:v>44508</c:v>
                </c:pt>
                <c:pt idx="499">
                  <c:v>44509</c:v>
                </c:pt>
                <c:pt idx="500">
                  <c:v>44510</c:v>
                </c:pt>
                <c:pt idx="501">
                  <c:v>44511</c:v>
                </c:pt>
                <c:pt idx="502">
                  <c:v>44512</c:v>
                </c:pt>
                <c:pt idx="503">
                  <c:v>44515</c:v>
                </c:pt>
                <c:pt idx="504">
                  <c:v>44516</c:v>
                </c:pt>
                <c:pt idx="505">
                  <c:v>44517</c:v>
                </c:pt>
                <c:pt idx="506">
                  <c:v>44518</c:v>
                </c:pt>
                <c:pt idx="507">
                  <c:v>44519</c:v>
                </c:pt>
                <c:pt idx="508">
                  <c:v>44522</c:v>
                </c:pt>
                <c:pt idx="509">
                  <c:v>44523</c:v>
                </c:pt>
                <c:pt idx="510">
                  <c:v>44524</c:v>
                </c:pt>
                <c:pt idx="511">
                  <c:v>44525</c:v>
                </c:pt>
                <c:pt idx="512">
                  <c:v>44526</c:v>
                </c:pt>
                <c:pt idx="513">
                  <c:v>44529</c:v>
                </c:pt>
                <c:pt idx="514">
                  <c:v>44530</c:v>
                </c:pt>
                <c:pt idx="515">
                  <c:v>44531</c:v>
                </c:pt>
                <c:pt idx="516">
                  <c:v>44532</c:v>
                </c:pt>
                <c:pt idx="517">
                  <c:v>44533</c:v>
                </c:pt>
                <c:pt idx="518">
                  <c:v>44536</c:v>
                </c:pt>
                <c:pt idx="519">
                  <c:v>44537</c:v>
                </c:pt>
                <c:pt idx="520">
                  <c:v>44538</c:v>
                </c:pt>
                <c:pt idx="521">
                  <c:v>44539</c:v>
                </c:pt>
                <c:pt idx="522">
                  <c:v>44540</c:v>
                </c:pt>
                <c:pt idx="523">
                  <c:v>44543</c:v>
                </c:pt>
                <c:pt idx="524">
                  <c:v>44544</c:v>
                </c:pt>
                <c:pt idx="525">
                  <c:v>44545</c:v>
                </c:pt>
                <c:pt idx="526">
                  <c:v>44546</c:v>
                </c:pt>
                <c:pt idx="527">
                  <c:v>44547</c:v>
                </c:pt>
                <c:pt idx="528">
                  <c:v>44550</c:v>
                </c:pt>
                <c:pt idx="529">
                  <c:v>44551</c:v>
                </c:pt>
                <c:pt idx="530">
                  <c:v>44552</c:v>
                </c:pt>
                <c:pt idx="531">
                  <c:v>44553</c:v>
                </c:pt>
                <c:pt idx="532">
                  <c:v>44554</c:v>
                </c:pt>
                <c:pt idx="533">
                  <c:v>44559</c:v>
                </c:pt>
                <c:pt idx="534">
                  <c:v>44560</c:v>
                </c:pt>
                <c:pt idx="535">
                  <c:v>44561</c:v>
                </c:pt>
                <c:pt idx="536">
                  <c:v>44565</c:v>
                </c:pt>
                <c:pt idx="537">
                  <c:v>44566</c:v>
                </c:pt>
                <c:pt idx="538">
                  <c:v>44567</c:v>
                </c:pt>
                <c:pt idx="539">
                  <c:v>44568</c:v>
                </c:pt>
                <c:pt idx="540">
                  <c:v>44571</c:v>
                </c:pt>
                <c:pt idx="541">
                  <c:v>44572</c:v>
                </c:pt>
                <c:pt idx="542">
                  <c:v>44573</c:v>
                </c:pt>
                <c:pt idx="543">
                  <c:v>44574</c:v>
                </c:pt>
                <c:pt idx="544">
                  <c:v>44575</c:v>
                </c:pt>
                <c:pt idx="545">
                  <c:v>44578</c:v>
                </c:pt>
                <c:pt idx="546">
                  <c:v>44579</c:v>
                </c:pt>
                <c:pt idx="547">
                  <c:v>44580</c:v>
                </c:pt>
                <c:pt idx="548">
                  <c:v>44581</c:v>
                </c:pt>
                <c:pt idx="549">
                  <c:v>44582</c:v>
                </c:pt>
                <c:pt idx="550">
                  <c:v>44585</c:v>
                </c:pt>
                <c:pt idx="551">
                  <c:v>44586</c:v>
                </c:pt>
                <c:pt idx="552">
                  <c:v>44587</c:v>
                </c:pt>
                <c:pt idx="553">
                  <c:v>44588</c:v>
                </c:pt>
                <c:pt idx="554">
                  <c:v>44589</c:v>
                </c:pt>
                <c:pt idx="555">
                  <c:v>44592</c:v>
                </c:pt>
                <c:pt idx="556">
                  <c:v>44593</c:v>
                </c:pt>
                <c:pt idx="557">
                  <c:v>44594</c:v>
                </c:pt>
                <c:pt idx="558">
                  <c:v>44595</c:v>
                </c:pt>
                <c:pt idx="559">
                  <c:v>44596</c:v>
                </c:pt>
                <c:pt idx="560">
                  <c:v>44599</c:v>
                </c:pt>
                <c:pt idx="561">
                  <c:v>44600</c:v>
                </c:pt>
                <c:pt idx="562">
                  <c:v>44601</c:v>
                </c:pt>
                <c:pt idx="563">
                  <c:v>44602</c:v>
                </c:pt>
                <c:pt idx="564">
                  <c:v>44603</c:v>
                </c:pt>
                <c:pt idx="565">
                  <c:v>44606</c:v>
                </c:pt>
                <c:pt idx="566">
                  <c:v>44607</c:v>
                </c:pt>
                <c:pt idx="567">
                  <c:v>44608</c:v>
                </c:pt>
                <c:pt idx="568">
                  <c:v>44609</c:v>
                </c:pt>
                <c:pt idx="569">
                  <c:v>44610</c:v>
                </c:pt>
                <c:pt idx="570">
                  <c:v>44614</c:v>
                </c:pt>
                <c:pt idx="571">
                  <c:v>44615</c:v>
                </c:pt>
                <c:pt idx="572">
                  <c:v>44616</c:v>
                </c:pt>
                <c:pt idx="573">
                  <c:v>44617</c:v>
                </c:pt>
                <c:pt idx="574">
                  <c:v>44620</c:v>
                </c:pt>
                <c:pt idx="575">
                  <c:v>44621</c:v>
                </c:pt>
                <c:pt idx="576">
                  <c:v>44622</c:v>
                </c:pt>
                <c:pt idx="577">
                  <c:v>44623</c:v>
                </c:pt>
                <c:pt idx="578">
                  <c:v>44624</c:v>
                </c:pt>
                <c:pt idx="579">
                  <c:v>44627</c:v>
                </c:pt>
                <c:pt idx="580">
                  <c:v>44628</c:v>
                </c:pt>
                <c:pt idx="581">
                  <c:v>44629</c:v>
                </c:pt>
                <c:pt idx="582">
                  <c:v>44630</c:v>
                </c:pt>
                <c:pt idx="583">
                  <c:v>44631</c:v>
                </c:pt>
                <c:pt idx="584">
                  <c:v>44634</c:v>
                </c:pt>
                <c:pt idx="585">
                  <c:v>44635</c:v>
                </c:pt>
                <c:pt idx="586">
                  <c:v>44636</c:v>
                </c:pt>
                <c:pt idx="587">
                  <c:v>44637</c:v>
                </c:pt>
                <c:pt idx="588">
                  <c:v>44638</c:v>
                </c:pt>
                <c:pt idx="589">
                  <c:v>44641</c:v>
                </c:pt>
                <c:pt idx="590">
                  <c:v>44642</c:v>
                </c:pt>
                <c:pt idx="591">
                  <c:v>44643</c:v>
                </c:pt>
                <c:pt idx="592">
                  <c:v>44644</c:v>
                </c:pt>
                <c:pt idx="593">
                  <c:v>44645</c:v>
                </c:pt>
                <c:pt idx="594">
                  <c:v>44648</c:v>
                </c:pt>
                <c:pt idx="595">
                  <c:v>44649</c:v>
                </c:pt>
                <c:pt idx="596">
                  <c:v>44650</c:v>
                </c:pt>
                <c:pt idx="597">
                  <c:v>44651</c:v>
                </c:pt>
                <c:pt idx="598">
                  <c:v>44652</c:v>
                </c:pt>
                <c:pt idx="599">
                  <c:v>44655</c:v>
                </c:pt>
                <c:pt idx="600">
                  <c:v>44656</c:v>
                </c:pt>
                <c:pt idx="601">
                  <c:v>44657</c:v>
                </c:pt>
                <c:pt idx="602">
                  <c:v>44658</c:v>
                </c:pt>
                <c:pt idx="603">
                  <c:v>44659</c:v>
                </c:pt>
                <c:pt idx="604">
                  <c:v>44662</c:v>
                </c:pt>
                <c:pt idx="605">
                  <c:v>44663</c:v>
                </c:pt>
                <c:pt idx="606">
                  <c:v>44664</c:v>
                </c:pt>
                <c:pt idx="607">
                  <c:v>44665</c:v>
                </c:pt>
                <c:pt idx="608">
                  <c:v>44670</c:v>
                </c:pt>
                <c:pt idx="609">
                  <c:v>44671</c:v>
                </c:pt>
                <c:pt idx="610">
                  <c:v>44672</c:v>
                </c:pt>
                <c:pt idx="611">
                  <c:v>44673</c:v>
                </c:pt>
                <c:pt idx="612">
                  <c:v>44676</c:v>
                </c:pt>
                <c:pt idx="613">
                  <c:v>44677</c:v>
                </c:pt>
                <c:pt idx="614">
                  <c:v>44678</c:v>
                </c:pt>
                <c:pt idx="615">
                  <c:v>44679</c:v>
                </c:pt>
                <c:pt idx="616">
                  <c:v>44680</c:v>
                </c:pt>
                <c:pt idx="617">
                  <c:v>44684</c:v>
                </c:pt>
                <c:pt idx="618">
                  <c:v>44685</c:v>
                </c:pt>
                <c:pt idx="619">
                  <c:v>44686</c:v>
                </c:pt>
                <c:pt idx="620">
                  <c:v>44687</c:v>
                </c:pt>
                <c:pt idx="621">
                  <c:v>44690</c:v>
                </c:pt>
                <c:pt idx="622">
                  <c:v>44691</c:v>
                </c:pt>
                <c:pt idx="623">
                  <c:v>44692</c:v>
                </c:pt>
                <c:pt idx="624">
                  <c:v>44693</c:v>
                </c:pt>
                <c:pt idx="625">
                  <c:v>44694</c:v>
                </c:pt>
                <c:pt idx="626">
                  <c:v>44697</c:v>
                </c:pt>
                <c:pt idx="627">
                  <c:v>44698</c:v>
                </c:pt>
                <c:pt idx="628">
                  <c:v>44699</c:v>
                </c:pt>
                <c:pt idx="629">
                  <c:v>44700</c:v>
                </c:pt>
                <c:pt idx="630">
                  <c:v>44701</c:v>
                </c:pt>
                <c:pt idx="631">
                  <c:v>44705</c:v>
                </c:pt>
                <c:pt idx="632">
                  <c:v>44706</c:v>
                </c:pt>
                <c:pt idx="633">
                  <c:v>44707</c:v>
                </c:pt>
                <c:pt idx="634">
                  <c:v>44708</c:v>
                </c:pt>
                <c:pt idx="635">
                  <c:v>44711</c:v>
                </c:pt>
                <c:pt idx="636">
                  <c:v>44712</c:v>
                </c:pt>
                <c:pt idx="637">
                  <c:v>44673</c:v>
                </c:pt>
                <c:pt idx="638">
                  <c:v>44676</c:v>
                </c:pt>
                <c:pt idx="639">
                  <c:v>44677</c:v>
                </c:pt>
                <c:pt idx="640">
                  <c:v>44678</c:v>
                </c:pt>
                <c:pt idx="641">
                  <c:v>44679</c:v>
                </c:pt>
                <c:pt idx="642">
                  <c:v>44680</c:v>
                </c:pt>
                <c:pt idx="643">
                  <c:v>44683</c:v>
                </c:pt>
                <c:pt idx="644">
                  <c:v>44684</c:v>
                </c:pt>
                <c:pt idx="645">
                  <c:v>44685</c:v>
                </c:pt>
                <c:pt idx="646">
                  <c:v>44686</c:v>
                </c:pt>
                <c:pt idx="647">
                  <c:v>44687</c:v>
                </c:pt>
                <c:pt idx="648">
                  <c:v>44690</c:v>
                </c:pt>
                <c:pt idx="649">
                  <c:v>44691</c:v>
                </c:pt>
                <c:pt idx="650">
                  <c:v>44692</c:v>
                </c:pt>
                <c:pt idx="651">
                  <c:v>44693</c:v>
                </c:pt>
                <c:pt idx="652">
                  <c:v>44694</c:v>
                </c:pt>
                <c:pt idx="653">
                  <c:v>44697</c:v>
                </c:pt>
                <c:pt idx="654">
                  <c:v>44698</c:v>
                </c:pt>
                <c:pt idx="655">
                  <c:v>44699</c:v>
                </c:pt>
                <c:pt idx="656">
                  <c:v>44700</c:v>
                </c:pt>
                <c:pt idx="657">
                  <c:v>44701</c:v>
                </c:pt>
                <c:pt idx="658">
                  <c:v>44705</c:v>
                </c:pt>
                <c:pt idx="659">
                  <c:v>44706</c:v>
                </c:pt>
                <c:pt idx="660">
                  <c:v>44707</c:v>
                </c:pt>
                <c:pt idx="661">
                  <c:v>44708</c:v>
                </c:pt>
                <c:pt idx="662">
                  <c:v>44711</c:v>
                </c:pt>
                <c:pt idx="663">
                  <c:v>44712</c:v>
                </c:pt>
                <c:pt idx="664">
                  <c:v>44713</c:v>
                </c:pt>
                <c:pt idx="665">
                  <c:v>44714</c:v>
                </c:pt>
                <c:pt idx="666">
                  <c:v>44715</c:v>
                </c:pt>
                <c:pt idx="667">
                  <c:v>44718</c:v>
                </c:pt>
                <c:pt idx="668">
                  <c:v>44719</c:v>
                </c:pt>
                <c:pt idx="669">
                  <c:v>44720</c:v>
                </c:pt>
                <c:pt idx="670">
                  <c:v>44721</c:v>
                </c:pt>
                <c:pt idx="671">
                  <c:v>44722</c:v>
                </c:pt>
                <c:pt idx="672">
                  <c:v>44725</c:v>
                </c:pt>
                <c:pt idx="673">
                  <c:v>44726</c:v>
                </c:pt>
                <c:pt idx="674">
                  <c:v>44727</c:v>
                </c:pt>
                <c:pt idx="675">
                  <c:v>44728</c:v>
                </c:pt>
                <c:pt idx="676">
                  <c:v>44729</c:v>
                </c:pt>
                <c:pt idx="677">
                  <c:v>44732</c:v>
                </c:pt>
                <c:pt idx="678">
                  <c:v>44733</c:v>
                </c:pt>
                <c:pt idx="679">
                  <c:v>44734</c:v>
                </c:pt>
                <c:pt idx="680">
                  <c:v>44735</c:v>
                </c:pt>
                <c:pt idx="681">
                  <c:v>44736</c:v>
                </c:pt>
                <c:pt idx="682">
                  <c:v>44739</c:v>
                </c:pt>
                <c:pt idx="683">
                  <c:v>44740</c:v>
                </c:pt>
                <c:pt idx="684">
                  <c:v>44741</c:v>
                </c:pt>
                <c:pt idx="685">
                  <c:v>44742</c:v>
                </c:pt>
                <c:pt idx="686">
                  <c:v>44746</c:v>
                </c:pt>
                <c:pt idx="687">
                  <c:v>44747</c:v>
                </c:pt>
                <c:pt idx="688">
                  <c:v>44748</c:v>
                </c:pt>
                <c:pt idx="689">
                  <c:v>44749</c:v>
                </c:pt>
                <c:pt idx="690">
                  <c:v>44750</c:v>
                </c:pt>
                <c:pt idx="691">
                  <c:v>44753</c:v>
                </c:pt>
                <c:pt idx="692">
                  <c:v>44754</c:v>
                </c:pt>
                <c:pt idx="693">
                  <c:v>44756</c:v>
                </c:pt>
                <c:pt idx="694">
                  <c:v>44757</c:v>
                </c:pt>
                <c:pt idx="695">
                  <c:v>44760</c:v>
                </c:pt>
                <c:pt idx="696">
                  <c:v>44761</c:v>
                </c:pt>
                <c:pt idx="697">
                  <c:v>44762</c:v>
                </c:pt>
                <c:pt idx="698">
                  <c:v>44763</c:v>
                </c:pt>
                <c:pt idx="699">
                  <c:v>44764</c:v>
                </c:pt>
                <c:pt idx="700">
                  <c:v>44767</c:v>
                </c:pt>
                <c:pt idx="701">
                  <c:v>44768</c:v>
                </c:pt>
                <c:pt idx="702">
                  <c:v>44769</c:v>
                </c:pt>
                <c:pt idx="703">
                  <c:v>44770</c:v>
                </c:pt>
                <c:pt idx="704">
                  <c:v>44771</c:v>
                </c:pt>
                <c:pt idx="705">
                  <c:v>44775</c:v>
                </c:pt>
                <c:pt idx="706">
                  <c:v>44776</c:v>
                </c:pt>
                <c:pt idx="707">
                  <c:v>44777</c:v>
                </c:pt>
              </c:numCache>
            </c:numRef>
          </c:cat>
          <c:val>
            <c:numRef>
              <c:f>'DEF PPT Charts'!$F$1006:$F$1713</c:f>
              <c:numCache>
                <c:formatCode>General</c:formatCode>
                <c:ptCount val="708"/>
                <c:pt idx="0">
                  <c:v>90100</c:v>
                </c:pt>
                <c:pt idx="1">
                  <c:v>7900</c:v>
                </c:pt>
                <c:pt idx="2" formatCode="#,##0">
                  <c:v>41000</c:v>
                </c:pt>
                <c:pt idx="3" formatCode="#,##0">
                  <c:v>79000</c:v>
                </c:pt>
                <c:pt idx="4" formatCode="#,##0">
                  <c:v>24000</c:v>
                </c:pt>
                <c:pt idx="5" formatCode="#,##0">
                  <c:v>116500</c:v>
                </c:pt>
                <c:pt idx="6" formatCode="#,##0">
                  <c:v>146900</c:v>
                </c:pt>
                <c:pt idx="7" formatCode="#,##0">
                  <c:v>112200</c:v>
                </c:pt>
                <c:pt idx="8" formatCode="#,##0">
                  <c:v>95900</c:v>
                </c:pt>
                <c:pt idx="9" formatCode="#,##0">
                  <c:v>134300</c:v>
                </c:pt>
                <c:pt idx="10" formatCode="#,##0">
                  <c:v>168500</c:v>
                </c:pt>
                <c:pt idx="11" formatCode="#,##0">
                  <c:v>380700</c:v>
                </c:pt>
                <c:pt idx="12" formatCode="#,##0">
                  <c:v>164900</c:v>
                </c:pt>
                <c:pt idx="13" formatCode="#,##0">
                  <c:v>39000</c:v>
                </c:pt>
                <c:pt idx="14" formatCode="#,##0">
                  <c:v>38500</c:v>
                </c:pt>
                <c:pt idx="15" formatCode="#,##0">
                  <c:v>64000</c:v>
                </c:pt>
                <c:pt idx="16" formatCode="#,##0">
                  <c:v>76800</c:v>
                </c:pt>
                <c:pt idx="17" formatCode="#,##0">
                  <c:v>24800</c:v>
                </c:pt>
                <c:pt idx="18" formatCode="#,##0">
                  <c:v>94700</c:v>
                </c:pt>
                <c:pt idx="19" formatCode="#,##0">
                  <c:v>139000</c:v>
                </c:pt>
                <c:pt idx="20" formatCode="#,##0">
                  <c:v>455300</c:v>
                </c:pt>
                <c:pt idx="21" formatCode="#,##0">
                  <c:v>65300</c:v>
                </c:pt>
                <c:pt idx="22" formatCode="#,##0">
                  <c:v>35200</c:v>
                </c:pt>
                <c:pt idx="23" formatCode="#,##0">
                  <c:v>102100</c:v>
                </c:pt>
                <c:pt idx="24" formatCode="#,##0">
                  <c:v>445300</c:v>
                </c:pt>
                <c:pt idx="25" formatCode="#,##0">
                  <c:v>75900</c:v>
                </c:pt>
                <c:pt idx="26" formatCode="#,##0">
                  <c:v>49700</c:v>
                </c:pt>
                <c:pt idx="27" formatCode="#,##0">
                  <c:v>113300</c:v>
                </c:pt>
                <c:pt idx="28" formatCode="#,##0">
                  <c:v>223600</c:v>
                </c:pt>
                <c:pt idx="29" formatCode="#,##0">
                  <c:v>521000</c:v>
                </c:pt>
                <c:pt idx="30" formatCode="#,##0">
                  <c:v>81700</c:v>
                </c:pt>
                <c:pt idx="31" formatCode="#,##0">
                  <c:v>96200</c:v>
                </c:pt>
                <c:pt idx="32" formatCode="#,##0">
                  <c:v>39100</c:v>
                </c:pt>
                <c:pt idx="33" formatCode="#,##0">
                  <c:v>191400</c:v>
                </c:pt>
                <c:pt idx="34" formatCode="#,##0">
                  <c:v>125000</c:v>
                </c:pt>
                <c:pt idx="35" formatCode="#,##0">
                  <c:v>2500</c:v>
                </c:pt>
                <c:pt idx="36" formatCode="#,##0">
                  <c:v>3500</c:v>
                </c:pt>
                <c:pt idx="37" formatCode="#,##0">
                  <c:v>142000</c:v>
                </c:pt>
                <c:pt idx="38" formatCode="#,##0">
                  <c:v>118500</c:v>
                </c:pt>
                <c:pt idx="39" formatCode="#,##0">
                  <c:v>226500</c:v>
                </c:pt>
                <c:pt idx="40" formatCode="#,##0">
                  <c:v>195500</c:v>
                </c:pt>
                <c:pt idx="41" formatCode="#,##0">
                  <c:v>49200</c:v>
                </c:pt>
                <c:pt idx="42" formatCode="#,##0">
                  <c:v>10600</c:v>
                </c:pt>
                <c:pt idx="43" formatCode="#,##0">
                  <c:v>417100</c:v>
                </c:pt>
                <c:pt idx="44" formatCode="#,##0">
                  <c:v>188800</c:v>
                </c:pt>
                <c:pt idx="45" formatCode="#,##0">
                  <c:v>173500</c:v>
                </c:pt>
                <c:pt idx="46" formatCode="#,##0">
                  <c:v>166800</c:v>
                </c:pt>
                <c:pt idx="47" formatCode="#,##0">
                  <c:v>122400</c:v>
                </c:pt>
                <c:pt idx="48" formatCode="#,##0">
                  <c:v>71000</c:v>
                </c:pt>
                <c:pt idx="49" formatCode="#,##0">
                  <c:v>19000</c:v>
                </c:pt>
                <c:pt idx="50" formatCode="#,##0">
                  <c:v>102800</c:v>
                </c:pt>
                <c:pt idx="51" formatCode="#,##0">
                  <c:v>68200</c:v>
                </c:pt>
                <c:pt idx="52" formatCode="#,##0">
                  <c:v>332400</c:v>
                </c:pt>
                <c:pt idx="53" formatCode="#,##0">
                  <c:v>294600</c:v>
                </c:pt>
                <c:pt idx="54" formatCode="#,##0">
                  <c:v>549500</c:v>
                </c:pt>
                <c:pt idx="55" formatCode="#,##0">
                  <c:v>108200</c:v>
                </c:pt>
                <c:pt idx="56" formatCode="#,##0">
                  <c:v>71600</c:v>
                </c:pt>
                <c:pt idx="57" formatCode="#,##0">
                  <c:v>148000</c:v>
                </c:pt>
                <c:pt idx="58" formatCode="#,##0">
                  <c:v>222700</c:v>
                </c:pt>
                <c:pt idx="59" formatCode="#,##0">
                  <c:v>363300</c:v>
                </c:pt>
                <c:pt idx="60" formatCode="#,##0">
                  <c:v>120700</c:v>
                </c:pt>
                <c:pt idx="61" formatCode="#,##0">
                  <c:v>363500</c:v>
                </c:pt>
                <c:pt idx="62" formatCode="#,##0">
                  <c:v>239300</c:v>
                </c:pt>
                <c:pt idx="63" formatCode="#,##0">
                  <c:v>75300</c:v>
                </c:pt>
                <c:pt idx="64" formatCode="#,##0">
                  <c:v>172000</c:v>
                </c:pt>
                <c:pt idx="65" formatCode="#,##0">
                  <c:v>33700</c:v>
                </c:pt>
                <c:pt idx="66" formatCode="#,##0">
                  <c:v>146500</c:v>
                </c:pt>
                <c:pt idx="67" formatCode="#,##0">
                  <c:v>39000</c:v>
                </c:pt>
                <c:pt idx="68" formatCode="#,##0">
                  <c:v>213200</c:v>
                </c:pt>
                <c:pt idx="69" formatCode="#,##0">
                  <c:v>29600</c:v>
                </c:pt>
                <c:pt idx="70" formatCode="#,##0">
                  <c:v>67600</c:v>
                </c:pt>
                <c:pt idx="71" formatCode="#,##0">
                  <c:v>138100</c:v>
                </c:pt>
                <c:pt idx="72" formatCode="#,##0">
                  <c:v>93900</c:v>
                </c:pt>
                <c:pt idx="73" formatCode="#,##0">
                  <c:v>84000</c:v>
                </c:pt>
                <c:pt idx="74" formatCode="#,##0">
                  <c:v>251300</c:v>
                </c:pt>
                <c:pt idx="75" formatCode="#,##0">
                  <c:v>77900</c:v>
                </c:pt>
                <c:pt idx="76" formatCode="#,##0">
                  <c:v>210400</c:v>
                </c:pt>
                <c:pt idx="77" formatCode="#,##0">
                  <c:v>37000</c:v>
                </c:pt>
                <c:pt idx="78">
                  <c:v>174300</c:v>
                </c:pt>
                <c:pt idx="79">
                  <c:v>49500</c:v>
                </c:pt>
                <c:pt idx="80">
                  <c:v>19100</c:v>
                </c:pt>
                <c:pt idx="81">
                  <c:v>38600</c:v>
                </c:pt>
                <c:pt idx="82">
                  <c:v>60900</c:v>
                </c:pt>
                <c:pt idx="83">
                  <c:v>83400</c:v>
                </c:pt>
                <c:pt idx="84">
                  <c:v>95400</c:v>
                </c:pt>
                <c:pt idx="85">
                  <c:v>117300</c:v>
                </c:pt>
                <c:pt idx="86">
                  <c:v>233900</c:v>
                </c:pt>
                <c:pt idx="87">
                  <c:v>72000</c:v>
                </c:pt>
                <c:pt idx="88">
                  <c:v>118300</c:v>
                </c:pt>
                <c:pt idx="89">
                  <c:v>98700</c:v>
                </c:pt>
                <c:pt idx="90">
                  <c:v>916200</c:v>
                </c:pt>
                <c:pt idx="91">
                  <c:v>623700</c:v>
                </c:pt>
                <c:pt idx="92">
                  <c:v>196800</c:v>
                </c:pt>
                <c:pt idx="93">
                  <c:v>135800</c:v>
                </c:pt>
                <c:pt idx="94">
                  <c:v>704700</c:v>
                </c:pt>
                <c:pt idx="95">
                  <c:v>103900</c:v>
                </c:pt>
                <c:pt idx="96">
                  <c:v>373400</c:v>
                </c:pt>
                <c:pt idx="97">
                  <c:v>477500</c:v>
                </c:pt>
                <c:pt idx="98">
                  <c:v>573000</c:v>
                </c:pt>
                <c:pt idx="99">
                  <c:v>220200</c:v>
                </c:pt>
                <c:pt idx="100">
                  <c:v>215600</c:v>
                </c:pt>
                <c:pt idx="101">
                  <c:v>36000</c:v>
                </c:pt>
                <c:pt idx="102">
                  <c:v>130000</c:v>
                </c:pt>
                <c:pt idx="103">
                  <c:v>93500</c:v>
                </c:pt>
                <c:pt idx="104">
                  <c:v>329400</c:v>
                </c:pt>
                <c:pt idx="105">
                  <c:v>231700</c:v>
                </c:pt>
                <c:pt idx="106">
                  <c:v>371000</c:v>
                </c:pt>
                <c:pt idx="107">
                  <c:v>427500</c:v>
                </c:pt>
                <c:pt idx="108">
                  <c:v>360400</c:v>
                </c:pt>
                <c:pt idx="109">
                  <c:v>546200</c:v>
                </c:pt>
                <c:pt idx="110">
                  <c:v>325700</c:v>
                </c:pt>
                <c:pt idx="111">
                  <c:v>674300</c:v>
                </c:pt>
                <c:pt idx="112">
                  <c:v>617800</c:v>
                </c:pt>
                <c:pt idx="113">
                  <c:v>175700</c:v>
                </c:pt>
                <c:pt idx="114">
                  <c:v>20500</c:v>
                </c:pt>
                <c:pt idx="115">
                  <c:v>551300</c:v>
                </c:pt>
                <c:pt idx="116">
                  <c:v>237100</c:v>
                </c:pt>
                <c:pt idx="117">
                  <c:v>177200</c:v>
                </c:pt>
                <c:pt idx="118">
                  <c:v>209800</c:v>
                </c:pt>
                <c:pt idx="119">
                  <c:v>35300</c:v>
                </c:pt>
                <c:pt idx="120">
                  <c:v>72100</c:v>
                </c:pt>
                <c:pt idx="121">
                  <c:v>76900</c:v>
                </c:pt>
                <c:pt idx="122">
                  <c:v>280000</c:v>
                </c:pt>
                <c:pt idx="123">
                  <c:v>139200</c:v>
                </c:pt>
                <c:pt idx="124">
                  <c:v>328400</c:v>
                </c:pt>
                <c:pt idx="125">
                  <c:v>172200</c:v>
                </c:pt>
                <c:pt idx="126">
                  <c:v>10900</c:v>
                </c:pt>
                <c:pt idx="127">
                  <c:v>334400</c:v>
                </c:pt>
                <c:pt idx="128">
                  <c:v>263200</c:v>
                </c:pt>
                <c:pt idx="129">
                  <c:v>321400</c:v>
                </c:pt>
                <c:pt idx="130">
                  <c:v>82200</c:v>
                </c:pt>
                <c:pt idx="131">
                  <c:v>466100</c:v>
                </c:pt>
                <c:pt idx="132">
                  <c:v>79700</c:v>
                </c:pt>
                <c:pt idx="133">
                  <c:v>253900</c:v>
                </c:pt>
                <c:pt idx="134">
                  <c:v>344600</c:v>
                </c:pt>
                <c:pt idx="135">
                  <c:v>268500</c:v>
                </c:pt>
                <c:pt idx="136">
                  <c:v>260700</c:v>
                </c:pt>
                <c:pt idx="137">
                  <c:v>120100</c:v>
                </c:pt>
                <c:pt idx="138">
                  <c:v>444900</c:v>
                </c:pt>
                <c:pt idx="139">
                  <c:v>60100</c:v>
                </c:pt>
                <c:pt idx="140">
                  <c:v>176800</c:v>
                </c:pt>
                <c:pt idx="141">
                  <c:v>67400</c:v>
                </c:pt>
                <c:pt idx="142">
                  <c:v>181500</c:v>
                </c:pt>
                <c:pt idx="143">
                  <c:v>81300</c:v>
                </c:pt>
                <c:pt idx="144">
                  <c:v>134000</c:v>
                </c:pt>
                <c:pt idx="145">
                  <c:v>42800</c:v>
                </c:pt>
                <c:pt idx="146">
                  <c:v>193000</c:v>
                </c:pt>
                <c:pt idx="147">
                  <c:v>40800</c:v>
                </c:pt>
                <c:pt idx="148">
                  <c:v>44400</c:v>
                </c:pt>
                <c:pt idx="149">
                  <c:v>65000</c:v>
                </c:pt>
                <c:pt idx="150">
                  <c:v>150200</c:v>
                </c:pt>
                <c:pt idx="151">
                  <c:v>241500</c:v>
                </c:pt>
                <c:pt idx="152">
                  <c:v>495900</c:v>
                </c:pt>
                <c:pt idx="153">
                  <c:v>1253200</c:v>
                </c:pt>
                <c:pt idx="154">
                  <c:v>201100</c:v>
                </c:pt>
                <c:pt idx="155">
                  <c:v>211900</c:v>
                </c:pt>
                <c:pt idx="156">
                  <c:v>226700</c:v>
                </c:pt>
                <c:pt idx="157">
                  <c:v>75300</c:v>
                </c:pt>
                <c:pt idx="158">
                  <c:v>143200</c:v>
                </c:pt>
                <c:pt idx="159">
                  <c:v>149300</c:v>
                </c:pt>
                <c:pt idx="160">
                  <c:v>126500</c:v>
                </c:pt>
                <c:pt idx="161">
                  <c:v>379600</c:v>
                </c:pt>
                <c:pt idx="162">
                  <c:v>415200</c:v>
                </c:pt>
                <c:pt idx="163">
                  <c:v>139500</c:v>
                </c:pt>
                <c:pt idx="164">
                  <c:v>114000</c:v>
                </c:pt>
                <c:pt idx="165">
                  <c:v>135700</c:v>
                </c:pt>
                <c:pt idx="166">
                  <c:v>147200</c:v>
                </c:pt>
                <c:pt idx="167">
                  <c:v>206900</c:v>
                </c:pt>
                <c:pt idx="168">
                  <c:v>180400</c:v>
                </c:pt>
                <c:pt idx="169">
                  <c:v>146500</c:v>
                </c:pt>
                <c:pt idx="170">
                  <c:v>543100</c:v>
                </c:pt>
                <c:pt idx="171">
                  <c:v>121000</c:v>
                </c:pt>
                <c:pt idx="172">
                  <c:v>205200</c:v>
                </c:pt>
                <c:pt idx="173">
                  <c:v>76500</c:v>
                </c:pt>
                <c:pt idx="174">
                  <c:v>231400</c:v>
                </c:pt>
                <c:pt idx="175">
                  <c:v>37500</c:v>
                </c:pt>
                <c:pt idx="176">
                  <c:v>494100</c:v>
                </c:pt>
                <c:pt idx="177">
                  <c:v>319900</c:v>
                </c:pt>
                <c:pt idx="178">
                  <c:v>343100</c:v>
                </c:pt>
                <c:pt idx="179">
                  <c:v>611800</c:v>
                </c:pt>
                <c:pt idx="180">
                  <c:v>114000</c:v>
                </c:pt>
                <c:pt idx="181">
                  <c:v>111900</c:v>
                </c:pt>
                <c:pt idx="182">
                  <c:v>122800</c:v>
                </c:pt>
                <c:pt idx="183">
                  <c:v>564600</c:v>
                </c:pt>
                <c:pt idx="184">
                  <c:v>880500</c:v>
                </c:pt>
                <c:pt idx="185">
                  <c:v>82800</c:v>
                </c:pt>
                <c:pt idx="186">
                  <c:v>180900</c:v>
                </c:pt>
                <c:pt idx="187">
                  <c:v>146400</c:v>
                </c:pt>
                <c:pt idx="188">
                  <c:v>464000</c:v>
                </c:pt>
                <c:pt idx="189">
                  <c:v>209000</c:v>
                </c:pt>
                <c:pt idx="190">
                  <c:v>160000</c:v>
                </c:pt>
                <c:pt idx="191">
                  <c:v>771300</c:v>
                </c:pt>
                <c:pt idx="192">
                  <c:v>183400</c:v>
                </c:pt>
                <c:pt idx="193">
                  <c:v>154300</c:v>
                </c:pt>
                <c:pt idx="194">
                  <c:v>451100</c:v>
                </c:pt>
                <c:pt idx="195">
                  <c:v>639700</c:v>
                </c:pt>
                <c:pt idx="196">
                  <c:v>1081700</c:v>
                </c:pt>
                <c:pt idx="197">
                  <c:v>1127400</c:v>
                </c:pt>
                <c:pt idx="198">
                  <c:v>400600</c:v>
                </c:pt>
                <c:pt idx="199">
                  <c:v>373900</c:v>
                </c:pt>
                <c:pt idx="200">
                  <c:v>338500</c:v>
                </c:pt>
                <c:pt idx="201">
                  <c:v>874200</c:v>
                </c:pt>
                <c:pt idx="202">
                  <c:v>213300</c:v>
                </c:pt>
                <c:pt idx="203">
                  <c:v>198600</c:v>
                </c:pt>
                <c:pt idx="204">
                  <c:v>139400</c:v>
                </c:pt>
                <c:pt idx="205">
                  <c:v>567200</c:v>
                </c:pt>
                <c:pt idx="206">
                  <c:v>387900</c:v>
                </c:pt>
                <c:pt idx="207">
                  <c:v>518400</c:v>
                </c:pt>
                <c:pt idx="208">
                  <c:v>443700</c:v>
                </c:pt>
                <c:pt idx="209">
                  <c:v>636500</c:v>
                </c:pt>
                <c:pt idx="210">
                  <c:v>460500</c:v>
                </c:pt>
                <c:pt idx="211">
                  <c:v>245400</c:v>
                </c:pt>
                <c:pt idx="212">
                  <c:v>118000</c:v>
                </c:pt>
                <c:pt idx="213">
                  <c:v>230100</c:v>
                </c:pt>
                <c:pt idx="214">
                  <c:v>873100</c:v>
                </c:pt>
                <c:pt idx="215">
                  <c:v>605600</c:v>
                </c:pt>
                <c:pt idx="216">
                  <c:v>495800</c:v>
                </c:pt>
                <c:pt idx="217">
                  <c:v>377400</c:v>
                </c:pt>
                <c:pt idx="218">
                  <c:v>688400</c:v>
                </c:pt>
                <c:pt idx="219">
                  <c:v>365600</c:v>
                </c:pt>
                <c:pt idx="220">
                  <c:v>722100</c:v>
                </c:pt>
                <c:pt idx="221">
                  <c:v>167900</c:v>
                </c:pt>
                <c:pt idx="222">
                  <c:v>240200</c:v>
                </c:pt>
                <c:pt idx="223">
                  <c:v>329100</c:v>
                </c:pt>
                <c:pt idx="224">
                  <c:v>1007400</c:v>
                </c:pt>
                <c:pt idx="225">
                  <c:v>1014000</c:v>
                </c:pt>
                <c:pt idx="226">
                  <c:v>545500</c:v>
                </c:pt>
                <c:pt idx="227">
                  <c:v>411500</c:v>
                </c:pt>
                <c:pt idx="228">
                  <c:v>215400</c:v>
                </c:pt>
                <c:pt idx="229">
                  <c:v>369600</c:v>
                </c:pt>
                <c:pt idx="230">
                  <c:v>497600</c:v>
                </c:pt>
                <c:pt idx="231">
                  <c:v>453200</c:v>
                </c:pt>
                <c:pt idx="232">
                  <c:v>316600</c:v>
                </c:pt>
                <c:pt idx="233">
                  <c:v>146800</c:v>
                </c:pt>
                <c:pt idx="234">
                  <c:v>236800</c:v>
                </c:pt>
                <c:pt idx="235">
                  <c:v>627100</c:v>
                </c:pt>
                <c:pt idx="236">
                  <c:v>758700</c:v>
                </c:pt>
                <c:pt idx="237">
                  <c:v>521100</c:v>
                </c:pt>
                <c:pt idx="238">
                  <c:v>176100</c:v>
                </c:pt>
                <c:pt idx="239">
                  <c:v>445400</c:v>
                </c:pt>
                <c:pt idx="240">
                  <c:v>219600</c:v>
                </c:pt>
                <c:pt idx="241">
                  <c:v>516700</c:v>
                </c:pt>
                <c:pt idx="242">
                  <c:v>484500</c:v>
                </c:pt>
                <c:pt idx="243">
                  <c:v>138400</c:v>
                </c:pt>
                <c:pt idx="244">
                  <c:v>212000</c:v>
                </c:pt>
                <c:pt idx="245">
                  <c:v>127900</c:v>
                </c:pt>
                <c:pt idx="246">
                  <c:v>127500</c:v>
                </c:pt>
                <c:pt idx="247">
                  <c:v>147100</c:v>
                </c:pt>
                <c:pt idx="248">
                  <c:v>146400</c:v>
                </c:pt>
                <c:pt idx="249">
                  <c:v>199100</c:v>
                </c:pt>
                <c:pt idx="250">
                  <c:v>150300</c:v>
                </c:pt>
                <c:pt idx="251">
                  <c:v>172300</c:v>
                </c:pt>
                <c:pt idx="252">
                  <c:v>71900</c:v>
                </c:pt>
                <c:pt idx="253">
                  <c:v>494900</c:v>
                </c:pt>
                <c:pt idx="254">
                  <c:v>812600</c:v>
                </c:pt>
                <c:pt idx="255">
                  <c:v>776300</c:v>
                </c:pt>
                <c:pt idx="256">
                  <c:v>631300</c:v>
                </c:pt>
                <c:pt idx="257">
                  <c:v>210500</c:v>
                </c:pt>
                <c:pt idx="258">
                  <c:v>142300</c:v>
                </c:pt>
                <c:pt idx="259">
                  <c:v>180800</c:v>
                </c:pt>
                <c:pt idx="260">
                  <c:v>75700</c:v>
                </c:pt>
                <c:pt idx="261">
                  <c:v>298400</c:v>
                </c:pt>
                <c:pt idx="262">
                  <c:v>113300</c:v>
                </c:pt>
                <c:pt idx="263">
                  <c:v>234800</c:v>
                </c:pt>
                <c:pt idx="264">
                  <c:v>60200</c:v>
                </c:pt>
                <c:pt idx="265">
                  <c:v>586300</c:v>
                </c:pt>
                <c:pt idx="266">
                  <c:v>163100</c:v>
                </c:pt>
                <c:pt idx="267">
                  <c:v>155400</c:v>
                </c:pt>
                <c:pt idx="268">
                  <c:v>275100</c:v>
                </c:pt>
                <c:pt idx="269">
                  <c:v>331800</c:v>
                </c:pt>
                <c:pt idx="270">
                  <c:v>50700</c:v>
                </c:pt>
                <c:pt idx="271">
                  <c:v>381900</c:v>
                </c:pt>
                <c:pt idx="272">
                  <c:v>674600</c:v>
                </c:pt>
                <c:pt idx="273">
                  <c:v>591200</c:v>
                </c:pt>
                <c:pt idx="274">
                  <c:v>291500</c:v>
                </c:pt>
                <c:pt idx="275">
                  <c:v>73600</c:v>
                </c:pt>
                <c:pt idx="276">
                  <c:v>244600</c:v>
                </c:pt>
                <c:pt idx="277">
                  <c:v>129300</c:v>
                </c:pt>
                <c:pt idx="278">
                  <c:v>95700</c:v>
                </c:pt>
                <c:pt idx="279">
                  <c:v>260100</c:v>
                </c:pt>
                <c:pt idx="280">
                  <c:v>253700</c:v>
                </c:pt>
                <c:pt idx="281">
                  <c:v>187300</c:v>
                </c:pt>
                <c:pt idx="282">
                  <c:v>154200</c:v>
                </c:pt>
                <c:pt idx="283">
                  <c:v>176500</c:v>
                </c:pt>
                <c:pt idx="284">
                  <c:v>176500</c:v>
                </c:pt>
                <c:pt idx="285">
                  <c:v>263600</c:v>
                </c:pt>
                <c:pt idx="286">
                  <c:v>178000</c:v>
                </c:pt>
                <c:pt idx="287">
                  <c:v>162400</c:v>
                </c:pt>
                <c:pt idx="288">
                  <c:v>129200</c:v>
                </c:pt>
                <c:pt idx="289">
                  <c:v>62700</c:v>
                </c:pt>
                <c:pt idx="290">
                  <c:v>195400</c:v>
                </c:pt>
                <c:pt idx="291">
                  <c:v>264300</c:v>
                </c:pt>
                <c:pt idx="292">
                  <c:v>275800</c:v>
                </c:pt>
                <c:pt idx="293">
                  <c:v>109000</c:v>
                </c:pt>
                <c:pt idx="294">
                  <c:v>303100</c:v>
                </c:pt>
                <c:pt idx="295">
                  <c:v>240300</c:v>
                </c:pt>
                <c:pt idx="296">
                  <c:v>92000</c:v>
                </c:pt>
                <c:pt idx="297">
                  <c:v>181100</c:v>
                </c:pt>
                <c:pt idx="298">
                  <c:v>104000</c:v>
                </c:pt>
                <c:pt idx="299">
                  <c:v>212500</c:v>
                </c:pt>
                <c:pt idx="300">
                  <c:v>163500</c:v>
                </c:pt>
                <c:pt idx="301">
                  <c:v>325900</c:v>
                </c:pt>
                <c:pt idx="302">
                  <c:v>1128500</c:v>
                </c:pt>
                <c:pt idx="303">
                  <c:v>168800</c:v>
                </c:pt>
                <c:pt idx="304">
                  <c:v>394600</c:v>
                </c:pt>
                <c:pt idx="305">
                  <c:v>204900</c:v>
                </c:pt>
                <c:pt idx="306">
                  <c:v>189600</c:v>
                </c:pt>
                <c:pt idx="307">
                  <c:v>125300</c:v>
                </c:pt>
                <c:pt idx="308">
                  <c:v>453600</c:v>
                </c:pt>
                <c:pt idx="309">
                  <c:v>549400</c:v>
                </c:pt>
                <c:pt idx="310">
                  <c:v>219400</c:v>
                </c:pt>
                <c:pt idx="311">
                  <c:v>994600</c:v>
                </c:pt>
                <c:pt idx="312">
                  <c:v>505700</c:v>
                </c:pt>
                <c:pt idx="313">
                  <c:v>350900</c:v>
                </c:pt>
                <c:pt idx="314">
                  <c:v>875900</c:v>
                </c:pt>
                <c:pt idx="315">
                  <c:v>630800</c:v>
                </c:pt>
                <c:pt idx="316">
                  <c:v>424200</c:v>
                </c:pt>
                <c:pt idx="317">
                  <c:v>227300</c:v>
                </c:pt>
                <c:pt idx="318">
                  <c:v>402700</c:v>
                </c:pt>
                <c:pt idx="319">
                  <c:v>284800</c:v>
                </c:pt>
                <c:pt idx="320">
                  <c:v>656200</c:v>
                </c:pt>
                <c:pt idx="321">
                  <c:v>397000</c:v>
                </c:pt>
                <c:pt idx="322">
                  <c:v>599800</c:v>
                </c:pt>
                <c:pt idx="323">
                  <c:v>281500</c:v>
                </c:pt>
                <c:pt idx="324">
                  <c:v>329900</c:v>
                </c:pt>
                <c:pt idx="325">
                  <c:v>344000</c:v>
                </c:pt>
                <c:pt idx="326">
                  <c:v>408800</c:v>
                </c:pt>
                <c:pt idx="327">
                  <c:v>0</c:v>
                </c:pt>
                <c:pt idx="328">
                  <c:v>1331700</c:v>
                </c:pt>
                <c:pt idx="329">
                  <c:v>1052800</c:v>
                </c:pt>
                <c:pt idx="330">
                  <c:v>1099200</c:v>
                </c:pt>
                <c:pt idx="331">
                  <c:v>621500</c:v>
                </c:pt>
                <c:pt idx="332">
                  <c:v>323900</c:v>
                </c:pt>
                <c:pt idx="333">
                  <c:v>329400</c:v>
                </c:pt>
                <c:pt idx="334">
                  <c:v>327300</c:v>
                </c:pt>
                <c:pt idx="335">
                  <c:v>192200</c:v>
                </c:pt>
                <c:pt idx="336">
                  <c:v>150400</c:v>
                </c:pt>
                <c:pt idx="337">
                  <c:v>105900</c:v>
                </c:pt>
                <c:pt idx="338">
                  <c:v>150300</c:v>
                </c:pt>
                <c:pt idx="339">
                  <c:v>166600</c:v>
                </c:pt>
                <c:pt idx="340">
                  <c:v>279000</c:v>
                </c:pt>
                <c:pt idx="341">
                  <c:v>222000</c:v>
                </c:pt>
                <c:pt idx="342">
                  <c:v>166300</c:v>
                </c:pt>
                <c:pt idx="343">
                  <c:v>278700</c:v>
                </c:pt>
                <c:pt idx="344">
                  <c:v>574600</c:v>
                </c:pt>
                <c:pt idx="345">
                  <c:v>265577</c:v>
                </c:pt>
                <c:pt idx="346">
                  <c:v>388700</c:v>
                </c:pt>
                <c:pt idx="347">
                  <c:v>240500</c:v>
                </c:pt>
                <c:pt idx="348">
                  <c:v>259300</c:v>
                </c:pt>
                <c:pt idx="349">
                  <c:v>1292300</c:v>
                </c:pt>
                <c:pt idx="350">
                  <c:v>401000</c:v>
                </c:pt>
                <c:pt idx="351">
                  <c:v>370800</c:v>
                </c:pt>
                <c:pt idx="352">
                  <c:v>516200</c:v>
                </c:pt>
                <c:pt idx="353">
                  <c:v>325600</c:v>
                </c:pt>
                <c:pt idx="354">
                  <c:v>232200</c:v>
                </c:pt>
                <c:pt idx="355">
                  <c:v>444500</c:v>
                </c:pt>
                <c:pt idx="356">
                  <c:v>261300</c:v>
                </c:pt>
                <c:pt idx="357">
                  <c:v>184900</c:v>
                </c:pt>
                <c:pt idx="358">
                  <c:v>302300</c:v>
                </c:pt>
                <c:pt idx="359">
                  <c:v>642300</c:v>
                </c:pt>
                <c:pt idx="360">
                  <c:v>221200</c:v>
                </c:pt>
                <c:pt idx="361">
                  <c:v>483200</c:v>
                </c:pt>
                <c:pt idx="362">
                  <c:v>318100</c:v>
                </c:pt>
                <c:pt idx="363">
                  <c:v>214000</c:v>
                </c:pt>
                <c:pt idx="364">
                  <c:v>294200</c:v>
                </c:pt>
                <c:pt idx="365">
                  <c:v>262500</c:v>
                </c:pt>
                <c:pt idx="366">
                  <c:v>349800</c:v>
                </c:pt>
                <c:pt idx="367">
                  <c:v>548100</c:v>
                </c:pt>
                <c:pt idx="368">
                  <c:v>330500</c:v>
                </c:pt>
                <c:pt idx="369">
                  <c:v>235700</c:v>
                </c:pt>
                <c:pt idx="370">
                  <c:v>344800</c:v>
                </c:pt>
                <c:pt idx="371">
                  <c:v>288800</c:v>
                </c:pt>
                <c:pt idx="372">
                  <c:v>382100</c:v>
                </c:pt>
                <c:pt idx="373">
                  <c:v>337900</c:v>
                </c:pt>
                <c:pt idx="374">
                  <c:v>254000</c:v>
                </c:pt>
                <c:pt idx="375">
                  <c:v>173500</c:v>
                </c:pt>
                <c:pt idx="376">
                  <c:v>437500</c:v>
                </c:pt>
                <c:pt idx="377">
                  <c:v>253100</c:v>
                </c:pt>
                <c:pt idx="378">
                  <c:v>538300</c:v>
                </c:pt>
                <c:pt idx="379">
                  <c:v>261100</c:v>
                </c:pt>
                <c:pt idx="380">
                  <c:v>235900</c:v>
                </c:pt>
                <c:pt idx="381">
                  <c:v>332800</c:v>
                </c:pt>
                <c:pt idx="382">
                  <c:v>405800</c:v>
                </c:pt>
                <c:pt idx="383">
                  <c:v>333600</c:v>
                </c:pt>
                <c:pt idx="384">
                  <c:v>272600</c:v>
                </c:pt>
                <c:pt idx="385">
                  <c:v>390300</c:v>
                </c:pt>
                <c:pt idx="386">
                  <c:v>242100</c:v>
                </c:pt>
                <c:pt idx="387">
                  <c:v>119100</c:v>
                </c:pt>
                <c:pt idx="388">
                  <c:v>276100</c:v>
                </c:pt>
                <c:pt idx="389">
                  <c:v>333800</c:v>
                </c:pt>
                <c:pt idx="390">
                  <c:v>540300</c:v>
                </c:pt>
                <c:pt idx="391">
                  <c:v>677100</c:v>
                </c:pt>
                <c:pt idx="392">
                  <c:v>362900</c:v>
                </c:pt>
                <c:pt idx="393">
                  <c:v>208500</c:v>
                </c:pt>
                <c:pt idx="394">
                  <c:v>171600</c:v>
                </c:pt>
                <c:pt idx="395">
                  <c:v>285100</c:v>
                </c:pt>
                <c:pt idx="396">
                  <c:v>611800</c:v>
                </c:pt>
                <c:pt idx="397">
                  <c:v>626700</c:v>
                </c:pt>
                <c:pt idx="398">
                  <c:v>587000</c:v>
                </c:pt>
                <c:pt idx="399">
                  <c:v>338900</c:v>
                </c:pt>
                <c:pt idx="400">
                  <c:v>283500</c:v>
                </c:pt>
                <c:pt idx="401">
                  <c:v>140900</c:v>
                </c:pt>
                <c:pt idx="402">
                  <c:v>209400</c:v>
                </c:pt>
                <c:pt idx="403">
                  <c:v>644100</c:v>
                </c:pt>
                <c:pt idx="404">
                  <c:v>389200</c:v>
                </c:pt>
                <c:pt idx="405">
                  <c:v>949000</c:v>
                </c:pt>
                <c:pt idx="406">
                  <c:v>1490900</c:v>
                </c:pt>
                <c:pt idx="407">
                  <c:v>367200</c:v>
                </c:pt>
                <c:pt idx="408">
                  <c:v>201300</c:v>
                </c:pt>
                <c:pt idx="409">
                  <c:v>376700</c:v>
                </c:pt>
                <c:pt idx="410">
                  <c:v>164400</c:v>
                </c:pt>
                <c:pt idx="411">
                  <c:v>100500</c:v>
                </c:pt>
                <c:pt idx="412">
                  <c:v>270700</c:v>
                </c:pt>
                <c:pt idx="413">
                  <c:v>561200</c:v>
                </c:pt>
                <c:pt idx="414">
                  <c:v>232800</c:v>
                </c:pt>
                <c:pt idx="415">
                  <c:v>118500</c:v>
                </c:pt>
                <c:pt idx="416">
                  <c:v>199600</c:v>
                </c:pt>
                <c:pt idx="417">
                  <c:v>179100</c:v>
                </c:pt>
                <c:pt idx="418">
                  <c:v>132900</c:v>
                </c:pt>
                <c:pt idx="419">
                  <c:v>78000</c:v>
                </c:pt>
                <c:pt idx="420">
                  <c:v>153500</c:v>
                </c:pt>
                <c:pt idx="421">
                  <c:v>214000</c:v>
                </c:pt>
                <c:pt idx="422">
                  <c:v>95100</c:v>
                </c:pt>
                <c:pt idx="423">
                  <c:v>131600</c:v>
                </c:pt>
                <c:pt idx="424">
                  <c:v>72400</c:v>
                </c:pt>
                <c:pt idx="425">
                  <c:v>369500</c:v>
                </c:pt>
                <c:pt idx="426">
                  <c:v>97300</c:v>
                </c:pt>
                <c:pt idx="427">
                  <c:v>74400</c:v>
                </c:pt>
                <c:pt idx="428">
                  <c:v>308100</c:v>
                </c:pt>
                <c:pt idx="429">
                  <c:v>252100</c:v>
                </c:pt>
                <c:pt idx="430">
                  <c:v>312700</c:v>
                </c:pt>
                <c:pt idx="431">
                  <c:v>156700</c:v>
                </c:pt>
                <c:pt idx="432">
                  <c:v>92200</c:v>
                </c:pt>
                <c:pt idx="433">
                  <c:v>318700</c:v>
                </c:pt>
                <c:pt idx="434">
                  <c:v>336800</c:v>
                </c:pt>
                <c:pt idx="435">
                  <c:v>98500</c:v>
                </c:pt>
                <c:pt idx="436">
                  <c:v>3500</c:v>
                </c:pt>
                <c:pt idx="437">
                  <c:v>120800</c:v>
                </c:pt>
                <c:pt idx="438">
                  <c:v>58500</c:v>
                </c:pt>
                <c:pt idx="439">
                  <c:v>254700</c:v>
                </c:pt>
                <c:pt idx="440">
                  <c:v>171600</c:v>
                </c:pt>
                <c:pt idx="441">
                  <c:v>160700</c:v>
                </c:pt>
                <c:pt idx="442">
                  <c:v>178100</c:v>
                </c:pt>
                <c:pt idx="443">
                  <c:v>105800</c:v>
                </c:pt>
                <c:pt idx="444">
                  <c:v>44700</c:v>
                </c:pt>
                <c:pt idx="445">
                  <c:v>544100</c:v>
                </c:pt>
                <c:pt idx="446">
                  <c:v>776000</c:v>
                </c:pt>
                <c:pt idx="447">
                  <c:v>286400</c:v>
                </c:pt>
                <c:pt idx="448">
                  <c:v>314200</c:v>
                </c:pt>
                <c:pt idx="449">
                  <c:v>42900</c:v>
                </c:pt>
                <c:pt idx="450">
                  <c:v>37500</c:v>
                </c:pt>
                <c:pt idx="451">
                  <c:v>110500</c:v>
                </c:pt>
                <c:pt idx="452">
                  <c:v>156400</c:v>
                </c:pt>
                <c:pt idx="453">
                  <c:v>135400</c:v>
                </c:pt>
                <c:pt idx="454">
                  <c:v>154200</c:v>
                </c:pt>
                <c:pt idx="455">
                  <c:v>82900</c:v>
                </c:pt>
                <c:pt idx="456">
                  <c:v>155400</c:v>
                </c:pt>
                <c:pt idx="457">
                  <c:v>118100</c:v>
                </c:pt>
                <c:pt idx="458">
                  <c:v>101700</c:v>
                </c:pt>
                <c:pt idx="459">
                  <c:v>360800</c:v>
                </c:pt>
                <c:pt idx="460">
                  <c:v>431200</c:v>
                </c:pt>
                <c:pt idx="461">
                  <c:v>76800</c:v>
                </c:pt>
                <c:pt idx="462">
                  <c:v>113600</c:v>
                </c:pt>
                <c:pt idx="463">
                  <c:v>216200</c:v>
                </c:pt>
                <c:pt idx="464">
                  <c:v>368100</c:v>
                </c:pt>
                <c:pt idx="465">
                  <c:v>59800</c:v>
                </c:pt>
                <c:pt idx="466">
                  <c:v>183500</c:v>
                </c:pt>
                <c:pt idx="467">
                  <c:v>313500</c:v>
                </c:pt>
                <c:pt idx="468">
                  <c:v>310800</c:v>
                </c:pt>
                <c:pt idx="469">
                  <c:v>169800</c:v>
                </c:pt>
                <c:pt idx="470">
                  <c:v>197600</c:v>
                </c:pt>
                <c:pt idx="471">
                  <c:v>137500</c:v>
                </c:pt>
                <c:pt idx="472">
                  <c:v>64600</c:v>
                </c:pt>
                <c:pt idx="473">
                  <c:v>23400</c:v>
                </c:pt>
                <c:pt idx="474">
                  <c:v>432700</c:v>
                </c:pt>
                <c:pt idx="475">
                  <c:v>100300</c:v>
                </c:pt>
                <c:pt idx="476">
                  <c:v>174300</c:v>
                </c:pt>
                <c:pt idx="477">
                  <c:v>91600</c:v>
                </c:pt>
                <c:pt idx="478">
                  <c:v>98700</c:v>
                </c:pt>
                <c:pt idx="479">
                  <c:v>140600</c:v>
                </c:pt>
                <c:pt idx="480">
                  <c:v>145100</c:v>
                </c:pt>
                <c:pt idx="481">
                  <c:v>125500</c:v>
                </c:pt>
                <c:pt idx="482">
                  <c:v>118600</c:v>
                </c:pt>
                <c:pt idx="483">
                  <c:v>129700</c:v>
                </c:pt>
                <c:pt idx="484">
                  <c:v>456500</c:v>
                </c:pt>
                <c:pt idx="485">
                  <c:v>346200</c:v>
                </c:pt>
                <c:pt idx="486">
                  <c:v>227800</c:v>
                </c:pt>
                <c:pt idx="487">
                  <c:v>403200</c:v>
                </c:pt>
                <c:pt idx="488">
                  <c:v>57900</c:v>
                </c:pt>
                <c:pt idx="489">
                  <c:v>150300</c:v>
                </c:pt>
                <c:pt idx="490">
                  <c:v>156500</c:v>
                </c:pt>
                <c:pt idx="491">
                  <c:v>181400</c:v>
                </c:pt>
                <c:pt idx="492">
                  <c:v>143500</c:v>
                </c:pt>
                <c:pt idx="493">
                  <c:v>202100</c:v>
                </c:pt>
                <c:pt idx="494">
                  <c:v>77800</c:v>
                </c:pt>
                <c:pt idx="495">
                  <c:v>228800</c:v>
                </c:pt>
                <c:pt idx="496">
                  <c:v>220300</c:v>
                </c:pt>
                <c:pt idx="497">
                  <c:v>244700</c:v>
                </c:pt>
                <c:pt idx="498">
                  <c:v>79200</c:v>
                </c:pt>
                <c:pt idx="499">
                  <c:v>181400</c:v>
                </c:pt>
                <c:pt idx="500">
                  <c:v>75000</c:v>
                </c:pt>
                <c:pt idx="501">
                  <c:v>189500</c:v>
                </c:pt>
                <c:pt idx="502">
                  <c:v>324700</c:v>
                </c:pt>
                <c:pt idx="503">
                  <c:v>296700</c:v>
                </c:pt>
                <c:pt idx="504">
                  <c:v>151400</c:v>
                </c:pt>
                <c:pt idx="505">
                  <c:v>300200</c:v>
                </c:pt>
                <c:pt idx="506">
                  <c:v>280500</c:v>
                </c:pt>
                <c:pt idx="507">
                  <c:v>244800</c:v>
                </c:pt>
                <c:pt idx="508">
                  <c:v>311000</c:v>
                </c:pt>
                <c:pt idx="509">
                  <c:v>273100</c:v>
                </c:pt>
                <c:pt idx="510">
                  <c:v>404900</c:v>
                </c:pt>
                <c:pt idx="511">
                  <c:v>381900</c:v>
                </c:pt>
                <c:pt idx="512">
                  <c:v>388400</c:v>
                </c:pt>
                <c:pt idx="513">
                  <c:v>177000</c:v>
                </c:pt>
                <c:pt idx="514">
                  <c:v>258200</c:v>
                </c:pt>
                <c:pt idx="515">
                  <c:v>212100</c:v>
                </c:pt>
                <c:pt idx="516">
                  <c:v>133900</c:v>
                </c:pt>
                <c:pt idx="517">
                  <c:v>388100</c:v>
                </c:pt>
                <c:pt idx="518">
                  <c:v>578500</c:v>
                </c:pt>
                <c:pt idx="519">
                  <c:v>191900</c:v>
                </c:pt>
                <c:pt idx="520">
                  <c:v>259400</c:v>
                </c:pt>
                <c:pt idx="521">
                  <c:v>319400</c:v>
                </c:pt>
                <c:pt idx="522">
                  <c:v>297700</c:v>
                </c:pt>
                <c:pt idx="523">
                  <c:v>451500</c:v>
                </c:pt>
                <c:pt idx="524">
                  <c:v>309100</c:v>
                </c:pt>
                <c:pt idx="525">
                  <c:v>273600</c:v>
                </c:pt>
                <c:pt idx="526">
                  <c:v>810800</c:v>
                </c:pt>
                <c:pt idx="527">
                  <c:v>762900</c:v>
                </c:pt>
                <c:pt idx="528">
                  <c:v>472700</c:v>
                </c:pt>
                <c:pt idx="529">
                  <c:v>473600</c:v>
                </c:pt>
                <c:pt idx="530">
                  <c:v>462600</c:v>
                </c:pt>
                <c:pt idx="531">
                  <c:v>384900</c:v>
                </c:pt>
                <c:pt idx="532">
                  <c:v>217300</c:v>
                </c:pt>
                <c:pt idx="533">
                  <c:v>403600</c:v>
                </c:pt>
                <c:pt idx="534">
                  <c:v>215800</c:v>
                </c:pt>
                <c:pt idx="535">
                  <c:v>145200</c:v>
                </c:pt>
                <c:pt idx="536">
                  <c:v>292900</c:v>
                </c:pt>
                <c:pt idx="537">
                  <c:v>298200</c:v>
                </c:pt>
                <c:pt idx="538">
                  <c:v>233700</c:v>
                </c:pt>
                <c:pt idx="539">
                  <c:v>511100</c:v>
                </c:pt>
                <c:pt idx="540">
                  <c:v>321100</c:v>
                </c:pt>
                <c:pt idx="541">
                  <c:v>495300</c:v>
                </c:pt>
                <c:pt idx="542">
                  <c:v>408400</c:v>
                </c:pt>
                <c:pt idx="543">
                  <c:v>561300</c:v>
                </c:pt>
                <c:pt idx="544">
                  <c:v>381000</c:v>
                </c:pt>
                <c:pt idx="545">
                  <c:v>177400</c:v>
                </c:pt>
                <c:pt idx="546">
                  <c:v>198000</c:v>
                </c:pt>
                <c:pt idx="547">
                  <c:v>323500</c:v>
                </c:pt>
                <c:pt idx="548">
                  <c:v>458600</c:v>
                </c:pt>
                <c:pt idx="549">
                  <c:v>425300</c:v>
                </c:pt>
                <c:pt idx="550">
                  <c:v>290600</c:v>
                </c:pt>
                <c:pt idx="551">
                  <c:v>509700</c:v>
                </c:pt>
                <c:pt idx="552">
                  <c:v>388700</c:v>
                </c:pt>
                <c:pt idx="553">
                  <c:v>445700</c:v>
                </c:pt>
                <c:pt idx="554">
                  <c:v>578000</c:v>
                </c:pt>
                <c:pt idx="555">
                  <c:v>411400</c:v>
                </c:pt>
                <c:pt idx="556">
                  <c:v>2427900</c:v>
                </c:pt>
                <c:pt idx="557">
                  <c:v>512900</c:v>
                </c:pt>
                <c:pt idx="558">
                  <c:v>694100</c:v>
                </c:pt>
                <c:pt idx="559">
                  <c:v>223800</c:v>
                </c:pt>
                <c:pt idx="560">
                  <c:v>167800</c:v>
                </c:pt>
                <c:pt idx="561">
                  <c:v>348100</c:v>
                </c:pt>
                <c:pt idx="562">
                  <c:v>481400</c:v>
                </c:pt>
                <c:pt idx="563">
                  <c:v>522300</c:v>
                </c:pt>
                <c:pt idx="564">
                  <c:v>187500</c:v>
                </c:pt>
                <c:pt idx="565">
                  <c:v>268500</c:v>
                </c:pt>
                <c:pt idx="566">
                  <c:v>254800</c:v>
                </c:pt>
                <c:pt idx="567">
                  <c:v>587900</c:v>
                </c:pt>
                <c:pt idx="568">
                  <c:v>284200</c:v>
                </c:pt>
                <c:pt idx="569">
                  <c:v>209800</c:v>
                </c:pt>
                <c:pt idx="570">
                  <c:v>99600</c:v>
                </c:pt>
                <c:pt idx="571">
                  <c:v>417500</c:v>
                </c:pt>
                <c:pt idx="572">
                  <c:v>573500</c:v>
                </c:pt>
                <c:pt idx="573">
                  <c:v>656300</c:v>
                </c:pt>
                <c:pt idx="574">
                  <c:v>462100</c:v>
                </c:pt>
                <c:pt idx="575">
                  <c:v>542000</c:v>
                </c:pt>
                <c:pt idx="576">
                  <c:v>241000</c:v>
                </c:pt>
                <c:pt idx="577">
                  <c:v>223300</c:v>
                </c:pt>
                <c:pt idx="578">
                  <c:v>444300</c:v>
                </c:pt>
                <c:pt idx="579">
                  <c:v>320900</c:v>
                </c:pt>
                <c:pt idx="580">
                  <c:v>304700</c:v>
                </c:pt>
                <c:pt idx="581">
                  <c:v>165100</c:v>
                </c:pt>
                <c:pt idx="582">
                  <c:v>98200</c:v>
                </c:pt>
                <c:pt idx="583">
                  <c:v>91000</c:v>
                </c:pt>
                <c:pt idx="584">
                  <c:v>292100</c:v>
                </c:pt>
                <c:pt idx="585">
                  <c:v>145900</c:v>
                </c:pt>
                <c:pt idx="586">
                  <c:v>177300</c:v>
                </c:pt>
                <c:pt idx="587">
                  <c:v>130200</c:v>
                </c:pt>
                <c:pt idx="588">
                  <c:v>208300</c:v>
                </c:pt>
                <c:pt idx="589">
                  <c:v>261700</c:v>
                </c:pt>
                <c:pt idx="590">
                  <c:v>392500</c:v>
                </c:pt>
                <c:pt idx="591">
                  <c:v>193000</c:v>
                </c:pt>
                <c:pt idx="592">
                  <c:v>86800</c:v>
                </c:pt>
                <c:pt idx="593">
                  <c:v>272800</c:v>
                </c:pt>
                <c:pt idx="594">
                  <c:v>131800</c:v>
                </c:pt>
                <c:pt idx="595">
                  <c:v>280200</c:v>
                </c:pt>
                <c:pt idx="596">
                  <c:v>613800</c:v>
                </c:pt>
                <c:pt idx="597">
                  <c:v>542300</c:v>
                </c:pt>
                <c:pt idx="598">
                  <c:v>667300</c:v>
                </c:pt>
                <c:pt idx="599">
                  <c:v>117000</c:v>
                </c:pt>
                <c:pt idx="600">
                  <c:v>282100</c:v>
                </c:pt>
                <c:pt idx="601">
                  <c:v>142900</c:v>
                </c:pt>
                <c:pt idx="602">
                  <c:v>223700</c:v>
                </c:pt>
                <c:pt idx="603">
                  <c:v>328100</c:v>
                </c:pt>
                <c:pt idx="604">
                  <c:v>329800</c:v>
                </c:pt>
                <c:pt idx="605">
                  <c:v>454200</c:v>
                </c:pt>
                <c:pt idx="606">
                  <c:v>254600</c:v>
                </c:pt>
                <c:pt idx="607">
                  <c:v>239900</c:v>
                </c:pt>
                <c:pt idx="608">
                  <c:v>152500</c:v>
                </c:pt>
                <c:pt idx="609">
                  <c:v>219800</c:v>
                </c:pt>
                <c:pt idx="610">
                  <c:v>157800</c:v>
                </c:pt>
                <c:pt idx="611">
                  <c:v>306700</c:v>
                </c:pt>
                <c:pt idx="612">
                  <c:v>215800</c:v>
                </c:pt>
                <c:pt idx="613">
                  <c:v>154600</c:v>
                </c:pt>
                <c:pt idx="614">
                  <c:v>156200</c:v>
                </c:pt>
                <c:pt idx="615">
                  <c:v>170200</c:v>
                </c:pt>
                <c:pt idx="616">
                  <c:v>107400</c:v>
                </c:pt>
                <c:pt idx="617">
                  <c:v>226200</c:v>
                </c:pt>
                <c:pt idx="618">
                  <c:v>145700</c:v>
                </c:pt>
                <c:pt idx="619">
                  <c:v>86100</c:v>
                </c:pt>
                <c:pt idx="620">
                  <c:v>306200</c:v>
                </c:pt>
                <c:pt idx="621">
                  <c:v>182900</c:v>
                </c:pt>
                <c:pt idx="622">
                  <c:v>361700</c:v>
                </c:pt>
                <c:pt idx="623">
                  <c:v>167300</c:v>
                </c:pt>
                <c:pt idx="624">
                  <c:v>157600</c:v>
                </c:pt>
                <c:pt idx="625">
                  <c:v>96500</c:v>
                </c:pt>
                <c:pt idx="626">
                  <c:v>128500</c:v>
                </c:pt>
                <c:pt idx="627">
                  <c:v>147100</c:v>
                </c:pt>
                <c:pt idx="628">
                  <c:v>98500</c:v>
                </c:pt>
                <c:pt idx="629">
                  <c:v>196700</c:v>
                </c:pt>
                <c:pt idx="630">
                  <c:v>258400</c:v>
                </c:pt>
                <c:pt idx="631">
                  <c:v>313600</c:v>
                </c:pt>
                <c:pt idx="632">
                  <c:v>176200</c:v>
                </c:pt>
                <c:pt idx="633">
                  <c:v>142900</c:v>
                </c:pt>
                <c:pt idx="634">
                  <c:v>211000</c:v>
                </c:pt>
                <c:pt idx="635">
                  <c:v>106000</c:v>
                </c:pt>
                <c:pt idx="636">
                  <c:v>313300</c:v>
                </c:pt>
                <c:pt idx="637">
                  <c:v>492300</c:v>
                </c:pt>
                <c:pt idx="638">
                  <c:v>301700</c:v>
                </c:pt>
                <c:pt idx="639">
                  <c:v>91700</c:v>
                </c:pt>
                <c:pt idx="640">
                  <c:v>373100</c:v>
                </c:pt>
                <c:pt idx="641">
                  <c:v>57800</c:v>
                </c:pt>
                <c:pt idx="642">
                  <c:v>344500</c:v>
                </c:pt>
                <c:pt idx="643">
                  <c:v>394800</c:v>
                </c:pt>
                <c:pt idx="644">
                  <c:v>194700</c:v>
                </c:pt>
                <c:pt idx="645">
                  <c:v>217600</c:v>
                </c:pt>
                <c:pt idx="646">
                  <c:v>346900</c:v>
                </c:pt>
                <c:pt idx="647">
                  <c:v>648400</c:v>
                </c:pt>
                <c:pt idx="648">
                  <c:v>454100</c:v>
                </c:pt>
                <c:pt idx="649">
                  <c:v>284900</c:v>
                </c:pt>
                <c:pt idx="650">
                  <c:v>186100</c:v>
                </c:pt>
                <c:pt idx="651">
                  <c:v>305900</c:v>
                </c:pt>
                <c:pt idx="652">
                  <c:v>243800</c:v>
                </c:pt>
                <c:pt idx="653">
                  <c:v>162500</c:v>
                </c:pt>
                <c:pt idx="654">
                  <c:v>80900</c:v>
                </c:pt>
                <c:pt idx="655">
                  <c:v>85500</c:v>
                </c:pt>
                <c:pt idx="656">
                  <c:v>131500</c:v>
                </c:pt>
                <c:pt idx="657">
                  <c:v>92000</c:v>
                </c:pt>
                <c:pt idx="658">
                  <c:v>177000</c:v>
                </c:pt>
                <c:pt idx="659">
                  <c:v>58100</c:v>
                </c:pt>
                <c:pt idx="660">
                  <c:v>103900</c:v>
                </c:pt>
                <c:pt idx="661">
                  <c:v>51900</c:v>
                </c:pt>
                <c:pt idx="662">
                  <c:v>80000</c:v>
                </c:pt>
                <c:pt idx="663">
                  <c:v>244700</c:v>
                </c:pt>
                <c:pt idx="664">
                  <c:v>89700</c:v>
                </c:pt>
                <c:pt idx="665">
                  <c:v>138400</c:v>
                </c:pt>
                <c:pt idx="666">
                  <c:v>61100</c:v>
                </c:pt>
                <c:pt idx="667">
                  <c:v>405400</c:v>
                </c:pt>
                <c:pt idx="668">
                  <c:v>76000</c:v>
                </c:pt>
                <c:pt idx="669">
                  <c:v>170300</c:v>
                </c:pt>
                <c:pt idx="670">
                  <c:v>480400</c:v>
                </c:pt>
                <c:pt idx="671">
                  <c:v>222100</c:v>
                </c:pt>
                <c:pt idx="672">
                  <c:v>207200</c:v>
                </c:pt>
                <c:pt idx="673">
                  <c:v>152200</c:v>
                </c:pt>
                <c:pt idx="674">
                  <c:v>210000</c:v>
                </c:pt>
                <c:pt idx="675">
                  <c:v>184900</c:v>
                </c:pt>
                <c:pt idx="676">
                  <c:v>86800</c:v>
                </c:pt>
                <c:pt idx="677">
                  <c:v>33400</c:v>
                </c:pt>
                <c:pt idx="678">
                  <c:v>117900</c:v>
                </c:pt>
                <c:pt idx="679">
                  <c:v>142800</c:v>
                </c:pt>
                <c:pt idx="680">
                  <c:v>0</c:v>
                </c:pt>
                <c:pt idx="681">
                  <c:v>0</c:v>
                </c:pt>
                <c:pt idx="682">
                  <c:v>631500</c:v>
                </c:pt>
                <c:pt idx="683">
                  <c:v>245100</c:v>
                </c:pt>
                <c:pt idx="684">
                  <c:v>578000</c:v>
                </c:pt>
                <c:pt idx="685">
                  <c:v>587900</c:v>
                </c:pt>
                <c:pt idx="686">
                  <c:v>351700</c:v>
                </c:pt>
                <c:pt idx="687">
                  <c:v>228300</c:v>
                </c:pt>
                <c:pt idx="688">
                  <c:v>71000</c:v>
                </c:pt>
                <c:pt idx="689">
                  <c:v>171000</c:v>
                </c:pt>
                <c:pt idx="690">
                  <c:v>115300</c:v>
                </c:pt>
                <c:pt idx="691">
                  <c:v>113800</c:v>
                </c:pt>
                <c:pt idx="692">
                  <c:v>143161</c:v>
                </c:pt>
                <c:pt idx="693">
                  <c:v>493400</c:v>
                </c:pt>
                <c:pt idx="694">
                  <c:v>118000</c:v>
                </c:pt>
                <c:pt idx="695">
                  <c:v>150300</c:v>
                </c:pt>
                <c:pt idx="696">
                  <c:v>135600</c:v>
                </c:pt>
                <c:pt idx="697">
                  <c:v>193400</c:v>
                </c:pt>
                <c:pt idx="698">
                  <c:v>229800</c:v>
                </c:pt>
                <c:pt idx="699">
                  <c:v>264000</c:v>
                </c:pt>
                <c:pt idx="700">
                  <c:v>166700</c:v>
                </c:pt>
                <c:pt idx="701">
                  <c:v>197800</c:v>
                </c:pt>
                <c:pt idx="702">
                  <c:v>151700</c:v>
                </c:pt>
                <c:pt idx="703">
                  <c:v>625600</c:v>
                </c:pt>
                <c:pt idx="704">
                  <c:v>349900</c:v>
                </c:pt>
                <c:pt idx="705">
                  <c:v>287900</c:v>
                </c:pt>
                <c:pt idx="706">
                  <c:v>56300</c:v>
                </c:pt>
                <c:pt idx="707">
                  <c:v>327400</c:v>
                </c:pt>
              </c:numCache>
            </c:numRef>
          </c:val>
          <c:extLst>
            <c:ext xmlns:c16="http://schemas.microsoft.com/office/drawing/2014/chart" uri="{C3380CC4-5D6E-409C-BE32-E72D297353CC}">
              <c16:uniqueId val="{00000000-276A-CC4B-8FD5-2331F1038564}"/>
            </c:ext>
          </c:extLst>
        </c:ser>
        <c:dLbls>
          <c:showLegendKey val="0"/>
          <c:showVal val="0"/>
          <c:showCatName val="0"/>
          <c:showSerName val="0"/>
          <c:showPercent val="0"/>
          <c:showBubbleSize val="0"/>
        </c:dLbls>
        <c:gapWidth val="150"/>
        <c:axId val="457548688"/>
        <c:axId val="882836800"/>
      </c:barChart>
      <c:lineChart>
        <c:grouping val="standard"/>
        <c:varyColors val="0"/>
        <c:ser>
          <c:idx val="2"/>
          <c:order val="0"/>
          <c:tx>
            <c:strRef>
              <c:f>'DEF PPT Charts'!$D$1005</c:f>
              <c:strCache>
                <c:ptCount val="1"/>
                <c:pt idx="0">
                  <c:v>Share Price</c:v>
                </c:pt>
              </c:strCache>
            </c:strRef>
          </c:tx>
          <c:spPr>
            <a:ln w="28575" cap="rnd">
              <a:solidFill>
                <a:schemeClr val="accent3"/>
              </a:solidFill>
              <a:round/>
            </a:ln>
            <a:effectLst/>
          </c:spPr>
          <c:marker>
            <c:symbol val="none"/>
          </c:marker>
          <c:cat>
            <c:numRef>
              <c:f>'DEF PPT Charts'!$A$1006:$A$1713</c:f>
              <c:numCache>
                <c:formatCode>m/d/yy</c:formatCode>
                <c:ptCount val="708"/>
                <c:pt idx="0">
                  <c:v>43770</c:v>
                </c:pt>
                <c:pt idx="1">
                  <c:v>43773</c:v>
                </c:pt>
                <c:pt idx="2">
                  <c:v>43774</c:v>
                </c:pt>
                <c:pt idx="3">
                  <c:v>43775</c:v>
                </c:pt>
                <c:pt idx="4">
                  <c:v>43776</c:v>
                </c:pt>
                <c:pt idx="5">
                  <c:v>43777</c:v>
                </c:pt>
                <c:pt idx="6">
                  <c:v>43780</c:v>
                </c:pt>
                <c:pt idx="7">
                  <c:v>43781</c:v>
                </c:pt>
                <c:pt idx="8">
                  <c:v>43782</c:v>
                </c:pt>
                <c:pt idx="9">
                  <c:v>43783</c:v>
                </c:pt>
                <c:pt idx="10">
                  <c:v>43784</c:v>
                </c:pt>
                <c:pt idx="11">
                  <c:v>43787</c:v>
                </c:pt>
                <c:pt idx="12">
                  <c:v>43788</c:v>
                </c:pt>
                <c:pt idx="13">
                  <c:v>43789</c:v>
                </c:pt>
                <c:pt idx="14">
                  <c:v>43790</c:v>
                </c:pt>
                <c:pt idx="15">
                  <c:v>43791</c:v>
                </c:pt>
                <c:pt idx="16">
                  <c:v>43794</c:v>
                </c:pt>
                <c:pt idx="17">
                  <c:v>43795</c:v>
                </c:pt>
                <c:pt idx="18">
                  <c:v>43796</c:v>
                </c:pt>
                <c:pt idx="19">
                  <c:v>43797</c:v>
                </c:pt>
                <c:pt idx="20">
                  <c:v>43798</c:v>
                </c:pt>
                <c:pt idx="21">
                  <c:v>43801</c:v>
                </c:pt>
                <c:pt idx="22">
                  <c:v>43802</c:v>
                </c:pt>
                <c:pt idx="23">
                  <c:v>43803</c:v>
                </c:pt>
                <c:pt idx="24">
                  <c:v>43804</c:v>
                </c:pt>
                <c:pt idx="25">
                  <c:v>43805</c:v>
                </c:pt>
                <c:pt idx="26">
                  <c:v>43808</c:v>
                </c:pt>
                <c:pt idx="27">
                  <c:v>43809</c:v>
                </c:pt>
                <c:pt idx="28">
                  <c:v>43810</c:v>
                </c:pt>
                <c:pt idx="29">
                  <c:v>43811</c:v>
                </c:pt>
                <c:pt idx="30">
                  <c:v>43812</c:v>
                </c:pt>
                <c:pt idx="31">
                  <c:v>43815</c:v>
                </c:pt>
                <c:pt idx="32">
                  <c:v>43816</c:v>
                </c:pt>
                <c:pt idx="33">
                  <c:v>43817</c:v>
                </c:pt>
                <c:pt idx="34">
                  <c:v>43818</c:v>
                </c:pt>
                <c:pt idx="35">
                  <c:v>43819</c:v>
                </c:pt>
                <c:pt idx="36">
                  <c:v>43822</c:v>
                </c:pt>
                <c:pt idx="37">
                  <c:v>43823</c:v>
                </c:pt>
                <c:pt idx="38">
                  <c:v>43826</c:v>
                </c:pt>
                <c:pt idx="39">
                  <c:v>43829</c:v>
                </c:pt>
                <c:pt idx="40">
                  <c:v>43830</c:v>
                </c:pt>
                <c:pt idx="41">
                  <c:v>43832</c:v>
                </c:pt>
                <c:pt idx="42">
                  <c:v>43833</c:v>
                </c:pt>
                <c:pt idx="43">
                  <c:v>43836</c:v>
                </c:pt>
                <c:pt idx="44">
                  <c:v>43837</c:v>
                </c:pt>
                <c:pt idx="45">
                  <c:v>43838</c:v>
                </c:pt>
                <c:pt idx="46">
                  <c:v>43839</c:v>
                </c:pt>
                <c:pt idx="47">
                  <c:v>43840</c:v>
                </c:pt>
                <c:pt idx="48">
                  <c:v>43843</c:v>
                </c:pt>
                <c:pt idx="49">
                  <c:v>43844</c:v>
                </c:pt>
                <c:pt idx="50">
                  <c:v>43845</c:v>
                </c:pt>
                <c:pt idx="51">
                  <c:v>43846</c:v>
                </c:pt>
                <c:pt idx="52">
                  <c:v>43847</c:v>
                </c:pt>
                <c:pt idx="53">
                  <c:v>43850</c:v>
                </c:pt>
                <c:pt idx="54">
                  <c:v>43851</c:v>
                </c:pt>
                <c:pt idx="55">
                  <c:v>43852</c:v>
                </c:pt>
                <c:pt idx="56">
                  <c:v>43853</c:v>
                </c:pt>
                <c:pt idx="57">
                  <c:v>43854</c:v>
                </c:pt>
                <c:pt idx="58">
                  <c:v>43857</c:v>
                </c:pt>
                <c:pt idx="59">
                  <c:v>43858</c:v>
                </c:pt>
                <c:pt idx="60">
                  <c:v>43859</c:v>
                </c:pt>
                <c:pt idx="61">
                  <c:v>43860</c:v>
                </c:pt>
                <c:pt idx="62">
                  <c:v>43861</c:v>
                </c:pt>
                <c:pt idx="63">
                  <c:v>43864</c:v>
                </c:pt>
                <c:pt idx="64">
                  <c:v>43865</c:v>
                </c:pt>
                <c:pt idx="65">
                  <c:v>43866</c:v>
                </c:pt>
                <c:pt idx="66">
                  <c:v>43867</c:v>
                </c:pt>
                <c:pt idx="67">
                  <c:v>43868</c:v>
                </c:pt>
                <c:pt idx="68">
                  <c:v>43871</c:v>
                </c:pt>
                <c:pt idx="69">
                  <c:v>43872</c:v>
                </c:pt>
                <c:pt idx="70">
                  <c:v>43873</c:v>
                </c:pt>
                <c:pt idx="71">
                  <c:v>43874</c:v>
                </c:pt>
                <c:pt idx="72">
                  <c:v>43875</c:v>
                </c:pt>
                <c:pt idx="73">
                  <c:v>43879</c:v>
                </c:pt>
                <c:pt idx="74">
                  <c:v>43880</c:v>
                </c:pt>
                <c:pt idx="75">
                  <c:v>43881</c:v>
                </c:pt>
                <c:pt idx="76">
                  <c:v>43882</c:v>
                </c:pt>
                <c:pt idx="77">
                  <c:v>43885</c:v>
                </c:pt>
                <c:pt idx="78">
                  <c:v>43886</c:v>
                </c:pt>
                <c:pt idx="79">
                  <c:v>43887</c:v>
                </c:pt>
                <c:pt idx="80">
                  <c:v>43888</c:v>
                </c:pt>
                <c:pt idx="81">
                  <c:v>43889</c:v>
                </c:pt>
                <c:pt idx="82">
                  <c:v>43892</c:v>
                </c:pt>
                <c:pt idx="83">
                  <c:v>43893</c:v>
                </c:pt>
                <c:pt idx="84">
                  <c:v>43894</c:v>
                </c:pt>
                <c:pt idx="85">
                  <c:v>43895</c:v>
                </c:pt>
                <c:pt idx="86">
                  <c:v>43896</c:v>
                </c:pt>
                <c:pt idx="87">
                  <c:v>43899</c:v>
                </c:pt>
                <c:pt idx="88">
                  <c:v>43900</c:v>
                </c:pt>
                <c:pt idx="89">
                  <c:v>43901</c:v>
                </c:pt>
                <c:pt idx="90">
                  <c:v>43902</c:v>
                </c:pt>
                <c:pt idx="91">
                  <c:v>43903</c:v>
                </c:pt>
                <c:pt idx="92">
                  <c:v>43906</c:v>
                </c:pt>
                <c:pt idx="93">
                  <c:v>43907</c:v>
                </c:pt>
                <c:pt idx="94">
                  <c:v>43908</c:v>
                </c:pt>
                <c:pt idx="95">
                  <c:v>43909</c:v>
                </c:pt>
                <c:pt idx="96">
                  <c:v>43910</c:v>
                </c:pt>
                <c:pt idx="97">
                  <c:v>43913</c:v>
                </c:pt>
                <c:pt idx="98">
                  <c:v>43914</c:v>
                </c:pt>
                <c:pt idx="99">
                  <c:v>43915</c:v>
                </c:pt>
                <c:pt idx="100">
                  <c:v>43916</c:v>
                </c:pt>
                <c:pt idx="101">
                  <c:v>43917</c:v>
                </c:pt>
                <c:pt idx="102">
                  <c:v>43920</c:v>
                </c:pt>
                <c:pt idx="103">
                  <c:v>43921</c:v>
                </c:pt>
                <c:pt idx="104">
                  <c:v>43922</c:v>
                </c:pt>
                <c:pt idx="105">
                  <c:v>43923</c:v>
                </c:pt>
                <c:pt idx="106">
                  <c:v>43924</c:v>
                </c:pt>
                <c:pt idx="107">
                  <c:v>43927</c:v>
                </c:pt>
                <c:pt idx="108">
                  <c:v>43928</c:v>
                </c:pt>
                <c:pt idx="109">
                  <c:v>43929</c:v>
                </c:pt>
                <c:pt idx="110">
                  <c:v>43930</c:v>
                </c:pt>
                <c:pt idx="111">
                  <c:v>43935</c:v>
                </c:pt>
                <c:pt idx="112">
                  <c:v>43936</c:v>
                </c:pt>
                <c:pt idx="113">
                  <c:v>43937</c:v>
                </c:pt>
                <c:pt idx="114">
                  <c:v>43938</c:v>
                </c:pt>
                <c:pt idx="115">
                  <c:v>43941</c:v>
                </c:pt>
                <c:pt idx="116">
                  <c:v>43942</c:v>
                </c:pt>
                <c:pt idx="117">
                  <c:v>43943</c:v>
                </c:pt>
                <c:pt idx="118">
                  <c:v>43944</c:v>
                </c:pt>
                <c:pt idx="119">
                  <c:v>43945</c:v>
                </c:pt>
                <c:pt idx="120">
                  <c:v>43948</c:v>
                </c:pt>
                <c:pt idx="121">
                  <c:v>43949</c:v>
                </c:pt>
                <c:pt idx="122">
                  <c:v>43950</c:v>
                </c:pt>
                <c:pt idx="123">
                  <c:v>43951</c:v>
                </c:pt>
                <c:pt idx="124">
                  <c:v>43952</c:v>
                </c:pt>
                <c:pt idx="125">
                  <c:v>43955</c:v>
                </c:pt>
                <c:pt idx="126">
                  <c:v>43956</c:v>
                </c:pt>
                <c:pt idx="127">
                  <c:v>43957</c:v>
                </c:pt>
                <c:pt idx="128">
                  <c:v>43958</c:v>
                </c:pt>
                <c:pt idx="129">
                  <c:v>43962</c:v>
                </c:pt>
                <c:pt idx="130">
                  <c:v>43963</c:v>
                </c:pt>
                <c:pt idx="131">
                  <c:v>43964</c:v>
                </c:pt>
                <c:pt idx="132">
                  <c:v>43965</c:v>
                </c:pt>
                <c:pt idx="133">
                  <c:v>43966</c:v>
                </c:pt>
                <c:pt idx="134">
                  <c:v>43970</c:v>
                </c:pt>
                <c:pt idx="135">
                  <c:v>43971</c:v>
                </c:pt>
                <c:pt idx="136">
                  <c:v>43972</c:v>
                </c:pt>
                <c:pt idx="137">
                  <c:v>43973</c:v>
                </c:pt>
                <c:pt idx="138">
                  <c:v>43977</c:v>
                </c:pt>
                <c:pt idx="139">
                  <c:v>43978</c:v>
                </c:pt>
                <c:pt idx="140">
                  <c:v>43979</c:v>
                </c:pt>
                <c:pt idx="141">
                  <c:v>43980</c:v>
                </c:pt>
                <c:pt idx="142">
                  <c:v>43983</c:v>
                </c:pt>
                <c:pt idx="143">
                  <c:v>43984</c:v>
                </c:pt>
                <c:pt idx="144">
                  <c:v>43985</c:v>
                </c:pt>
                <c:pt idx="145">
                  <c:v>43986</c:v>
                </c:pt>
                <c:pt idx="146">
                  <c:v>43987</c:v>
                </c:pt>
                <c:pt idx="147">
                  <c:v>43990</c:v>
                </c:pt>
                <c:pt idx="148">
                  <c:v>43991</c:v>
                </c:pt>
                <c:pt idx="149">
                  <c:v>43992</c:v>
                </c:pt>
                <c:pt idx="150">
                  <c:v>43993</c:v>
                </c:pt>
                <c:pt idx="151">
                  <c:v>43994</c:v>
                </c:pt>
                <c:pt idx="152">
                  <c:v>43997</c:v>
                </c:pt>
                <c:pt idx="153">
                  <c:v>43998</c:v>
                </c:pt>
                <c:pt idx="154">
                  <c:v>43999</c:v>
                </c:pt>
                <c:pt idx="155">
                  <c:v>44000</c:v>
                </c:pt>
                <c:pt idx="156">
                  <c:v>44001</c:v>
                </c:pt>
                <c:pt idx="157">
                  <c:v>44004</c:v>
                </c:pt>
                <c:pt idx="158">
                  <c:v>44005</c:v>
                </c:pt>
                <c:pt idx="159">
                  <c:v>44006</c:v>
                </c:pt>
                <c:pt idx="160">
                  <c:v>44007</c:v>
                </c:pt>
                <c:pt idx="161">
                  <c:v>44008</c:v>
                </c:pt>
                <c:pt idx="162">
                  <c:v>44011</c:v>
                </c:pt>
                <c:pt idx="163">
                  <c:v>44012</c:v>
                </c:pt>
                <c:pt idx="164">
                  <c:v>44014</c:v>
                </c:pt>
                <c:pt idx="165">
                  <c:v>44015</c:v>
                </c:pt>
                <c:pt idx="166">
                  <c:v>44018</c:v>
                </c:pt>
                <c:pt idx="167">
                  <c:v>44019</c:v>
                </c:pt>
                <c:pt idx="168">
                  <c:v>44020</c:v>
                </c:pt>
                <c:pt idx="169">
                  <c:v>44021</c:v>
                </c:pt>
                <c:pt idx="170">
                  <c:v>44022</c:v>
                </c:pt>
                <c:pt idx="171">
                  <c:v>44025</c:v>
                </c:pt>
                <c:pt idx="172">
                  <c:v>44026</c:v>
                </c:pt>
                <c:pt idx="173">
                  <c:v>44027</c:v>
                </c:pt>
                <c:pt idx="174">
                  <c:v>44028</c:v>
                </c:pt>
                <c:pt idx="175">
                  <c:v>44029</c:v>
                </c:pt>
                <c:pt idx="176">
                  <c:v>44032</c:v>
                </c:pt>
                <c:pt idx="177">
                  <c:v>44033</c:v>
                </c:pt>
                <c:pt idx="178">
                  <c:v>44034</c:v>
                </c:pt>
                <c:pt idx="179">
                  <c:v>44035</c:v>
                </c:pt>
                <c:pt idx="180">
                  <c:v>44036</c:v>
                </c:pt>
                <c:pt idx="181">
                  <c:v>44039</c:v>
                </c:pt>
                <c:pt idx="182">
                  <c:v>44040</c:v>
                </c:pt>
                <c:pt idx="183">
                  <c:v>44041</c:v>
                </c:pt>
                <c:pt idx="184">
                  <c:v>44042</c:v>
                </c:pt>
                <c:pt idx="185">
                  <c:v>44043</c:v>
                </c:pt>
                <c:pt idx="186">
                  <c:v>44047</c:v>
                </c:pt>
                <c:pt idx="187">
                  <c:v>44048</c:v>
                </c:pt>
                <c:pt idx="188">
                  <c:v>44049</c:v>
                </c:pt>
                <c:pt idx="189">
                  <c:v>44050</c:v>
                </c:pt>
                <c:pt idx="190">
                  <c:v>44053</c:v>
                </c:pt>
                <c:pt idx="191">
                  <c:v>44054</c:v>
                </c:pt>
                <c:pt idx="192">
                  <c:v>44055</c:v>
                </c:pt>
                <c:pt idx="193">
                  <c:v>44056</c:v>
                </c:pt>
                <c:pt idx="194">
                  <c:v>44057</c:v>
                </c:pt>
                <c:pt idx="195">
                  <c:v>44060</c:v>
                </c:pt>
                <c:pt idx="196">
                  <c:v>44061</c:v>
                </c:pt>
                <c:pt idx="197">
                  <c:v>44062</c:v>
                </c:pt>
                <c:pt idx="198">
                  <c:v>44063</c:v>
                </c:pt>
                <c:pt idx="199">
                  <c:v>44064</c:v>
                </c:pt>
                <c:pt idx="200">
                  <c:v>44067</c:v>
                </c:pt>
                <c:pt idx="201">
                  <c:v>44068</c:v>
                </c:pt>
                <c:pt idx="202">
                  <c:v>44069</c:v>
                </c:pt>
                <c:pt idx="203">
                  <c:v>44070</c:v>
                </c:pt>
                <c:pt idx="204">
                  <c:v>44071</c:v>
                </c:pt>
                <c:pt idx="205">
                  <c:v>44075</c:v>
                </c:pt>
                <c:pt idx="206">
                  <c:v>44076</c:v>
                </c:pt>
                <c:pt idx="207">
                  <c:v>44077</c:v>
                </c:pt>
                <c:pt idx="208">
                  <c:v>44078</c:v>
                </c:pt>
                <c:pt idx="209">
                  <c:v>44082</c:v>
                </c:pt>
                <c:pt idx="210">
                  <c:v>44083</c:v>
                </c:pt>
                <c:pt idx="211">
                  <c:v>44084</c:v>
                </c:pt>
                <c:pt idx="212">
                  <c:v>44085</c:v>
                </c:pt>
                <c:pt idx="213">
                  <c:v>44088</c:v>
                </c:pt>
                <c:pt idx="214">
                  <c:v>44089</c:v>
                </c:pt>
                <c:pt idx="215">
                  <c:v>44090</c:v>
                </c:pt>
                <c:pt idx="216">
                  <c:v>44091</c:v>
                </c:pt>
                <c:pt idx="217">
                  <c:v>44092</c:v>
                </c:pt>
                <c:pt idx="218">
                  <c:v>44095</c:v>
                </c:pt>
                <c:pt idx="219">
                  <c:v>44096</c:v>
                </c:pt>
                <c:pt idx="220">
                  <c:v>44097</c:v>
                </c:pt>
                <c:pt idx="221">
                  <c:v>44098</c:v>
                </c:pt>
                <c:pt idx="222">
                  <c:v>44099</c:v>
                </c:pt>
                <c:pt idx="223">
                  <c:v>44102</c:v>
                </c:pt>
                <c:pt idx="224">
                  <c:v>44103</c:v>
                </c:pt>
                <c:pt idx="225">
                  <c:v>44104</c:v>
                </c:pt>
                <c:pt idx="226">
                  <c:v>44105</c:v>
                </c:pt>
                <c:pt idx="227">
                  <c:v>44106</c:v>
                </c:pt>
                <c:pt idx="228">
                  <c:v>44109</c:v>
                </c:pt>
                <c:pt idx="229">
                  <c:v>44110</c:v>
                </c:pt>
                <c:pt idx="230">
                  <c:v>44111</c:v>
                </c:pt>
                <c:pt idx="231">
                  <c:v>44112</c:v>
                </c:pt>
                <c:pt idx="232">
                  <c:v>44113</c:v>
                </c:pt>
                <c:pt idx="233">
                  <c:v>44117</c:v>
                </c:pt>
                <c:pt idx="234">
                  <c:v>44118</c:v>
                </c:pt>
                <c:pt idx="235">
                  <c:v>44119</c:v>
                </c:pt>
                <c:pt idx="236">
                  <c:v>44120</c:v>
                </c:pt>
                <c:pt idx="237">
                  <c:v>44123</c:v>
                </c:pt>
                <c:pt idx="238">
                  <c:v>44124</c:v>
                </c:pt>
                <c:pt idx="239">
                  <c:v>44125</c:v>
                </c:pt>
                <c:pt idx="240">
                  <c:v>44126</c:v>
                </c:pt>
                <c:pt idx="241">
                  <c:v>44127</c:v>
                </c:pt>
                <c:pt idx="242">
                  <c:v>44130</c:v>
                </c:pt>
                <c:pt idx="243">
                  <c:v>44131</c:v>
                </c:pt>
                <c:pt idx="244">
                  <c:v>44132</c:v>
                </c:pt>
                <c:pt idx="245">
                  <c:v>44133</c:v>
                </c:pt>
                <c:pt idx="246">
                  <c:v>44134</c:v>
                </c:pt>
                <c:pt idx="247">
                  <c:v>44137</c:v>
                </c:pt>
                <c:pt idx="248">
                  <c:v>44138</c:v>
                </c:pt>
                <c:pt idx="249">
                  <c:v>44139</c:v>
                </c:pt>
                <c:pt idx="250">
                  <c:v>44140</c:v>
                </c:pt>
                <c:pt idx="251">
                  <c:v>44141</c:v>
                </c:pt>
                <c:pt idx="252">
                  <c:v>44144</c:v>
                </c:pt>
                <c:pt idx="253">
                  <c:v>44145</c:v>
                </c:pt>
                <c:pt idx="254">
                  <c:v>44146</c:v>
                </c:pt>
                <c:pt idx="255">
                  <c:v>44147</c:v>
                </c:pt>
                <c:pt idx="256">
                  <c:v>44148</c:v>
                </c:pt>
                <c:pt idx="257">
                  <c:v>44151</c:v>
                </c:pt>
                <c:pt idx="258">
                  <c:v>44152</c:v>
                </c:pt>
                <c:pt idx="259">
                  <c:v>44153</c:v>
                </c:pt>
                <c:pt idx="260">
                  <c:v>44154</c:v>
                </c:pt>
                <c:pt idx="261">
                  <c:v>44155</c:v>
                </c:pt>
                <c:pt idx="262">
                  <c:v>44158</c:v>
                </c:pt>
                <c:pt idx="263">
                  <c:v>44159</c:v>
                </c:pt>
                <c:pt idx="264">
                  <c:v>44160</c:v>
                </c:pt>
                <c:pt idx="265">
                  <c:v>44161</c:v>
                </c:pt>
                <c:pt idx="266">
                  <c:v>44162</c:v>
                </c:pt>
                <c:pt idx="267">
                  <c:v>44165</c:v>
                </c:pt>
                <c:pt idx="268">
                  <c:v>44166</c:v>
                </c:pt>
                <c:pt idx="269">
                  <c:v>44167</c:v>
                </c:pt>
                <c:pt idx="270">
                  <c:v>44168</c:v>
                </c:pt>
                <c:pt idx="271">
                  <c:v>44169</c:v>
                </c:pt>
                <c:pt idx="272">
                  <c:v>44172</c:v>
                </c:pt>
                <c:pt idx="273">
                  <c:v>44173</c:v>
                </c:pt>
                <c:pt idx="274">
                  <c:v>44174</c:v>
                </c:pt>
                <c:pt idx="275">
                  <c:v>44175</c:v>
                </c:pt>
                <c:pt idx="276">
                  <c:v>44176</c:v>
                </c:pt>
                <c:pt idx="277">
                  <c:v>44179</c:v>
                </c:pt>
                <c:pt idx="278">
                  <c:v>44180</c:v>
                </c:pt>
                <c:pt idx="279">
                  <c:v>44181</c:v>
                </c:pt>
                <c:pt idx="280">
                  <c:v>44182</c:v>
                </c:pt>
                <c:pt idx="281">
                  <c:v>44183</c:v>
                </c:pt>
                <c:pt idx="282">
                  <c:v>44186</c:v>
                </c:pt>
                <c:pt idx="283">
                  <c:v>44187</c:v>
                </c:pt>
                <c:pt idx="284">
                  <c:v>44188</c:v>
                </c:pt>
                <c:pt idx="285">
                  <c:v>44189</c:v>
                </c:pt>
                <c:pt idx="286">
                  <c:v>44194</c:v>
                </c:pt>
                <c:pt idx="287">
                  <c:v>44195</c:v>
                </c:pt>
                <c:pt idx="288">
                  <c:v>44196</c:v>
                </c:pt>
                <c:pt idx="289">
                  <c:v>44200</c:v>
                </c:pt>
                <c:pt idx="290">
                  <c:v>44201</c:v>
                </c:pt>
                <c:pt idx="291">
                  <c:v>44202</c:v>
                </c:pt>
                <c:pt idx="292">
                  <c:v>44203</c:v>
                </c:pt>
                <c:pt idx="293">
                  <c:v>44204</c:v>
                </c:pt>
                <c:pt idx="294">
                  <c:v>44207</c:v>
                </c:pt>
                <c:pt idx="295">
                  <c:v>44208</c:v>
                </c:pt>
                <c:pt idx="296">
                  <c:v>44209</c:v>
                </c:pt>
                <c:pt idx="297">
                  <c:v>44210</c:v>
                </c:pt>
                <c:pt idx="298">
                  <c:v>44211</c:v>
                </c:pt>
                <c:pt idx="299">
                  <c:v>44214</c:v>
                </c:pt>
                <c:pt idx="300">
                  <c:v>44215</c:v>
                </c:pt>
                <c:pt idx="301">
                  <c:v>44216</c:v>
                </c:pt>
                <c:pt idx="302">
                  <c:v>44217</c:v>
                </c:pt>
                <c:pt idx="303">
                  <c:v>44218</c:v>
                </c:pt>
                <c:pt idx="304">
                  <c:v>44221</c:v>
                </c:pt>
                <c:pt idx="305">
                  <c:v>44222</c:v>
                </c:pt>
                <c:pt idx="306">
                  <c:v>44223</c:v>
                </c:pt>
                <c:pt idx="307">
                  <c:v>44224</c:v>
                </c:pt>
                <c:pt idx="308">
                  <c:v>44225</c:v>
                </c:pt>
                <c:pt idx="309">
                  <c:v>44228</c:v>
                </c:pt>
                <c:pt idx="310">
                  <c:v>44229</c:v>
                </c:pt>
                <c:pt idx="311">
                  <c:v>44230</c:v>
                </c:pt>
                <c:pt idx="312">
                  <c:v>44231</c:v>
                </c:pt>
                <c:pt idx="313">
                  <c:v>44232</c:v>
                </c:pt>
                <c:pt idx="314">
                  <c:v>44235</c:v>
                </c:pt>
                <c:pt idx="315">
                  <c:v>44236</c:v>
                </c:pt>
                <c:pt idx="316">
                  <c:v>44237</c:v>
                </c:pt>
                <c:pt idx="317">
                  <c:v>44238</c:v>
                </c:pt>
                <c:pt idx="318">
                  <c:v>44239</c:v>
                </c:pt>
                <c:pt idx="319">
                  <c:v>44243</c:v>
                </c:pt>
                <c:pt idx="320">
                  <c:v>44244</c:v>
                </c:pt>
                <c:pt idx="321">
                  <c:v>44245</c:v>
                </c:pt>
                <c:pt idx="322">
                  <c:v>44246</c:v>
                </c:pt>
                <c:pt idx="323">
                  <c:v>44249</c:v>
                </c:pt>
                <c:pt idx="324">
                  <c:v>44250</c:v>
                </c:pt>
                <c:pt idx="325">
                  <c:v>44251</c:v>
                </c:pt>
                <c:pt idx="326">
                  <c:v>44252</c:v>
                </c:pt>
                <c:pt idx="327">
                  <c:v>44253</c:v>
                </c:pt>
                <c:pt idx="328">
                  <c:v>44256</c:v>
                </c:pt>
                <c:pt idx="329">
                  <c:v>44257</c:v>
                </c:pt>
                <c:pt idx="330">
                  <c:v>44258</c:v>
                </c:pt>
                <c:pt idx="331">
                  <c:v>44259</c:v>
                </c:pt>
                <c:pt idx="332">
                  <c:v>44260</c:v>
                </c:pt>
                <c:pt idx="333">
                  <c:v>44263</c:v>
                </c:pt>
                <c:pt idx="334">
                  <c:v>44264</c:v>
                </c:pt>
                <c:pt idx="335">
                  <c:v>44265</c:v>
                </c:pt>
                <c:pt idx="336">
                  <c:v>44266</c:v>
                </c:pt>
                <c:pt idx="337">
                  <c:v>44267</c:v>
                </c:pt>
                <c:pt idx="338">
                  <c:v>44270</c:v>
                </c:pt>
                <c:pt idx="339">
                  <c:v>44271</c:v>
                </c:pt>
                <c:pt idx="340">
                  <c:v>44272</c:v>
                </c:pt>
                <c:pt idx="341">
                  <c:v>44273</c:v>
                </c:pt>
                <c:pt idx="342">
                  <c:v>44274</c:v>
                </c:pt>
                <c:pt idx="343">
                  <c:v>44277</c:v>
                </c:pt>
                <c:pt idx="344">
                  <c:v>44278</c:v>
                </c:pt>
                <c:pt idx="345">
                  <c:v>44279</c:v>
                </c:pt>
                <c:pt idx="346">
                  <c:v>44280</c:v>
                </c:pt>
                <c:pt idx="347">
                  <c:v>44281</c:v>
                </c:pt>
                <c:pt idx="348">
                  <c:v>44284</c:v>
                </c:pt>
                <c:pt idx="349">
                  <c:v>44285</c:v>
                </c:pt>
                <c:pt idx="350">
                  <c:v>44286</c:v>
                </c:pt>
                <c:pt idx="351">
                  <c:v>44287</c:v>
                </c:pt>
                <c:pt idx="352">
                  <c:v>44292</c:v>
                </c:pt>
                <c:pt idx="353">
                  <c:v>44293</c:v>
                </c:pt>
                <c:pt idx="354">
                  <c:v>44294</c:v>
                </c:pt>
                <c:pt idx="355">
                  <c:v>44295</c:v>
                </c:pt>
                <c:pt idx="356">
                  <c:v>44298</c:v>
                </c:pt>
                <c:pt idx="357">
                  <c:v>44299</c:v>
                </c:pt>
                <c:pt idx="358">
                  <c:v>44300</c:v>
                </c:pt>
                <c:pt idx="359">
                  <c:v>44301</c:v>
                </c:pt>
                <c:pt idx="360">
                  <c:v>44302</c:v>
                </c:pt>
                <c:pt idx="361">
                  <c:v>44305</c:v>
                </c:pt>
                <c:pt idx="362">
                  <c:v>44306</c:v>
                </c:pt>
                <c:pt idx="363">
                  <c:v>44307</c:v>
                </c:pt>
                <c:pt idx="364">
                  <c:v>44308</c:v>
                </c:pt>
                <c:pt idx="365">
                  <c:v>44309</c:v>
                </c:pt>
                <c:pt idx="366">
                  <c:v>44312</c:v>
                </c:pt>
                <c:pt idx="367">
                  <c:v>44313</c:v>
                </c:pt>
                <c:pt idx="368">
                  <c:v>44314</c:v>
                </c:pt>
                <c:pt idx="369">
                  <c:v>44315</c:v>
                </c:pt>
                <c:pt idx="370">
                  <c:v>44316</c:v>
                </c:pt>
                <c:pt idx="371">
                  <c:v>44320</c:v>
                </c:pt>
                <c:pt idx="372">
                  <c:v>44321</c:v>
                </c:pt>
                <c:pt idx="373">
                  <c:v>44322</c:v>
                </c:pt>
                <c:pt idx="374">
                  <c:v>44323</c:v>
                </c:pt>
                <c:pt idx="375">
                  <c:v>44326</c:v>
                </c:pt>
                <c:pt idx="376">
                  <c:v>44327</c:v>
                </c:pt>
                <c:pt idx="377">
                  <c:v>44328</c:v>
                </c:pt>
                <c:pt idx="378">
                  <c:v>44329</c:v>
                </c:pt>
                <c:pt idx="379">
                  <c:v>44330</c:v>
                </c:pt>
                <c:pt idx="380">
                  <c:v>44333</c:v>
                </c:pt>
                <c:pt idx="381">
                  <c:v>44334</c:v>
                </c:pt>
                <c:pt idx="382">
                  <c:v>44335</c:v>
                </c:pt>
                <c:pt idx="383">
                  <c:v>44336</c:v>
                </c:pt>
                <c:pt idx="384">
                  <c:v>44337</c:v>
                </c:pt>
                <c:pt idx="385">
                  <c:v>44341</c:v>
                </c:pt>
                <c:pt idx="386">
                  <c:v>44342</c:v>
                </c:pt>
                <c:pt idx="387">
                  <c:v>44343</c:v>
                </c:pt>
                <c:pt idx="388">
                  <c:v>44344</c:v>
                </c:pt>
                <c:pt idx="389">
                  <c:v>44348</c:v>
                </c:pt>
                <c:pt idx="390">
                  <c:v>44349</c:v>
                </c:pt>
                <c:pt idx="391">
                  <c:v>44350</c:v>
                </c:pt>
                <c:pt idx="392">
                  <c:v>44351</c:v>
                </c:pt>
                <c:pt idx="393">
                  <c:v>44354</c:v>
                </c:pt>
                <c:pt idx="394">
                  <c:v>44355</c:v>
                </c:pt>
                <c:pt idx="395">
                  <c:v>44356</c:v>
                </c:pt>
                <c:pt idx="396">
                  <c:v>44357</c:v>
                </c:pt>
                <c:pt idx="397">
                  <c:v>44358</c:v>
                </c:pt>
                <c:pt idx="398">
                  <c:v>44361</c:v>
                </c:pt>
                <c:pt idx="399">
                  <c:v>44362</c:v>
                </c:pt>
                <c:pt idx="400">
                  <c:v>44363</c:v>
                </c:pt>
                <c:pt idx="401">
                  <c:v>44364</c:v>
                </c:pt>
                <c:pt idx="402">
                  <c:v>44365</c:v>
                </c:pt>
                <c:pt idx="403">
                  <c:v>44368</c:v>
                </c:pt>
                <c:pt idx="404">
                  <c:v>44369</c:v>
                </c:pt>
                <c:pt idx="405">
                  <c:v>44370</c:v>
                </c:pt>
                <c:pt idx="406">
                  <c:v>44371</c:v>
                </c:pt>
                <c:pt idx="407">
                  <c:v>44372</c:v>
                </c:pt>
                <c:pt idx="408">
                  <c:v>44375</c:v>
                </c:pt>
                <c:pt idx="409">
                  <c:v>44376</c:v>
                </c:pt>
                <c:pt idx="410">
                  <c:v>44377</c:v>
                </c:pt>
                <c:pt idx="411">
                  <c:v>44379</c:v>
                </c:pt>
                <c:pt idx="412">
                  <c:v>44382</c:v>
                </c:pt>
                <c:pt idx="413">
                  <c:v>44383</c:v>
                </c:pt>
                <c:pt idx="414">
                  <c:v>44384</c:v>
                </c:pt>
                <c:pt idx="415">
                  <c:v>44385</c:v>
                </c:pt>
                <c:pt idx="416">
                  <c:v>44386</c:v>
                </c:pt>
                <c:pt idx="417">
                  <c:v>44389</c:v>
                </c:pt>
                <c:pt idx="418">
                  <c:v>44390</c:v>
                </c:pt>
                <c:pt idx="419">
                  <c:v>44391</c:v>
                </c:pt>
                <c:pt idx="420">
                  <c:v>44392</c:v>
                </c:pt>
                <c:pt idx="421">
                  <c:v>44393</c:v>
                </c:pt>
                <c:pt idx="422">
                  <c:v>44396</c:v>
                </c:pt>
                <c:pt idx="423">
                  <c:v>44397</c:v>
                </c:pt>
                <c:pt idx="424">
                  <c:v>44398</c:v>
                </c:pt>
                <c:pt idx="425">
                  <c:v>44399</c:v>
                </c:pt>
                <c:pt idx="426">
                  <c:v>44400</c:v>
                </c:pt>
                <c:pt idx="427">
                  <c:v>44403</c:v>
                </c:pt>
                <c:pt idx="428">
                  <c:v>44404</c:v>
                </c:pt>
                <c:pt idx="429">
                  <c:v>44405</c:v>
                </c:pt>
                <c:pt idx="430">
                  <c:v>44406</c:v>
                </c:pt>
                <c:pt idx="431">
                  <c:v>44407</c:v>
                </c:pt>
                <c:pt idx="432">
                  <c:v>44411</c:v>
                </c:pt>
                <c:pt idx="433">
                  <c:v>44412</c:v>
                </c:pt>
                <c:pt idx="434">
                  <c:v>44413</c:v>
                </c:pt>
                <c:pt idx="435">
                  <c:v>44414</c:v>
                </c:pt>
                <c:pt idx="436">
                  <c:v>44417</c:v>
                </c:pt>
                <c:pt idx="437">
                  <c:v>44418</c:v>
                </c:pt>
                <c:pt idx="438">
                  <c:v>44419</c:v>
                </c:pt>
                <c:pt idx="439">
                  <c:v>44420</c:v>
                </c:pt>
                <c:pt idx="440">
                  <c:v>44421</c:v>
                </c:pt>
                <c:pt idx="441">
                  <c:v>44424</c:v>
                </c:pt>
                <c:pt idx="442">
                  <c:v>44425</c:v>
                </c:pt>
                <c:pt idx="443">
                  <c:v>44426</c:v>
                </c:pt>
                <c:pt idx="444">
                  <c:v>44427</c:v>
                </c:pt>
                <c:pt idx="445">
                  <c:v>44428</c:v>
                </c:pt>
                <c:pt idx="446">
                  <c:v>44431</c:v>
                </c:pt>
                <c:pt idx="447">
                  <c:v>44432</c:v>
                </c:pt>
                <c:pt idx="448">
                  <c:v>44433</c:v>
                </c:pt>
                <c:pt idx="449">
                  <c:v>44434</c:v>
                </c:pt>
                <c:pt idx="450">
                  <c:v>44435</c:v>
                </c:pt>
                <c:pt idx="451">
                  <c:v>44439</c:v>
                </c:pt>
                <c:pt idx="452">
                  <c:v>44440</c:v>
                </c:pt>
                <c:pt idx="453">
                  <c:v>44441</c:v>
                </c:pt>
                <c:pt idx="454">
                  <c:v>44442</c:v>
                </c:pt>
                <c:pt idx="455">
                  <c:v>44446</c:v>
                </c:pt>
                <c:pt idx="456">
                  <c:v>44447</c:v>
                </c:pt>
                <c:pt idx="457">
                  <c:v>44448</c:v>
                </c:pt>
                <c:pt idx="458">
                  <c:v>44449</c:v>
                </c:pt>
                <c:pt idx="459">
                  <c:v>44452</c:v>
                </c:pt>
                <c:pt idx="460">
                  <c:v>44453</c:v>
                </c:pt>
                <c:pt idx="461">
                  <c:v>44454</c:v>
                </c:pt>
                <c:pt idx="462">
                  <c:v>44455</c:v>
                </c:pt>
                <c:pt idx="463">
                  <c:v>44456</c:v>
                </c:pt>
                <c:pt idx="464">
                  <c:v>44459</c:v>
                </c:pt>
                <c:pt idx="465">
                  <c:v>44460</c:v>
                </c:pt>
                <c:pt idx="466">
                  <c:v>44461</c:v>
                </c:pt>
                <c:pt idx="467">
                  <c:v>44462</c:v>
                </c:pt>
                <c:pt idx="468">
                  <c:v>44463</c:v>
                </c:pt>
                <c:pt idx="469">
                  <c:v>44466</c:v>
                </c:pt>
                <c:pt idx="470">
                  <c:v>44467</c:v>
                </c:pt>
                <c:pt idx="471">
                  <c:v>44468</c:v>
                </c:pt>
                <c:pt idx="472">
                  <c:v>44469</c:v>
                </c:pt>
                <c:pt idx="473">
                  <c:v>44470</c:v>
                </c:pt>
                <c:pt idx="474">
                  <c:v>44473</c:v>
                </c:pt>
                <c:pt idx="475">
                  <c:v>44474</c:v>
                </c:pt>
                <c:pt idx="476">
                  <c:v>44475</c:v>
                </c:pt>
                <c:pt idx="477">
                  <c:v>44476</c:v>
                </c:pt>
                <c:pt idx="478">
                  <c:v>44477</c:v>
                </c:pt>
                <c:pt idx="479">
                  <c:v>44481</c:v>
                </c:pt>
                <c:pt idx="480">
                  <c:v>44482</c:v>
                </c:pt>
                <c:pt idx="481">
                  <c:v>44483</c:v>
                </c:pt>
                <c:pt idx="482">
                  <c:v>44484</c:v>
                </c:pt>
                <c:pt idx="483">
                  <c:v>44487</c:v>
                </c:pt>
                <c:pt idx="484">
                  <c:v>44488</c:v>
                </c:pt>
                <c:pt idx="485">
                  <c:v>44489</c:v>
                </c:pt>
                <c:pt idx="486">
                  <c:v>44490</c:v>
                </c:pt>
                <c:pt idx="487">
                  <c:v>44491</c:v>
                </c:pt>
                <c:pt idx="488">
                  <c:v>44494</c:v>
                </c:pt>
                <c:pt idx="489">
                  <c:v>44495</c:v>
                </c:pt>
                <c:pt idx="490">
                  <c:v>44496</c:v>
                </c:pt>
                <c:pt idx="491">
                  <c:v>44497</c:v>
                </c:pt>
                <c:pt idx="492">
                  <c:v>44498</c:v>
                </c:pt>
                <c:pt idx="493">
                  <c:v>44501</c:v>
                </c:pt>
                <c:pt idx="494">
                  <c:v>44502</c:v>
                </c:pt>
                <c:pt idx="495">
                  <c:v>44503</c:v>
                </c:pt>
                <c:pt idx="496">
                  <c:v>44504</c:v>
                </c:pt>
                <c:pt idx="497">
                  <c:v>44505</c:v>
                </c:pt>
                <c:pt idx="498">
                  <c:v>44508</c:v>
                </c:pt>
                <c:pt idx="499">
                  <c:v>44509</c:v>
                </c:pt>
                <c:pt idx="500">
                  <c:v>44510</c:v>
                </c:pt>
                <c:pt idx="501">
                  <c:v>44511</c:v>
                </c:pt>
                <c:pt idx="502">
                  <c:v>44512</c:v>
                </c:pt>
                <c:pt idx="503">
                  <c:v>44515</c:v>
                </c:pt>
                <c:pt idx="504">
                  <c:v>44516</c:v>
                </c:pt>
                <c:pt idx="505">
                  <c:v>44517</c:v>
                </c:pt>
                <c:pt idx="506">
                  <c:v>44518</c:v>
                </c:pt>
                <c:pt idx="507">
                  <c:v>44519</c:v>
                </c:pt>
                <c:pt idx="508">
                  <c:v>44522</c:v>
                </c:pt>
                <c:pt idx="509">
                  <c:v>44523</c:v>
                </c:pt>
                <c:pt idx="510">
                  <c:v>44524</c:v>
                </c:pt>
                <c:pt idx="511">
                  <c:v>44525</c:v>
                </c:pt>
                <c:pt idx="512">
                  <c:v>44526</c:v>
                </c:pt>
                <c:pt idx="513">
                  <c:v>44529</c:v>
                </c:pt>
                <c:pt idx="514">
                  <c:v>44530</c:v>
                </c:pt>
                <c:pt idx="515">
                  <c:v>44531</c:v>
                </c:pt>
                <c:pt idx="516">
                  <c:v>44532</c:v>
                </c:pt>
                <c:pt idx="517">
                  <c:v>44533</c:v>
                </c:pt>
                <c:pt idx="518">
                  <c:v>44536</c:v>
                </c:pt>
                <c:pt idx="519">
                  <c:v>44537</c:v>
                </c:pt>
                <c:pt idx="520">
                  <c:v>44538</c:v>
                </c:pt>
                <c:pt idx="521">
                  <c:v>44539</c:v>
                </c:pt>
                <c:pt idx="522">
                  <c:v>44540</c:v>
                </c:pt>
                <c:pt idx="523">
                  <c:v>44543</c:v>
                </c:pt>
                <c:pt idx="524">
                  <c:v>44544</c:v>
                </c:pt>
                <c:pt idx="525">
                  <c:v>44545</c:v>
                </c:pt>
                <c:pt idx="526">
                  <c:v>44546</c:v>
                </c:pt>
                <c:pt idx="527">
                  <c:v>44547</c:v>
                </c:pt>
                <c:pt idx="528">
                  <c:v>44550</c:v>
                </c:pt>
                <c:pt idx="529">
                  <c:v>44551</c:v>
                </c:pt>
                <c:pt idx="530">
                  <c:v>44552</c:v>
                </c:pt>
                <c:pt idx="531">
                  <c:v>44553</c:v>
                </c:pt>
                <c:pt idx="532">
                  <c:v>44554</c:v>
                </c:pt>
                <c:pt idx="533">
                  <c:v>44559</c:v>
                </c:pt>
                <c:pt idx="534">
                  <c:v>44560</c:v>
                </c:pt>
                <c:pt idx="535">
                  <c:v>44561</c:v>
                </c:pt>
                <c:pt idx="536">
                  <c:v>44565</c:v>
                </c:pt>
                <c:pt idx="537">
                  <c:v>44566</c:v>
                </c:pt>
                <c:pt idx="538">
                  <c:v>44567</c:v>
                </c:pt>
                <c:pt idx="539">
                  <c:v>44568</c:v>
                </c:pt>
                <c:pt idx="540">
                  <c:v>44571</c:v>
                </c:pt>
                <c:pt idx="541">
                  <c:v>44572</c:v>
                </c:pt>
                <c:pt idx="542">
                  <c:v>44573</c:v>
                </c:pt>
                <c:pt idx="543">
                  <c:v>44574</c:v>
                </c:pt>
                <c:pt idx="544">
                  <c:v>44575</c:v>
                </c:pt>
                <c:pt idx="545">
                  <c:v>44578</c:v>
                </c:pt>
                <c:pt idx="546">
                  <c:v>44579</c:v>
                </c:pt>
                <c:pt idx="547">
                  <c:v>44580</c:v>
                </c:pt>
                <c:pt idx="548">
                  <c:v>44581</c:v>
                </c:pt>
                <c:pt idx="549">
                  <c:v>44582</c:v>
                </c:pt>
                <c:pt idx="550">
                  <c:v>44585</c:v>
                </c:pt>
                <c:pt idx="551">
                  <c:v>44586</c:v>
                </c:pt>
                <c:pt idx="552">
                  <c:v>44587</c:v>
                </c:pt>
                <c:pt idx="553">
                  <c:v>44588</c:v>
                </c:pt>
                <c:pt idx="554">
                  <c:v>44589</c:v>
                </c:pt>
                <c:pt idx="555">
                  <c:v>44592</c:v>
                </c:pt>
                <c:pt idx="556">
                  <c:v>44593</c:v>
                </c:pt>
                <c:pt idx="557">
                  <c:v>44594</c:v>
                </c:pt>
                <c:pt idx="558">
                  <c:v>44595</c:v>
                </c:pt>
                <c:pt idx="559">
                  <c:v>44596</c:v>
                </c:pt>
                <c:pt idx="560">
                  <c:v>44599</c:v>
                </c:pt>
                <c:pt idx="561">
                  <c:v>44600</c:v>
                </c:pt>
                <c:pt idx="562">
                  <c:v>44601</c:v>
                </c:pt>
                <c:pt idx="563">
                  <c:v>44602</c:v>
                </c:pt>
                <c:pt idx="564">
                  <c:v>44603</c:v>
                </c:pt>
                <c:pt idx="565">
                  <c:v>44606</c:v>
                </c:pt>
                <c:pt idx="566">
                  <c:v>44607</c:v>
                </c:pt>
                <c:pt idx="567">
                  <c:v>44608</c:v>
                </c:pt>
                <c:pt idx="568">
                  <c:v>44609</c:v>
                </c:pt>
                <c:pt idx="569">
                  <c:v>44610</c:v>
                </c:pt>
                <c:pt idx="570">
                  <c:v>44614</c:v>
                </c:pt>
                <c:pt idx="571">
                  <c:v>44615</c:v>
                </c:pt>
                <c:pt idx="572">
                  <c:v>44616</c:v>
                </c:pt>
                <c:pt idx="573">
                  <c:v>44617</c:v>
                </c:pt>
                <c:pt idx="574">
                  <c:v>44620</c:v>
                </c:pt>
                <c:pt idx="575">
                  <c:v>44621</c:v>
                </c:pt>
                <c:pt idx="576">
                  <c:v>44622</c:v>
                </c:pt>
                <c:pt idx="577">
                  <c:v>44623</c:v>
                </c:pt>
                <c:pt idx="578">
                  <c:v>44624</c:v>
                </c:pt>
                <c:pt idx="579">
                  <c:v>44627</c:v>
                </c:pt>
                <c:pt idx="580">
                  <c:v>44628</c:v>
                </c:pt>
                <c:pt idx="581">
                  <c:v>44629</c:v>
                </c:pt>
                <c:pt idx="582">
                  <c:v>44630</c:v>
                </c:pt>
                <c:pt idx="583">
                  <c:v>44631</c:v>
                </c:pt>
                <c:pt idx="584">
                  <c:v>44634</c:v>
                </c:pt>
                <c:pt idx="585">
                  <c:v>44635</c:v>
                </c:pt>
                <c:pt idx="586">
                  <c:v>44636</c:v>
                </c:pt>
                <c:pt idx="587">
                  <c:v>44637</c:v>
                </c:pt>
                <c:pt idx="588">
                  <c:v>44638</c:v>
                </c:pt>
                <c:pt idx="589">
                  <c:v>44641</c:v>
                </c:pt>
                <c:pt idx="590">
                  <c:v>44642</c:v>
                </c:pt>
                <c:pt idx="591">
                  <c:v>44643</c:v>
                </c:pt>
                <c:pt idx="592">
                  <c:v>44644</c:v>
                </c:pt>
                <c:pt idx="593">
                  <c:v>44645</c:v>
                </c:pt>
                <c:pt idx="594">
                  <c:v>44648</c:v>
                </c:pt>
                <c:pt idx="595">
                  <c:v>44649</c:v>
                </c:pt>
                <c:pt idx="596">
                  <c:v>44650</c:v>
                </c:pt>
                <c:pt idx="597">
                  <c:v>44651</c:v>
                </c:pt>
                <c:pt idx="598">
                  <c:v>44652</c:v>
                </c:pt>
                <c:pt idx="599">
                  <c:v>44655</c:v>
                </c:pt>
                <c:pt idx="600">
                  <c:v>44656</c:v>
                </c:pt>
                <c:pt idx="601">
                  <c:v>44657</c:v>
                </c:pt>
                <c:pt idx="602">
                  <c:v>44658</c:v>
                </c:pt>
                <c:pt idx="603">
                  <c:v>44659</c:v>
                </c:pt>
                <c:pt idx="604">
                  <c:v>44662</c:v>
                </c:pt>
                <c:pt idx="605">
                  <c:v>44663</c:v>
                </c:pt>
                <c:pt idx="606">
                  <c:v>44664</c:v>
                </c:pt>
                <c:pt idx="607">
                  <c:v>44665</c:v>
                </c:pt>
                <c:pt idx="608">
                  <c:v>44670</c:v>
                </c:pt>
                <c:pt idx="609">
                  <c:v>44671</c:v>
                </c:pt>
                <c:pt idx="610">
                  <c:v>44672</c:v>
                </c:pt>
                <c:pt idx="611">
                  <c:v>44673</c:v>
                </c:pt>
                <c:pt idx="612">
                  <c:v>44676</c:v>
                </c:pt>
                <c:pt idx="613">
                  <c:v>44677</c:v>
                </c:pt>
                <c:pt idx="614">
                  <c:v>44678</c:v>
                </c:pt>
                <c:pt idx="615">
                  <c:v>44679</c:v>
                </c:pt>
                <c:pt idx="616">
                  <c:v>44680</c:v>
                </c:pt>
                <c:pt idx="617">
                  <c:v>44684</c:v>
                </c:pt>
                <c:pt idx="618">
                  <c:v>44685</c:v>
                </c:pt>
                <c:pt idx="619">
                  <c:v>44686</c:v>
                </c:pt>
                <c:pt idx="620">
                  <c:v>44687</c:v>
                </c:pt>
                <c:pt idx="621">
                  <c:v>44690</c:v>
                </c:pt>
                <c:pt idx="622">
                  <c:v>44691</c:v>
                </c:pt>
                <c:pt idx="623">
                  <c:v>44692</c:v>
                </c:pt>
                <c:pt idx="624">
                  <c:v>44693</c:v>
                </c:pt>
                <c:pt idx="625">
                  <c:v>44694</c:v>
                </c:pt>
                <c:pt idx="626">
                  <c:v>44697</c:v>
                </c:pt>
                <c:pt idx="627">
                  <c:v>44698</c:v>
                </c:pt>
                <c:pt idx="628">
                  <c:v>44699</c:v>
                </c:pt>
                <c:pt idx="629">
                  <c:v>44700</c:v>
                </c:pt>
                <c:pt idx="630">
                  <c:v>44701</c:v>
                </c:pt>
                <c:pt idx="631">
                  <c:v>44705</c:v>
                </c:pt>
                <c:pt idx="632">
                  <c:v>44706</c:v>
                </c:pt>
                <c:pt idx="633">
                  <c:v>44707</c:v>
                </c:pt>
                <c:pt idx="634">
                  <c:v>44708</c:v>
                </c:pt>
                <c:pt idx="635">
                  <c:v>44711</c:v>
                </c:pt>
                <c:pt idx="636">
                  <c:v>44712</c:v>
                </c:pt>
                <c:pt idx="637">
                  <c:v>44673</c:v>
                </c:pt>
                <c:pt idx="638">
                  <c:v>44676</c:v>
                </c:pt>
                <c:pt idx="639">
                  <c:v>44677</c:v>
                </c:pt>
                <c:pt idx="640">
                  <c:v>44678</c:v>
                </c:pt>
                <c:pt idx="641">
                  <c:v>44679</c:v>
                </c:pt>
                <c:pt idx="642">
                  <c:v>44680</c:v>
                </c:pt>
                <c:pt idx="643">
                  <c:v>44683</c:v>
                </c:pt>
                <c:pt idx="644">
                  <c:v>44684</c:v>
                </c:pt>
                <c:pt idx="645">
                  <c:v>44685</c:v>
                </c:pt>
                <c:pt idx="646">
                  <c:v>44686</c:v>
                </c:pt>
                <c:pt idx="647">
                  <c:v>44687</c:v>
                </c:pt>
                <c:pt idx="648">
                  <c:v>44690</c:v>
                </c:pt>
                <c:pt idx="649">
                  <c:v>44691</c:v>
                </c:pt>
                <c:pt idx="650">
                  <c:v>44692</c:v>
                </c:pt>
                <c:pt idx="651">
                  <c:v>44693</c:v>
                </c:pt>
                <c:pt idx="652">
                  <c:v>44694</c:v>
                </c:pt>
                <c:pt idx="653">
                  <c:v>44697</c:v>
                </c:pt>
                <c:pt idx="654">
                  <c:v>44698</c:v>
                </c:pt>
                <c:pt idx="655">
                  <c:v>44699</c:v>
                </c:pt>
                <c:pt idx="656">
                  <c:v>44700</c:v>
                </c:pt>
                <c:pt idx="657">
                  <c:v>44701</c:v>
                </c:pt>
                <c:pt idx="658">
                  <c:v>44705</c:v>
                </c:pt>
                <c:pt idx="659">
                  <c:v>44706</c:v>
                </c:pt>
                <c:pt idx="660">
                  <c:v>44707</c:v>
                </c:pt>
                <c:pt idx="661">
                  <c:v>44708</c:v>
                </c:pt>
                <c:pt idx="662">
                  <c:v>44711</c:v>
                </c:pt>
                <c:pt idx="663">
                  <c:v>44712</c:v>
                </c:pt>
                <c:pt idx="664">
                  <c:v>44713</c:v>
                </c:pt>
                <c:pt idx="665">
                  <c:v>44714</c:v>
                </c:pt>
                <c:pt idx="666">
                  <c:v>44715</c:v>
                </c:pt>
                <c:pt idx="667">
                  <c:v>44718</c:v>
                </c:pt>
                <c:pt idx="668">
                  <c:v>44719</c:v>
                </c:pt>
                <c:pt idx="669">
                  <c:v>44720</c:v>
                </c:pt>
                <c:pt idx="670">
                  <c:v>44721</c:v>
                </c:pt>
                <c:pt idx="671">
                  <c:v>44722</c:v>
                </c:pt>
                <c:pt idx="672">
                  <c:v>44725</c:v>
                </c:pt>
                <c:pt idx="673">
                  <c:v>44726</c:v>
                </c:pt>
                <c:pt idx="674">
                  <c:v>44727</c:v>
                </c:pt>
                <c:pt idx="675">
                  <c:v>44728</c:v>
                </c:pt>
                <c:pt idx="676">
                  <c:v>44729</c:v>
                </c:pt>
                <c:pt idx="677">
                  <c:v>44732</c:v>
                </c:pt>
                <c:pt idx="678">
                  <c:v>44733</c:v>
                </c:pt>
                <c:pt idx="679">
                  <c:v>44734</c:v>
                </c:pt>
                <c:pt idx="680">
                  <c:v>44735</c:v>
                </c:pt>
                <c:pt idx="681">
                  <c:v>44736</c:v>
                </c:pt>
                <c:pt idx="682">
                  <c:v>44739</c:v>
                </c:pt>
                <c:pt idx="683">
                  <c:v>44740</c:v>
                </c:pt>
                <c:pt idx="684">
                  <c:v>44741</c:v>
                </c:pt>
                <c:pt idx="685">
                  <c:v>44742</c:v>
                </c:pt>
                <c:pt idx="686">
                  <c:v>44746</c:v>
                </c:pt>
                <c:pt idx="687">
                  <c:v>44747</c:v>
                </c:pt>
                <c:pt idx="688">
                  <c:v>44748</c:v>
                </c:pt>
                <c:pt idx="689">
                  <c:v>44749</c:v>
                </c:pt>
                <c:pt idx="690">
                  <c:v>44750</c:v>
                </c:pt>
                <c:pt idx="691">
                  <c:v>44753</c:v>
                </c:pt>
                <c:pt idx="692">
                  <c:v>44754</c:v>
                </c:pt>
                <c:pt idx="693">
                  <c:v>44756</c:v>
                </c:pt>
                <c:pt idx="694">
                  <c:v>44757</c:v>
                </c:pt>
                <c:pt idx="695">
                  <c:v>44760</c:v>
                </c:pt>
                <c:pt idx="696">
                  <c:v>44761</c:v>
                </c:pt>
                <c:pt idx="697">
                  <c:v>44762</c:v>
                </c:pt>
                <c:pt idx="698">
                  <c:v>44763</c:v>
                </c:pt>
                <c:pt idx="699">
                  <c:v>44764</c:v>
                </c:pt>
                <c:pt idx="700">
                  <c:v>44767</c:v>
                </c:pt>
                <c:pt idx="701">
                  <c:v>44768</c:v>
                </c:pt>
                <c:pt idx="702">
                  <c:v>44769</c:v>
                </c:pt>
                <c:pt idx="703">
                  <c:v>44770</c:v>
                </c:pt>
                <c:pt idx="704">
                  <c:v>44771</c:v>
                </c:pt>
                <c:pt idx="705">
                  <c:v>44775</c:v>
                </c:pt>
                <c:pt idx="706">
                  <c:v>44776</c:v>
                </c:pt>
                <c:pt idx="707">
                  <c:v>44777</c:v>
                </c:pt>
              </c:numCache>
            </c:numRef>
          </c:cat>
          <c:val>
            <c:numRef>
              <c:f>'DEF PPT Charts'!$D$1006:$D$1713</c:f>
              <c:numCache>
                <c:formatCode>0.0</c:formatCode>
                <c:ptCount val="708"/>
                <c:pt idx="0">
                  <c:v>100</c:v>
                </c:pt>
                <c:pt idx="1">
                  <c:v>100</c:v>
                </c:pt>
                <c:pt idx="2">
                  <c:v>100</c:v>
                </c:pt>
                <c:pt idx="3">
                  <c:v>95.65217391304347</c:v>
                </c:pt>
                <c:pt idx="4">
                  <c:v>91.304347826086953</c:v>
                </c:pt>
                <c:pt idx="5">
                  <c:v>86.956521739130437</c:v>
                </c:pt>
                <c:pt idx="6">
                  <c:v>86.956521739130437</c:v>
                </c:pt>
                <c:pt idx="7">
                  <c:v>91.304347826086953</c:v>
                </c:pt>
                <c:pt idx="8">
                  <c:v>82.608695652173907</c:v>
                </c:pt>
                <c:pt idx="9">
                  <c:v>86.956521739130437</c:v>
                </c:pt>
                <c:pt idx="10">
                  <c:v>86.956521739130437</c:v>
                </c:pt>
                <c:pt idx="11">
                  <c:v>82.608695652173907</c:v>
                </c:pt>
                <c:pt idx="12">
                  <c:v>82.608695652173907</c:v>
                </c:pt>
                <c:pt idx="13">
                  <c:v>82.608695652173907</c:v>
                </c:pt>
                <c:pt idx="14">
                  <c:v>82.608695652173907</c:v>
                </c:pt>
                <c:pt idx="15">
                  <c:v>82.608695652173907</c:v>
                </c:pt>
                <c:pt idx="16">
                  <c:v>78.260869565217376</c:v>
                </c:pt>
                <c:pt idx="17">
                  <c:v>78.260869565217376</c:v>
                </c:pt>
                <c:pt idx="18">
                  <c:v>78.260869565217376</c:v>
                </c:pt>
                <c:pt idx="19">
                  <c:v>78.260869565217376</c:v>
                </c:pt>
                <c:pt idx="20">
                  <c:v>78.260869565217376</c:v>
                </c:pt>
                <c:pt idx="21">
                  <c:v>86.956521739130437</c:v>
                </c:pt>
                <c:pt idx="22">
                  <c:v>100</c:v>
                </c:pt>
                <c:pt idx="23">
                  <c:v>95.65217391304347</c:v>
                </c:pt>
                <c:pt idx="24">
                  <c:v>100</c:v>
                </c:pt>
                <c:pt idx="25">
                  <c:v>95.65217391304347</c:v>
                </c:pt>
                <c:pt idx="26">
                  <c:v>91.304347826086953</c:v>
                </c:pt>
                <c:pt idx="27">
                  <c:v>86.956521739130437</c:v>
                </c:pt>
                <c:pt idx="28">
                  <c:v>91.304347826086953</c:v>
                </c:pt>
                <c:pt idx="29">
                  <c:v>86.956521739130437</c:v>
                </c:pt>
                <c:pt idx="30">
                  <c:v>86.956521739130437</c:v>
                </c:pt>
                <c:pt idx="31">
                  <c:v>86.956521739130437</c:v>
                </c:pt>
                <c:pt idx="32">
                  <c:v>91.304347826086953</c:v>
                </c:pt>
                <c:pt idx="33">
                  <c:v>86.956521739130437</c:v>
                </c:pt>
                <c:pt idx="34">
                  <c:v>86.956521739130437</c:v>
                </c:pt>
                <c:pt idx="35">
                  <c:v>86.956521739130437</c:v>
                </c:pt>
                <c:pt idx="36">
                  <c:v>91.304347826086953</c:v>
                </c:pt>
                <c:pt idx="37">
                  <c:v>95.65217391304347</c:v>
                </c:pt>
                <c:pt idx="38">
                  <c:v>108.69565217391303</c:v>
                </c:pt>
                <c:pt idx="39">
                  <c:v>104.34782608695652</c:v>
                </c:pt>
                <c:pt idx="40">
                  <c:v>108.69565217391303</c:v>
                </c:pt>
                <c:pt idx="41">
                  <c:v>113.04347826086956</c:v>
                </c:pt>
                <c:pt idx="42">
                  <c:v>104.34782608695652</c:v>
                </c:pt>
                <c:pt idx="43">
                  <c:v>100</c:v>
                </c:pt>
                <c:pt idx="44">
                  <c:v>104.34782608695652</c:v>
                </c:pt>
                <c:pt idx="45">
                  <c:v>100</c:v>
                </c:pt>
                <c:pt idx="46">
                  <c:v>95.65217391304347</c:v>
                </c:pt>
                <c:pt idx="47">
                  <c:v>100</c:v>
                </c:pt>
                <c:pt idx="48">
                  <c:v>95.65217391304347</c:v>
                </c:pt>
                <c:pt idx="49">
                  <c:v>95.65217391304347</c:v>
                </c:pt>
                <c:pt idx="50">
                  <c:v>95.65217391304347</c:v>
                </c:pt>
                <c:pt idx="51">
                  <c:v>100</c:v>
                </c:pt>
                <c:pt idx="52">
                  <c:v>100</c:v>
                </c:pt>
                <c:pt idx="53">
                  <c:v>95.65217391304347</c:v>
                </c:pt>
                <c:pt idx="54">
                  <c:v>95.65217391304347</c:v>
                </c:pt>
                <c:pt idx="55">
                  <c:v>95.65217391304347</c:v>
                </c:pt>
                <c:pt idx="56">
                  <c:v>91.304347826086953</c:v>
                </c:pt>
                <c:pt idx="57">
                  <c:v>95.65217391304347</c:v>
                </c:pt>
                <c:pt idx="58">
                  <c:v>95.65217391304347</c:v>
                </c:pt>
                <c:pt idx="59">
                  <c:v>95.65217391304347</c:v>
                </c:pt>
                <c:pt idx="60">
                  <c:v>91.304347826086953</c:v>
                </c:pt>
                <c:pt idx="61">
                  <c:v>86.956521739130437</c:v>
                </c:pt>
                <c:pt idx="62">
                  <c:v>91.304347826086953</c:v>
                </c:pt>
                <c:pt idx="63">
                  <c:v>91.304347826086953</c:v>
                </c:pt>
                <c:pt idx="64">
                  <c:v>91.304347826086953</c:v>
                </c:pt>
                <c:pt idx="65">
                  <c:v>91.304347826086953</c:v>
                </c:pt>
                <c:pt idx="66">
                  <c:v>86.956521739130437</c:v>
                </c:pt>
                <c:pt idx="67">
                  <c:v>86.956521739130437</c:v>
                </c:pt>
                <c:pt idx="68">
                  <c:v>86.956521739130437</c:v>
                </c:pt>
                <c:pt idx="69">
                  <c:v>86.956521739130437</c:v>
                </c:pt>
                <c:pt idx="70">
                  <c:v>86.956521739130437</c:v>
                </c:pt>
                <c:pt idx="71">
                  <c:v>82.608695652173907</c:v>
                </c:pt>
                <c:pt idx="72">
                  <c:v>82.608695652173907</c:v>
                </c:pt>
                <c:pt idx="73">
                  <c:v>86.956521739130437</c:v>
                </c:pt>
                <c:pt idx="74">
                  <c:v>82.608695652173907</c:v>
                </c:pt>
                <c:pt idx="75">
                  <c:v>78.260869565217376</c:v>
                </c:pt>
                <c:pt idx="76">
                  <c:v>82.608695652173907</c:v>
                </c:pt>
                <c:pt idx="77">
                  <c:v>86.956521739130437</c:v>
                </c:pt>
                <c:pt idx="78">
                  <c:v>82.608695652173907</c:v>
                </c:pt>
                <c:pt idx="79">
                  <c:v>78.260869565217376</c:v>
                </c:pt>
                <c:pt idx="80">
                  <c:v>69.565217391304344</c:v>
                </c:pt>
                <c:pt idx="81">
                  <c:v>60.869565217391312</c:v>
                </c:pt>
                <c:pt idx="82">
                  <c:v>69.565217391304344</c:v>
                </c:pt>
                <c:pt idx="83">
                  <c:v>60.869565217391312</c:v>
                </c:pt>
                <c:pt idx="84">
                  <c:v>65.217391304347814</c:v>
                </c:pt>
                <c:pt idx="85">
                  <c:v>65.217391304347814</c:v>
                </c:pt>
                <c:pt idx="86">
                  <c:v>60.869565217391312</c:v>
                </c:pt>
                <c:pt idx="87">
                  <c:v>52.173913043478258</c:v>
                </c:pt>
                <c:pt idx="88">
                  <c:v>47.826086956521735</c:v>
                </c:pt>
                <c:pt idx="89">
                  <c:v>47.826086956521735</c:v>
                </c:pt>
                <c:pt idx="90">
                  <c:v>47.826086956521735</c:v>
                </c:pt>
                <c:pt idx="91">
                  <c:v>47.826086956521735</c:v>
                </c:pt>
                <c:pt idx="92">
                  <c:v>39.130434782608688</c:v>
                </c:pt>
                <c:pt idx="93">
                  <c:v>43.478260869565219</c:v>
                </c:pt>
                <c:pt idx="94">
                  <c:v>30.434782608695656</c:v>
                </c:pt>
                <c:pt idx="95">
                  <c:v>34.782608695652172</c:v>
                </c:pt>
                <c:pt idx="96">
                  <c:v>30.434782608695656</c:v>
                </c:pt>
                <c:pt idx="97">
                  <c:v>34.782608695652172</c:v>
                </c:pt>
                <c:pt idx="98">
                  <c:v>47.826086956521735</c:v>
                </c:pt>
                <c:pt idx="99">
                  <c:v>47.826086956521735</c:v>
                </c:pt>
                <c:pt idx="100">
                  <c:v>52.173913043478258</c:v>
                </c:pt>
                <c:pt idx="101">
                  <c:v>43.478260869565219</c:v>
                </c:pt>
                <c:pt idx="102">
                  <c:v>43.478260869565219</c:v>
                </c:pt>
                <c:pt idx="103">
                  <c:v>43.478260869565219</c:v>
                </c:pt>
                <c:pt idx="104">
                  <c:v>43.478260869565219</c:v>
                </c:pt>
                <c:pt idx="105">
                  <c:v>47.826086956521735</c:v>
                </c:pt>
                <c:pt idx="106">
                  <c:v>43.478260869565219</c:v>
                </c:pt>
                <c:pt idx="107">
                  <c:v>43.478260869565219</c:v>
                </c:pt>
                <c:pt idx="108">
                  <c:v>56.521739130434781</c:v>
                </c:pt>
                <c:pt idx="109">
                  <c:v>56.521739130434781</c:v>
                </c:pt>
                <c:pt idx="110">
                  <c:v>60.869565217391312</c:v>
                </c:pt>
                <c:pt idx="111">
                  <c:v>69.565217391304344</c:v>
                </c:pt>
                <c:pt idx="112">
                  <c:v>69.565217391304344</c:v>
                </c:pt>
                <c:pt idx="113">
                  <c:v>78.260869565217376</c:v>
                </c:pt>
                <c:pt idx="114">
                  <c:v>73.913043478260875</c:v>
                </c:pt>
                <c:pt idx="115">
                  <c:v>73.913043478260875</c:v>
                </c:pt>
                <c:pt idx="116">
                  <c:v>69.565217391304344</c:v>
                </c:pt>
                <c:pt idx="117">
                  <c:v>73.913043478260875</c:v>
                </c:pt>
                <c:pt idx="118">
                  <c:v>78.260869565217376</c:v>
                </c:pt>
                <c:pt idx="119">
                  <c:v>78.260869565217376</c:v>
                </c:pt>
                <c:pt idx="120">
                  <c:v>78.260869565217376</c:v>
                </c:pt>
                <c:pt idx="121">
                  <c:v>78.260869565217376</c:v>
                </c:pt>
                <c:pt idx="122">
                  <c:v>82.608695652173907</c:v>
                </c:pt>
                <c:pt idx="123">
                  <c:v>78.260869565217376</c:v>
                </c:pt>
                <c:pt idx="124">
                  <c:v>82.608695652173907</c:v>
                </c:pt>
                <c:pt idx="125">
                  <c:v>82.608695652173907</c:v>
                </c:pt>
                <c:pt idx="126">
                  <c:v>82.608695652173907</c:v>
                </c:pt>
                <c:pt idx="127">
                  <c:v>78.260869565217376</c:v>
                </c:pt>
                <c:pt idx="128">
                  <c:v>82.608695652173907</c:v>
                </c:pt>
                <c:pt idx="129">
                  <c:v>78.260869565217376</c:v>
                </c:pt>
                <c:pt idx="130">
                  <c:v>82.608695652173907</c:v>
                </c:pt>
                <c:pt idx="131">
                  <c:v>82.608695652173907</c:v>
                </c:pt>
                <c:pt idx="132">
                  <c:v>82.608695652173907</c:v>
                </c:pt>
                <c:pt idx="133">
                  <c:v>91.304347826086953</c:v>
                </c:pt>
                <c:pt idx="134">
                  <c:v>100</c:v>
                </c:pt>
                <c:pt idx="135">
                  <c:v>100</c:v>
                </c:pt>
                <c:pt idx="136">
                  <c:v>91.304347826086953</c:v>
                </c:pt>
                <c:pt idx="137">
                  <c:v>91.304347826086953</c:v>
                </c:pt>
                <c:pt idx="138">
                  <c:v>86.956521739130437</c:v>
                </c:pt>
                <c:pt idx="139">
                  <c:v>91.304347826086953</c:v>
                </c:pt>
                <c:pt idx="140">
                  <c:v>86.956521739130437</c:v>
                </c:pt>
                <c:pt idx="141">
                  <c:v>86.956521739130437</c:v>
                </c:pt>
                <c:pt idx="142">
                  <c:v>95.65217391304347</c:v>
                </c:pt>
                <c:pt idx="143">
                  <c:v>91.304347826086953</c:v>
                </c:pt>
                <c:pt idx="144">
                  <c:v>82.608695652173907</c:v>
                </c:pt>
                <c:pt idx="145">
                  <c:v>91.304347826086953</c:v>
                </c:pt>
                <c:pt idx="146">
                  <c:v>86.956521739130437</c:v>
                </c:pt>
                <c:pt idx="147">
                  <c:v>95.65217391304347</c:v>
                </c:pt>
                <c:pt idx="148">
                  <c:v>91.304347826086953</c:v>
                </c:pt>
                <c:pt idx="149">
                  <c:v>86.956521739130437</c:v>
                </c:pt>
                <c:pt idx="150">
                  <c:v>82.608695652173907</c:v>
                </c:pt>
                <c:pt idx="151">
                  <c:v>82.608695652173907</c:v>
                </c:pt>
                <c:pt idx="152">
                  <c:v>82.608695652173907</c:v>
                </c:pt>
                <c:pt idx="153">
                  <c:v>82.608695652173907</c:v>
                </c:pt>
                <c:pt idx="154">
                  <c:v>82.608695652173907</c:v>
                </c:pt>
                <c:pt idx="155">
                  <c:v>82.608695652173907</c:v>
                </c:pt>
                <c:pt idx="156">
                  <c:v>82.608695652173907</c:v>
                </c:pt>
                <c:pt idx="157">
                  <c:v>82.608695652173907</c:v>
                </c:pt>
                <c:pt idx="158">
                  <c:v>86.956521739130437</c:v>
                </c:pt>
                <c:pt idx="159">
                  <c:v>91.304347826086953</c:v>
                </c:pt>
                <c:pt idx="160">
                  <c:v>91.304347826086953</c:v>
                </c:pt>
                <c:pt idx="161">
                  <c:v>91.304347826086953</c:v>
                </c:pt>
                <c:pt idx="162">
                  <c:v>86.956521739130437</c:v>
                </c:pt>
                <c:pt idx="163">
                  <c:v>100</c:v>
                </c:pt>
                <c:pt idx="164">
                  <c:v>117.39130434782609</c:v>
                </c:pt>
                <c:pt idx="165">
                  <c:v>117.39130434782609</c:v>
                </c:pt>
                <c:pt idx="166">
                  <c:v>121.73913043478262</c:v>
                </c:pt>
                <c:pt idx="167">
                  <c:v>113.04347826086956</c:v>
                </c:pt>
                <c:pt idx="168">
                  <c:v>121.73913043478262</c:v>
                </c:pt>
                <c:pt idx="169">
                  <c:v>117.39130434782609</c:v>
                </c:pt>
                <c:pt idx="170">
                  <c:v>121.73913043478262</c:v>
                </c:pt>
                <c:pt idx="171">
                  <c:v>134.78260869565219</c:v>
                </c:pt>
                <c:pt idx="172">
                  <c:v>139.13043478260869</c:v>
                </c:pt>
                <c:pt idx="173">
                  <c:v>143.47826086956522</c:v>
                </c:pt>
                <c:pt idx="174">
                  <c:v>143.47826086956522</c:v>
                </c:pt>
                <c:pt idx="175">
                  <c:v>143.47826086956522</c:v>
                </c:pt>
                <c:pt idx="176">
                  <c:v>165.21739130434781</c:v>
                </c:pt>
                <c:pt idx="177">
                  <c:v>178.26086956521738</c:v>
                </c:pt>
                <c:pt idx="178">
                  <c:v>165.21739130434781</c:v>
                </c:pt>
                <c:pt idx="179">
                  <c:v>152.17391304347825</c:v>
                </c:pt>
                <c:pt idx="180">
                  <c:v>152.17391304347825</c:v>
                </c:pt>
                <c:pt idx="181">
                  <c:v>139.13043478260869</c:v>
                </c:pt>
                <c:pt idx="182">
                  <c:v>147.82608695652175</c:v>
                </c:pt>
                <c:pt idx="183">
                  <c:v>143.47826086956522</c:v>
                </c:pt>
                <c:pt idx="184">
                  <c:v>139.13043478260869</c:v>
                </c:pt>
                <c:pt idx="185">
                  <c:v>165.21739130434781</c:v>
                </c:pt>
                <c:pt idx="186">
                  <c:v>169.56521739130434</c:v>
                </c:pt>
                <c:pt idx="187">
                  <c:v>165.21739130434781</c:v>
                </c:pt>
                <c:pt idx="188">
                  <c:v>156.52173913043475</c:v>
                </c:pt>
                <c:pt idx="189">
                  <c:v>152.17391304347825</c:v>
                </c:pt>
                <c:pt idx="190">
                  <c:v>147.82608695652175</c:v>
                </c:pt>
                <c:pt idx="191">
                  <c:v>134.78260869565219</c:v>
                </c:pt>
                <c:pt idx="192">
                  <c:v>143.47826086956522</c:v>
                </c:pt>
                <c:pt idx="193">
                  <c:v>152.17391304347825</c:v>
                </c:pt>
                <c:pt idx="194">
                  <c:v>178.26086956521738</c:v>
                </c:pt>
                <c:pt idx="195">
                  <c:v>191.30434782608694</c:v>
                </c:pt>
                <c:pt idx="196">
                  <c:v>178.26086956521738</c:v>
                </c:pt>
                <c:pt idx="197">
                  <c:v>165.21739130434781</c:v>
                </c:pt>
                <c:pt idx="198">
                  <c:v>169.56521739130434</c:v>
                </c:pt>
                <c:pt idx="199">
                  <c:v>156.52173913043475</c:v>
                </c:pt>
                <c:pt idx="200">
                  <c:v>160.86956521739128</c:v>
                </c:pt>
                <c:pt idx="201">
                  <c:v>169.56521739130434</c:v>
                </c:pt>
                <c:pt idx="202">
                  <c:v>178.26086956521738</c:v>
                </c:pt>
                <c:pt idx="203">
                  <c:v>173.91304347826087</c:v>
                </c:pt>
                <c:pt idx="204">
                  <c:v>195.65217391304347</c:v>
                </c:pt>
                <c:pt idx="205">
                  <c:v>217.39130434782606</c:v>
                </c:pt>
                <c:pt idx="206">
                  <c:v>217.39130434782606</c:v>
                </c:pt>
                <c:pt idx="207">
                  <c:v>213.04347826086953</c:v>
                </c:pt>
                <c:pt idx="208">
                  <c:v>213.04347826086953</c:v>
                </c:pt>
                <c:pt idx="209">
                  <c:v>239.13043478260869</c:v>
                </c:pt>
                <c:pt idx="210">
                  <c:v>226.08695652173913</c:v>
                </c:pt>
                <c:pt idx="211">
                  <c:v>226.08695652173913</c:v>
                </c:pt>
                <c:pt idx="212">
                  <c:v>239.13043478260869</c:v>
                </c:pt>
                <c:pt idx="213">
                  <c:v>243.47826086956525</c:v>
                </c:pt>
                <c:pt idx="214">
                  <c:v>269.56521739130437</c:v>
                </c:pt>
                <c:pt idx="215">
                  <c:v>282.60869565217394</c:v>
                </c:pt>
                <c:pt idx="216">
                  <c:v>265.21739130434781</c:v>
                </c:pt>
                <c:pt idx="217">
                  <c:v>265.21739130434781</c:v>
                </c:pt>
                <c:pt idx="218">
                  <c:v>256.52173913043475</c:v>
                </c:pt>
                <c:pt idx="219">
                  <c:v>243.47826086956525</c:v>
                </c:pt>
                <c:pt idx="220">
                  <c:v>221.73913043478262</c:v>
                </c:pt>
                <c:pt idx="221">
                  <c:v>221.73913043478262</c:v>
                </c:pt>
                <c:pt idx="222">
                  <c:v>217.39130434782606</c:v>
                </c:pt>
                <c:pt idx="223">
                  <c:v>221.73913043478262</c:v>
                </c:pt>
                <c:pt idx="224">
                  <c:v>226.08695652173913</c:v>
                </c:pt>
                <c:pt idx="225">
                  <c:v>217.39130434782606</c:v>
                </c:pt>
                <c:pt idx="226">
                  <c:v>217.39130434782606</c:v>
                </c:pt>
                <c:pt idx="227">
                  <c:v>217.39130434782606</c:v>
                </c:pt>
                <c:pt idx="228">
                  <c:v>226.08695652173913</c:v>
                </c:pt>
                <c:pt idx="229">
                  <c:v>217.39130434782606</c:v>
                </c:pt>
                <c:pt idx="230">
                  <c:v>204.3478260869565</c:v>
                </c:pt>
                <c:pt idx="231">
                  <c:v>208.69565217391303</c:v>
                </c:pt>
                <c:pt idx="232">
                  <c:v>239.13043478260869</c:v>
                </c:pt>
                <c:pt idx="233">
                  <c:v>269.56521739130437</c:v>
                </c:pt>
                <c:pt idx="234">
                  <c:v>295.6521739130435</c:v>
                </c:pt>
                <c:pt idx="235">
                  <c:v>278.26086956521738</c:v>
                </c:pt>
                <c:pt idx="236">
                  <c:v>278.26086956521738</c:v>
                </c:pt>
                <c:pt idx="237">
                  <c:v>273.91304347826082</c:v>
                </c:pt>
                <c:pt idx="238">
                  <c:v>273.91304347826082</c:v>
                </c:pt>
                <c:pt idx="239">
                  <c:v>273.91304347826082</c:v>
                </c:pt>
                <c:pt idx="240">
                  <c:v>286.95652173913044</c:v>
                </c:pt>
                <c:pt idx="241">
                  <c:v>286.95652173913044</c:v>
                </c:pt>
                <c:pt idx="242">
                  <c:v>265.21739130434781</c:v>
                </c:pt>
                <c:pt idx="243">
                  <c:v>269.56521739130437</c:v>
                </c:pt>
                <c:pt idx="244">
                  <c:v>256.52173913043475</c:v>
                </c:pt>
                <c:pt idx="245">
                  <c:v>256.52173913043475</c:v>
                </c:pt>
                <c:pt idx="246">
                  <c:v>252.17391304347822</c:v>
                </c:pt>
                <c:pt idx="247">
                  <c:v>252.17391304347822</c:v>
                </c:pt>
                <c:pt idx="248">
                  <c:v>256.52173913043475</c:v>
                </c:pt>
                <c:pt idx="249">
                  <c:v>256.52173913043475</c:v>
                </c:pt>
                <c:pt idx="250">
                  <c:v>295.6521739130435</c:v>
                </c:pt>
                <c:pt idx="251">
                  <c:v>347.82608695652175</c:v>
                </c:pt>
                <c:pt idx="252">
                  <c:v>391.30434782608694</c:v>
                </c:pt>
                <c:pt idx="253">
                  <c:v>365.21739130434781</c:v>
                </c:pt>
                <c:pt idx="254">
                  <c:v>347.82608695652175</c:v>
                </c:pt>
                <c:pt idx="255">
                  <c:v>360.86956521739125</c:v>
                </c:pt>
                <c:pt idx="256">
                  <c:v>369.56521739130432</c:v>
                </c:pt>
                <c:pt idx="257">
                  <c:v>339.13043478260869</c:v>
                </c:pt>
                <c:pt idx="258">
                  <c:v>326.08695652173913</c:v>
                </c:pt>
                <c:pt idx="259">
                  <c:v>299.99999999999994</c:v>
                </c:pt>
                <c:pt idx="260">
                  <c:v>295.6521739130435</c:v>
                </c:pt>
                <c:pt idx="261">
                  <c:v>299.99999999999994</c:v>
                </c:pt>
                <c:pt idx="262">
                  <c:v>304.3478260869565</c:v>
                </c:pt>
                <c:pt idx="263">
                  <c:v>304.3478260869565</c:v>
                </c:pt>
                <c:pt idx="264">
                  <c:v>334.78260869565213</c:v>
                </c:pt>
                <c:pt idx="265">
                  <c:v>343.47826086956525</c:v>
                </c:pt>
                <c:pt idx="266">
                  <c:v>339.13043478260869</c:v>
                </c:pt>
                <c:pt idx="267">
                  <c:v>330.43478260869563</c:v>
                </c:pt>
                <c:pt idx="268">
                  <c:v>347.82608695652175</c:v>
                </c:pt>
                <c:pt idx="269">
                  <c:v>365.21739130434781</c:v>
                </c:pt>
                <c:pt idx="270">
                  <c:v>365.21739130434781</c:v>
                </c:pt>
                <c:pt idx="271">
                  <c:v>360.86956521739125</c:v>
                </c:pt>
                <c:pt idx="272">
                  <c:v>378.26086956521738</c:v>
                </c:pt>
                <c:pt idx="273">
                  <c:v>365.21739130434781</c:v>
                </c:pt>
                <c:pt idx="274">
                  <c:v>347.82608695652175</c:v>
                </c:pt>
                <c:pt idx="275">
                  <c:v>347.82608695652175</c:v>
                </c:pt>
                <c:pt idx="276">
                  <c:v>330.43478260869563</c:v>
                </c:pt>
                <c:pt idx="277">
                  <c:v>317.39130434782606</c:v>
                </c:pt>
                <c:pt idx="278">
                  <c:v>352.17391304347825</c:v>
                </c:pt>
                <c:pt idx="279">
                  <c:v>373.91304347826082</c:v>
                </c:pt>
                <c:pt idx="280">
                  <c:v>373.91304347826082</c:v>
                </c:pt>
                <c:pt idx="281">
                  <c:v>391.30434782608694</c:v>
                </c:pt>
                <c:pt idx="282">
                  <c:v>395.65217391304344</c:v>
                </c:pt>
                <c:pt idx="283">
                  <c:v>400</c:v>
                </c:pt>
                <c:pt idx="284">
                  <c:v>395.65217391304344</c:v>
                </c:pt>
                <c:pt idx="285">
                  <c:v>373.91304347826082</c:v>
                </c:pt>
                <c:pt idx="286">
                  <c:v>391.30434782608694</c:v>
                </c:pt>
                <c:pt idx="287">
                  <c:v>395.65217391304344</c:v>
                </c:pt>
                <c:pt idx="288">
                  <c:v>391.30434782608694</c:v>
                </c:pt>
                <c:pt idx="289">
                  <c:v>426.08695652173907</c:v>
                </c:pt>
                <c:pt idx="290">
                  <c:v>400</c:v>
                </c:pt>
                <c:pt idx="291">
                  <c:v>426.08695652173907</c:v>
                </c:pt>
                <c:pt idx="292">
                  <c:v>408.695652173913</c:v>
                </c:pt>
                <c:pt idx="293">
                  <c:v>365.21739130434781</c:v>
                </c:pt>
                <c:pt idx="294">
                  <c:v>347.82608695652175</c:v>
                </c:pt>
                <c:pt idx="295">
                  <c:v>347.82608695652175</c:v>
                </c:pt>
                <c:pt idx="296">
                  <c:v>339.13043478260869</c:v>
                </c:pt>
                <c:pt idx="297">
                  <c:v>347.82608695652175</c:v>
                </c:pt>
                <c:pt idx="298">
                  <c:v>326.08695652173913</c:v>
                </c:pt>
                <c:pt idx="299">
                  <c:v>304.3478260869565</c:v>
                </c:pt>
                <c:pt idx="300">
                  <c:v>313.04347826086951</c:v>
                </c:pt>
                <c:pt idx="301">
                  <c:v>330.43478260869563</c:v>
                </c:pt>
                <c:pt idx="302">
                  <c:v>317.39130434782606</c:v>
                </c:pt>
                <c:pt idx="303">
                  <c:v>299.99999999999994</c:v>
                </c:pt>
                <c:pt idx="304">
                  <c:v>282.60869565217394</c:v>
                </c:pt>
                <c:pt idx="305">
                  <c:v>269.56521739130437</c:v>
                </c:pt>
                <c:pt idx="306">
                  <c:v>269.56521739130437</c:v>
                </c:pt>
                <c:pt idx="307">
                  <c:v>317.39130434782606</c:v>
                </c:pt>
                <c:pt idx="308">
                  <c:v>347.82608695652175</c:v>
                </c:pt>
                <c:pt idx="309">
                  <c:v>373.91304347826082</c:v>
                </c:pt>
                <c:pt idx="310">
                  <c:v>339.13043478260869</c:v>
                </c:pt>
                <c:pt idx="311">
                  <c:v>308.695652173913</c:v>
                </c:pt>
                <c:pt idx="312">
                  <c:v>304.3478260869565</c:v>
                </c:pt>
                <c:pt idx="313">
                  <c:v>326.08695652173913</c:v>
                </c:pt>
                <c:pt idx="314">
                  <c:v>330.43478260869563</c:v>
                </c:pt>
                <c:pt idx="315">
                  <c:v>313.04347826086951</c:v>
                </c:pt>
                <c:pt idx="316">
                  <c:v>313.04347826086951</c:v>
                </c:pt>
                <c:pt idx="317">
                  <c:v>304.3478260869565</c:v>
                </c:pt>
                <c:pt idx="318">
                  <c:v>313.04347826086951</c:v>
                </c:pt>
                <c:pt idx="319">
                  <c:v>304.3478260869565</c:v>
                </c:pt>
                <c:pt idx="320">
                  <c:v>291.30434782608694</c:v>
                </c:pt>
                <c:pt idx="321">
                  <c:v>295.6521739130435</c:v>
                </c:pt>
                <c:pt idx="322">
                  <c:v>304.3478260869565</c:v>
                </c:pt>
                <c:pt idx="323">
                  <c:v>339.13043478260869</c:v>
                </c:pt>
                <c:pt idx="324">
                  <c:v>330.43478260869563</c:v>
                </c:pt>
                <c:pt idx="325">
                  <c:v>326.08695652173913</c:v>
                </c:pt>
                <c:pt idx="326">
                  <c:v>313.04347826086951</c:v>
                </c:pt>
                <c:pt idx="327">
                  <c:v>313.04347826086951</c:v>
                </c:pt>
                <c:pt idx="328">
                  <c:v>269.56521739130437</c:v>
                </c:pt>
                <c:pt idx="329">
                  <c:v>273.91304347826082</c:v>
                </c:pt>
                <c:pt idx="330">
                  <c:v>260.86956521739125</c:v>
                </c:pt>
                <c:pt idx="331">
                  <c:v>247.82608695652169</c:v>
                </c:pt>
                <c:pt idx="332">
                  <c:v>252.17391304347822</c:v>
                </c:pt>
                <c:pt idx="333">
                  <c:v>247.82608695652169</c:v>
                </c:pt>
                <c:pt idx="334">
                  <c:v>273.91304347826082</c:v>
                </c:pt>
                <c:pt idx="335">
                  <c:v>282.60869565217394</c:v>
                </c:pt>
                <c:pt idx="336">
                  <c:v>278.26086956521738</c:v>
                </c:pt>
                <c:pt idx="337">
                  <c:v>286.95652173913044</c:v>
                </c:pt>
                <c:pt idx="338">
                  <c:v>295.6521739130435</c:v>
                </c:pt>
                <c:pt idx="339">
                  <c:v>295.6521739130435</c:v>
                </c:pt>
                <c:pt idx="340">
                  <c:v>317.39130434782606</c:v>
                </c:pt>
                <c:pt idx="341">
                  <c:v>282.60869565217394</c:v>
                </c:pt>
                <c:pt idx="342">
                  <c:v>278.26086956521738</c:v>
                </c:pt>
                <c:pt idx="343">
                  <c:v>273.91304347826082</c:v>
                </c:pt>
                <c:pt idx="344">
                  <c:v>260.86956521739125</c:v>
                </c:pt>
                <c:pt idx="345">
                  <c:v>247.82608695652169</c:v>
                </c:pt>
                <c:pt idx="346">
                  <c:v>239.13043478260869</c:v>
                </c:pt>
                <c:pt idx="347">
                  <c:v>247.82608695652169</c:v>
                </c:pt>
                <c:pt idx="348">
                  <c:v>243.47826086956525</c:v>
                </c:pt>
                <c:pt idx="349">
                  <c:v>221.73913043478262</c:v>
                </c:pt>
                <c:pt idx="350">
                  <c:v>256.52173913043475</c:v>
                </c:pt>
                <c:pt idx="351">
                  <c:v>273.91304347826082</c:v>
                </c:pt>
                <c:pt idx="352">
                  <c:v>295.6521739130435</c:v>
                </c:pt>
                <c:pt idx="353">
                  <c:v>291.30434782608694</c:v>
                </c:pt>
                <c:pt idx="354">
                  <c:v>317.39130434782606</c:v>
                </c:pt>
                <c:pt idx="355">
                  <c:v>304.3478260869565</c:v>
                </c:pt>
                <c:pt idx="356">
                  <c:v>317.39130434782606</c:v>
                </c:pt>
                <c:pt idx="357">
                  <c:v>313.04347826086951</c:v>
                </c:pt>
                <c:pt idx="358">
                  <c:v>299.99999999999994</c:v>
                </c:pt>
                <c:pt idx="359">
                  <c:v>317.39130434782606</c:v>
                </c:pt>
                <c:pt idx="360">
                  <c:v>313.04347826086951</c:v>
                </c:pt>
                <c:pt idx="361">
                  <c:v>334.78260869565213</c:v>
                </c:pt>
                <c:pt idx="362">
                  <c:v>326.08695652173913</c:v>
                </c:pt>
                <c:pt idx="363">
                  <c:v>326.08695652173913</c:v>
                </c:pt>
                <c:pt idx="364">
                  <c:v>313.04347826086951</c:v>
                </c:pt>
                <c:pt idx="365">
                  <c:v>313.04347826086951</c:v>
                </c:pt>
                <c:pt idx="366">
                  <c:v>308.695652173913</c:v>
                </c:pt>
                <c:pt idx="367">
                  <c:v>313.04347826086951</c:v>
                </c:pt>
                <c:pt idx="368">
                  <c:v>321.73913043478257</c:v>
                </c:pt>
                <c:pt idx="369">
                  <c:v>326.08695652173913</c:v>
                </c:pt>
                <c:pt idx="370">
                  <c:v>304.3478260869565</c:v>
                </c:pt>
                <c:pt idx="371">
                  <c:v>321.73913043478257</c:v>
                </c:pt>
                <c:pt idx="372">
                  <c:v>334.78260869565213</c:v>
                </c:pt>
                <c:pt idx="373">
                  <c:v>369.56521739130432</c:v>
                </c:pt>
                <c:pt idx="374">
                  <c:v>395.65217391304344</c:v>
                </c:pt>
                <c:pt idx="375">
                  <c:v>400</c:v>
                </c:pt>
                <c:pt idx="376">
                  <c:v>430.43478260869563</c:v>
                </c:pt>
                <c:pt idx="377">
                  <c:v>391.30434782608694</c:v>
                </c:pt>
                <c:pt idx="378">
                  <c:v>391.30434782608694</c:v>
                </c:pt>
                <c:pt idx="379">
                  <c:v>417.39130434782606</c:v>
                </c:pt>
                <c:pt idx="380">
                  <c:v>434.78260869565213</c:v>
                </c:pt>
                <c:pt idx="381">
                  <c:v>456.52173913043475</c:v>
                </c:pt>
                <c:pt idx="382">
                  <c:v>417.39130434782606</c:v>
                </c:pt>
                <c:pt idx="383">
                  <c:v>386.95652173913044</c:v>
                </c:pt>
                <c:pt idx="384">
                  <c:v>404.34782608695656</c:v>
                </c:pt>
                <c:pt idx="385">
                  <c:v>408.695652173913</c:v>
                </c:pt>
                <c:pt idx="386">
                  <c:v>395.65217391304344</c:v>
                </c:pt>
                <c:pt idx="387">
                  <c:v>400</c:v>
                </c:pt>
                <c:pt idx="388">
                  <c:v>400</c:v>
                </c:pt>
                <c:pt idx="389">
                  <c:v>400</c:v>
                </c:pt>
                <c:pt idx="390">
                  <c:v>404.34782608695656</c:v>
                </c:pt>
                <c:pt idx="391">
                  <c:v>391.30434782608694</c:v>
                </c:pt>
                <c:pt idx="392">
                  <c:v>395.65217391304344</c:v>
                </c:pt>
                <c:pt idx="393">
                  <c:v>395.65217391304344</c:v>
                </c:pt>
                <c:pt idx="394">
                  <c:v>382.60869565217388</c:v>
                </c:pt>
                <c:pt idx="395">
                  <c:v>404.34782608695656</c:v>
                </c:pt>
                <c:pt idx="396">
                  <c:v>413.04347826086951</c:v>
                </c:pt>
                <c:pt idx="397">
                  <c:v>400</c:v>
                </c:pt>
                <c:pt idx="398">
                  <c:v>400</c:v>
                </c:pt>
                <c:pt idx="399">
                  <c:v>391.30434782608694</c:v>
                </c:pt>
                <c:pt idx="400">
                  <c:v>395.65217391304344</c:v>
                </c:pt>
                <c:pt idx="401">
                  <c:v>365.21739130434781</c:v>
                </c:pt>
                <c:pt idx="402">
                  <c:v>373.91304347826082</c:v>
                </c:pt>
                <c:pt idx="403">
                  <c:v>373.91304347826082</c:v>
                </c:pt>
                <c:pt idx="404">
                  <c:v>330.43478260869563</c:v>
                </c:pt>
                <c:pt idx="405">
                  <c:v>326.08695652173913</c:v>
                </c:pt>
                <c:pt idx="406">
                  <c:v>304.3478260869565</c:v>
                </c:pt>
                <c:pt idx="407">
                  <c:v>308.695652173913</c:v>
                </c:pt>
                <c:pt idx="408">
                  <c:v>304.3478260869565</c:v>
                </c:pt>
                <c:pt idx="409">
                  <c:v>286.95652173913044</c:v>
                </c:pt>
                <c:pt idx="410">
                  <c:v>313.04347826086951</c:v>
                </c:pt>
                <c:pt idx="411">
                  <c:v>326.08695652173913</c:v>
                </c:pt>
                <c:pt idx="412">
                  <c:v>321.73913043478257</c:v>
                </c:pt>
                <c:pt idx="413">
                  <c:v>304.3478260869565</c:v>
                </c:pt>
                <c:pt idx="414">
                  <c:v>299.99999999999994</c:v>
                </c:pt>
                <c:pt idx="415">
                  <c:v>273.91304347826082</c:v>
                </c:pt>
                <c:pt idx="416">
                  <c:v>273.91304347826082</c:v>
                </c:pt>
                <c:pt idx="417">
                  <c:v>278.26086956521738</c:v>
                </c:pt>
                <c:pt idx="418">
                  <c:v>269.56521739130437</c:v>
                </c:pt>
                <c:pt idx="419">
                  <c:v>273.91304347826082</c:v>
                </c:pt>
                <c:pt idx="420">
                  <c:v>273.91304347826082</c:v>
                </c:pt>
                <c:pt idx="421">
                  <c:v>230.43478260869566</c:v>
                </c:pt>
                <c:pt idx="422">
                  <c:v>217.39130434782606</c:v>
                </c:pt>
                <c:pt idx="423">
                  <c:v>217.39130434782606</c:v>
                </c:pt>
                <c:pt idx="424">
                  <c:v>243.47826086956525</c:v>
                </c:pt>
                <c:pt idx="425">
                  <c:v>247.82608695652169</c:v>
                </c:pt>
                <c:pt idx="426">
                  <c:v>247.82608695652169</c:v>
                </c:pt>
                <c:pt idx="427">
                  <c:v>239.13043478260869</c:v>
                </c:pt>
                <c:pt idx="428">
                  <c:v>239.13043478260869</c:v>
                </c:pt>
                <c:pt idx="429">
                  <c:v>265.21739130434781</c:v>
                </c:pt>
                <c:pt idx="430">
                  <c:v>299.99999999999994</c:v>
                </c:pt>
                <c:pt idx="431">
                  <c:v>299.99999999999994</c:v>
                </c:pt>
                <c:pt idx="432">
                  <c:v>295.6521739130435</c:v>
                </c:pt>
                <c:pt idx="433">
                  <c:v>269.56521739130437</c:v>
                </c:pt>
                <c:pt idx="434">
                  <c:v>256.52173913043475</c:v>
                </c:pt>
                <c:pt idx="435">
                  <c:v>243.47826086956525</c:v>
                </c:pt>
                <c:pt idx="436">
                  <c:v>230.43478260869566</c:v>
                </c:pt>
                <c:pt idx="437">
                  <c:v>234.78260869565219</c:v>
                </c:pt>
                <c:pt idx="438">
                  <c:v>234.78260869565219</c:v>
                </c:pt>
                <c:pt idx="439">
                  <c:v>226.08695652173913</c:v>
                </c:pt>
                <c:pt idx="440">
                  <c:v>226.08695652173913</c:v>
                </c:pt>
                <c:pt idx="441">
                  <c:v>230.43478260869566</c:v>
                </c:pt>
                <c:pt idx="442">
                  <c:v>217.39130434782606</c:v>
                </c:pt>
                <c:pt idx="443">
                  <c:v>217.39130434782606</c:v>
                </c:pt>
                <c:pt idx="444">
                  <c:v>204.3478260869565</c:v>
                </c:pt>
                <c:pt idx="445">
                  <c:v>213.04347826086953</c:v>
                </c:pt>
                <c:pt idx="446">
                  <c:v>234.78260869565219</c:v>
                </c:pt>
                <c:pt idx="447">
                  <c:v>234.78260869565219</c:v>
                </c:pt>
                <c:pt idx="448">
                  <c:v>221.73913043478262</c:v>
                </c:pt>
                <c:pt idx="449">
                  <c:v>221.73913043478262</c:v>
                </c:pt>
                <c:pt idx="450">
                  <c:v>239.13043478260869</c:v>
                </c:pt>
                <c:pt idx="451">
                  <c:v>252.17391304347822</c:v>
                </c:pt>
                <c:pt idx="452">
                  <c:v>256.52173913043475</c:v>
                </c:pt>
                <c:pt idx="453">
                  <c:v>239.13043478260869</c:v>
                </c:pt>
                <c:pt idx="454">
                  <c:v>247.82608695652169</c:v>
                </c:pt>
                <c:pt idx="455">
                  <c:v>260.86956521739125</c:v>
                </c:pt>
                <c:pt idx="456">
                  <c:v>247.82608695652169</c:v>
                </c:pt>
                <c:pt idx="457">
                  <c:v>234.78260869565219</c:v>
                </c:pt>
                <c:pt idx="458">
                  <c:v>217.39130434782606</c:v>
                </c:pt>
                <c:pt idx="459">
                  <c:v>217.39130434782606</c:v>
                </c:pt>
                <c:pt idx="460">
                  <c:v>213.04347826086953</c:v>
                </c:pt>
                <c:pt idx="461">
                  <c:v>204.3478260869565</c:v>
                </c:pt>
                <c:pt idx="462">
                  <c:v>221.73913043478262</c:v>
                </c:pt>
                <c:pt idx="463">
                  <c:v>217.39130434782606</c:v>
                </c:pt>
                <c:pt idx="464">
                  <c:v>213.04347826086953</c:v>
                </c:pt>
                <c:pt idx="465">
                  <c:v>217.39130434782606</c:v>
                </c:pt>
                <c:pt idx="466">
                  <c:v>217.39130434782606</c:v>
                </c:pt>
                <c:pt idx="467">
                  <c:v>204.3478260869565</c:v>
                </c:pt>
                <c:pt idx="468">
                  <c:v>200</c:v>
                </c:pt>
                <c:pt idx="469">
                  <c:v>204.3478260869565</c:v>
                </c:pt>
                <c:pt idx="470">
                  <c:v>186.95652173913041</c:v>
                </c:pt>
                <c:pt idx="471">
                  <c:v>186.95652173913041</c:v>
                </c:pt>
                <c:pt idx="472">
                  <c:v>191.30434782608694</c:v>
                </c:pt>
                <c:pt idx="473">
                  <c:v>204.3478260869565</c:v>
                </c:pt>
                <c:pt idx="474">
                  <c:v>204.3478260869565</c:v>
                </c:pt>
                <c:pt idx="475">
                  <c:v>208.69565217391303</c:v>
                </c:pt>
                <c:pt idx="476">
                  <c:v>221.73913043478262</c:v>
                </c:pt>
                <c:pt idx="477">
                  <c:v>239.13043478260869</c:v>
                </c:pt>
                <c:pt idx="478">
                  <c:v>247.82608695652169</c:v>
                </c:pt>
                <c:pt idx="479">
                  <c:v>243.47826086956525</c:v>
                </c:pt>
                <c:pt idx="480">
                  <c:v>247.82608695652169</c:v>
                </c:pt>
                <c:pt idx="481">
                  <c:v>273.91304347826082</c:v>
                </c:pt>
                <c:pt idx="482">
                  <c:v>269.56521739130437</c:v>
                </c:pt>
                <c:pt idx="483">
                  <c:v>252.17391304347822</c:v>
                </c:pt>
                <c:pt idx="484">
                  <c:v>269.56521739130437</c:v>
                </c:pt>
                <c:pt idx="485">
                  <c:v>291.30434782608694</c:v>
                </c:pt>
                <c:pt idx="486">
                  <c:v>326.08695652173913</c:v>
                </c:pt>
                <c:pt idx="487">
                  <c:v>330.43478260869563</c:v>
                </c:pt>
                <c:pt idx="488">
                  <c:v>321.73913043478257</c:v>
                </c:pt>
                <c:pt idx="489">
                  <c:v>326.08695652173913</c:v>
                </c:pt>
                <c:pt idx="490">
                  <c:v>313.04347826086951</c:v>
                </c:pt>
                <c:pt idx="491">
                  <c:v>313.04347826086951</c:v>
                </c:pt>
                <c:pt idx="492">
                  <c:v>278.26086956521738</c:v>
                </c:pt>
                <c:pt idx="493">
                  <c:v>247.82608695652169</c:v>
                </c:pt>
                <c:pt idx="494">
                  <c:v>243.47826086956525</c:v>
                </c:pt>
                <c:pt idx="495">
                  <c:v>260.86956521739125</c:v>
                </c:pt>
                <c:pt idx="496">
                  <c:v>260.86956521739125</c:v>
                </c:pt>
                <c:pt idx="497">
                  <c:v>286.95652173913044</c:v>
                </c:pt>
                <c:pt idx="498">
                  <c:v>295.6521739130435</c:v>
                </c:pt>
                <c:pt idx="499">
                  <c:v>282.60869565217394</c:v>
                </c:pt>
                <c:pt idx="500">
                  <c:v>291.30434782608694</c:v>
                </c:pt>
                <c:pt idx="501">
                  <c:v>273.91304347826082</c:v>
                </c:pt>
                <c:pt idx="502">
                  <c:v>252.17391304347822</c:v>
                </c:pt>
                <c:pt idx="503">
                  <c:v>260.86956521739125</c:v>
                </c:pt>
                <c:pt idx="504">
                  <c:v>239.13043478260869</c:v>
                </c:pt>
                <c:pt idx="505">
                  <c:v>247.82608695652169</c:v>
                </c:pt>
                <c:pt idx="506">
                  <c:v>234.78260869565219</c:v>
                </c:pt>
                <c:pt idx="507">
                  <c:v>239.13043478260869</c:v>
                </c:pt>
                <c:pt idx="508">
                  <c:v>230.43478260869566</c:v>
                </c:pt>
                <c:pt idx="509">
                  <c:v>226.08695652173913</c:v>
                </c:pt>
                <c:pt idx="510">
                  <c:v>221.73913043478262</c:v>
                </c:pt>
                <c:pt idx="511">
                  <c:v>208.69565217391303</c:v>
                </c:pt>
                <c:pt idx="512">
                  <c:v>213.04347826086953</c:v>
                </c:pt>
                <c:pt idx="513">
                  <c:v>208.69565217391303</c:v>
                </c:pt>
                <c:pt idx="514">
                  <c:v>213.04347826086953</c:v>
                </c:pt>
                <c:pt idx="515">
                  <c:v>204.3478260869565</c:v>
                </c:pt>
                <c:pt idx="516">
                  <c:v>195.65217391304347</c:v>
                </c:pt>
                <c:pt idx="517">
                  <c:v>191.30434782608694</c:v>
                </c:pt>
                <c:pt idx="518">
                  <c:v>186.95652173913041</c:v>
                </c:pt>
                <c:pt idx="519">
                  <c:v>191.30434782608694</c:v>
                </c:pt>
                <c:pt idx="520">
                  <c:v>191.30434782608694</c:v>
                </c:pt>
                <c:pt idx="521">
                  <c:v>182.60869565217391</c:v>
                </c:pt>
                <c:pt idx="522">
                  <c:v>186.95652173913041</c:v>
                </c:pt>
                <c:pt idx="523">
                  <c:v>173.91304347826087</c:v>
                </c:pt>
                <c:pt idx="524">
                  <c:v>165.21739130434781</c:v>
                </c:pt>
                <c:pt idx="525">
                  <c:v>173.91304347826087</c:v>
                </c:pt>
                <c:pt idx="526">
                  <c:v>195.65217391304347</c:v>
                </c:pt>
                <c:pt idx="527">
                  <c:v>204.3478260869565</c:v>
                </c:pt>
                <c:pt idx="528">
                  <c:v>178.26086956521738</c:v>
                </c:pt>
                <c:pt idx="529">
                  <c:v>182.60869565217391</c:v>
                </c:pt>
                <c:pt idx="530">
                  <c:v>178.26086956521738</c:v>
                </c:pt>
                <c:pt idx="531">
                  <c:v>173.91304347826087</c:v>
                </c:pt>
                <c:pt idx="532">
                  <c:v>182.60869565217391</c:v>
                </c:pt>
                <c:pt idx="533">
                  <c:v>182.60869565217391</c:v>
                </c:pt>
                <c:pt idx="534">
                  <c:v>178.26086956521738</c:v>
                </c:pt>
                <c:pt idx="535">
                  <c:v>191.30434782608694</c:v>
                </c:pt>
                <c:pt idx="536">
                  <c:v>191.30434782608694</c:v>
                </c:pt>
                <c:pt idx="537">
                  <c:v>169.56521739130434</c:v>
                </c:pt>
                <c:pt idx="538">
                  <c:v>165.21739130434781</c:v>
                </c:pt>
                <c:pt idx="539">
                  <c:v>169.56521739130434</c:v>
                </c:pt>
                <c:pt idx="540">
                  <c:v>169.56521739130434</c:v>
                </c:pt>
                <c:pt idx="541">
                  <c:v>182.60869565217391</c:v>
                </c:pt>
                <c:pt idx="542">
                  <c:v>200</c:v>
                </c:pt>
                <c:pt idx="543">
                  <c:v>191.30434782608694</c:v>
                </c:pt>
                <c:pt idx="544">
                  <c:v>186.95652173913041</c:v>
                </c:pt>
                <c:pt idx="545">
                  <c:v>178.26086956521738</c:v>
                </c:pt>
                <c:pt idx="546">
                  <c:v>186.95652173913041</c:v>
                </c:pt>
                <c:pt idx="547">
                  <c:v>226.08695652173913</c:v>
                </c:pt>
                <c:pt idx="548">
                  <c:v>226.08695652173913</c:v>
                </c:pt>
                <c:pt idx="549">
                  <c:v>204.3478260869565</c:v>
                </c:pt>
                <c:pt idx="550">
                  <c:v>208.69565217391303</c:v>
                </c:pt>
                <c:pt idx="551">
                  <c:v>217.39130434782606</c:v>
                </c:pt>
                <c:pt idx="552">
                  <c:v>204.3478260869565</c:v>
                </c:pt>
                <c:pt idx="553">
                  <c:v>186.95652173913041</c:v>
                </c:pt>
                <c:pt idx="554">
                  <c:v>178.26086956521738</c:v>
                </c:pt>
                <c:pt idx="555">
                  <c:v>178.26086956521738</c:v>
                </c:pt>
                <c:pt idx="556">
                  <c:v>191.30434782608694</c:v>
                </c:pt>
                <c:pt idx="557">
                  <c:v>186.95652173913041</c:v>
                </c:pt>
                <c:pt idx="558">
                  <c:v>186.95652173913041</c:v>
                </c:pt>
                <c:pt idx="559">
                  <c:v>182.60869565217391</c:v>
                </c:pt>
                <c:pt idx="560">
                  <c:v>191.30434782608694</c:v>
                </c:pt>
                <c:pt idx="561">
                  <c:v>191.30434782608694</c:v>
                </c:pt>
                <c:pt idx="562">
                  <c:v>195.65217391304347</c:v>
                </c:pt>
                <c:pt idx="563">
                  <c:v>191.30434782608694</c:v>
                </c:pt>
                <c:pt idx="564">
                  <c:v>204.3478260869565</c:v>
                </c:pt>
                <c:pt idx="565">
                  <c:v>217.39130434782606</c:v>
                </c:pt>
                <c:pt idx="566">
                  <c:v>213.04347826086953</c:v>
                </c:pt>
                <c:pt idx="567">
                  <c:v>217.39130434782606</c:v>
                </c:pt>
                <c:pt idx="568">
                  <c:v>226.08695652173913</c:v>
                </c:pt>
                <c:pt idx="569">
                  <c:v>221.73913043478262</c:v>
                </c:pt>
                <c:pt idx="570">
                  <c:v>204.3478260869565</c:v>
                </c:pt>
                <c:pt idx="571">
                  <c:v>239.13043478260869</c:v>
                </c:pt>
                <c:pt idx="572">
                  <c:v>247.82608695652169</c:v>
                </c:pt>
                <c:pt idx="573">
                  <c:v>269.56521739130437</c:v>
                </c:pt>
                <c:pt idx="574">
                  <c:v>265.21739130434781</c:v>
                </c:pt>
                <c:pt idx="575">
                  <c:v>265.21739130434781</c:v>
                </c:pt>
                <c:pt idx="576">
                  <c:v>269.56521739130437</c:v>
                </c:pt>
                <c:pt idx="577">
                  <c:v>260.86956521739125</c:v>
                </c:pt>
                <c:pt idx="578">
                  <c:v>273.91304347826082</c:v>
                </c:pt>
                <c:pt idx="579">
                  <c:v>304.3478260869565</c:v>
                </c:pt>
                <c:pt idx="580">
                  <c:v>295.6521739130435</c:v>
                </c:pt>
                <c:pt idx="581">
                  <c:v>278.26086956521738</c:v>
                </c:pt>
                <c:pt idx="582">
                  <c:v>291.30434782608694</c:v>
                </c:pt>
                <c:pt idx="583">
                  <c:v>291.30434782608694</c:v>
                </c:pt>
                <c:pt idx="584">
                  <c:v>265.21739130434781</c:v>
                </c:pt>
                <c:pt idx="585">
                  <c:v>252.17391304347822</c:v>
                </c:pt>
                <c:pt idx="586">
                  <c:v>247.82608695652169</c:v>
                </c:pt>
                <c:pt idx="587">
                  <c:v>265.21739130434781</c:v>
                </c:pt>
                <c:pt idx="588">
                  <c:v>260.86956521739125</c:v>
                </c:pt>
                <c:pt idx="589">
                  <c:v>265.21739130434781</c:v>
                </c:pt>
                <c:pt idx="590">
                  <c:v>252.17391304347822</c:v>
                </c:pt>
                <c:pt idx="591">
                  <c:v>265.21739130434781</c:v>
                </c:pt>
                <c:pt idx="592">
                  <c:v>252.17391304347822</c:v>
                </c:pt>
                <c:pt idx="593">
                  <c:v>247.82608695652169</c:v>
                </c:pt>
                <c:pt idx="594">
                  <c:v>239.13043478260869</c:v>
                </c:pt>
                <c:pt idx="595">
                  <c:v>252.17391304347822</c:v>
                </c:pt>
                <c:pt idx="596">
                  <c:v>252.17391304347822</c:v>
                </c:pt>
                <c:pt idx="597">
                  <c:v>269.56521739130437</c:v>
                </c:pt>
                <c:pt idx="598">
                  <c:v>260.86956521739125</c:v>
                </c:pt>
                <c:pt idx="599">
                  <c:v>260.86956521739125</c:v>
                </c:pt>
                <c:pt idx="600">
                  <c:v>252.17391304347822</c:v>
                </c:pt>
                <c:pt idx="601">
                  <c:v>243.47826086956525</c:v>
                </c:pt>
                <c:pt idx="602">
                  <c:v>239.13043478260869</c:v>
                </c:pt>
                <c:pt idx="603">
                  <c:v>252.17391304347822</c:v>
                </c:pt>
                <c:pt idx="604">
                  <c:v>269.56521739130437</c:v>
                </c:pt>
                <c:pt idx="605">
                  <c:v>278.26086956521738</c:v>
                </c:pt>
                <c:pt idx="606">
                  <c:v>299.99999999999994</c:v>
                </c:pt>
                <c:pt idx="607">
                  <c:v>291.30434782608694</c:v>
                </c:pt>
                <c:pt idx="608">
                  <c:v>278.26086956521738</c:v>
                </c:pt>
                <c:pt idx="609">
                  <c:v>269.56521739130437</c:v>
                </c:pt>
                <c:pt idx="610">
                  <c:v>243.47826086956525</c:v>
                </c:pt>
                <c:pt idx="611">
                  <c:v>221.73913043478262</c:v>
                </c:pt>
                <c:pt idx="612">
                  <c:v>221.73913043478262</c:v>
                </c:pt>
                <c:pt idx="613">
                  <c:v>217.39130434782606</c:v>
                </c:pt>
                <c:pt idx="614">
                  <c:v>221.73913043478262</c:v>
                </c:pt>
                <c:pt idx="615">
                  <c:v>230.43478260869566</c:v>
                </c:pt>
                <c:pt idx="616">
                  <c:v>217.39130434782606</c:v>
                </c:pt>
                <c:pt idx="617">
                  <c:v>208.69565217391303</c:v>
                </c:pt>
                <c:pt idx="618">
                  <c:v>213.04347826086953</c:v>
                </c:pt>
                <c:pt idx="619">
                  <c:v>186.95652173913041</c:v>
                </c:pt>
                <c:pt idx="620">
                  <c:v>173.91304347826087</c:v>
                </c:pt>
                <c:pt idx="621">
                  <c:v>160.86956521739128</c:v>
                </c:pt>
                <c:pt idx="622">
                  <c:v>165.21739130434781</c:v>
                </c:pt>
                <c:pt idx="623">
                  <c:v>165.21739130434781</c:v>
                </c:pt>
                <c:pt idx="624">
                  <c:v>156.52173913043475</c:v>
                </c:pt>
                <c:pt idx="625">
                  <c:v>165.21739130434781</c:v>
                </c:pt>
                <c:pt idx="626">
                  <c:v>182.60869565217391</c:v>
                </c:pt>
                <c:pt idx="627">
                  <c:v>178.26086956521738</c:v>
                </c:pt>
                <c:pt idx="628">
                  <c:v>173.91304347826087</c:v>
                </c:pt>
                <c:pt idx="629">
                  <c:v>182.60869565217391</c:v>
                </c:pt>
                <c:pt idx="630">
                  <c:v>182.60869565217391</c:v>
                </c:pt>
                <c:pt idx="631">
                  <c:v>191.30434782608694</c:v>
                </c:pt>
                <c:pt idx="632">
                  <c:v>186.95652173913041</c:v>
                </c:pt>
                <c:pt idx="633">
                  <c:v>178.26086956521738</c:v>
                </c:pt>
                <c:pt idx="634">
                  <c:v>173.91304347826087</c:v>
                </c:pt>
                <c:pt idx="635">
                  <c:v>178.26086956521738</c:v>
                </c:pt>
                <c:pt idx="636">
                  <c:v>169.56521739130434</c:v>
                </c:pt>
                <c:pt idx="637">
                  <c:v>221.73913043478262</c:v>
                </c:pt>
                <c:pt idx="638">
                  <c:v>221.73913043478262</c:v>
                </c:pt>
                <c:pt idx="639">
                  <c:v>217.39130434782606</c:v>
                </c:pt>
                <c:pt idx="640">
                  <c:v>221.73913043478262</c:v>
                </c:pt>
                <c:pt idx="641">
                  <c:v>230.43478260869566</c:v>
                </c:pt>
                <c:pt idx="642">
                  <c:v>217.39130434782606</c:v>
                </c:pt>
                <c:pt idx="643">
                  <c:v>195.65217391304347</c:v>
                </c:pt>
                <c:pt idx="644">
                  <c:v>208.69565217391303</c:v>
                </c:pt>
                <c:pt idx="645">
                  <c:v>213.04347826086953</c:v>
                </c:pt>
                <c:pt idx="646">
                  <c:v>186.95652173913041</c:v>
                </c:pt>
                <c:pt idx="647">
                  <c:v>173.91304347826087</c:v>
                </c:pt>
                <c:pt idx="648">
                  <c:v>160.86956521739128</c:v>
                </c:pt>
                <c:pt idx="649">
                  <c:v>165.21739130434781</c:v>
                </c:pt>
                <c:pt idx="650">
                  <c:v>165.21739130434781</c:v>
                </c:pt>
                <c:pt idx="651">
                  <c:v>156.52173913043475</c:v>
                </c:pt>
                <c:pt idx="652">
                  <c:v>165.21739130434781</c:v>
                </c:pt>
                <c:pt idx="653">
                  <c:v>182.60869565217391</c:v>
                </c:pt>
                <c:pt idx="654">
                  <c:v>178.26086956521738</c:v>
                </c:pt>
                <c:pt idx="655">
                  <c:v>173.91304347826087</c:v>
                </c:pt>
                <c:pt idx="656">
                  <c:v>182.60869565217391</c:v>
                </c:pt>
                <c:pt idx="657">
                  <c:v>182.60869565217391</c:v>
                </c:pt>
                <c:pt idx="658">
                  <c:v>191.30434782608694</c:v>
                </c:pt>
                <c:pt idx="659">
                  <c:v>186.95652173913041</c:v>
                </c:pt>
                <c:pt idx="660">
                  <c:v>178.26086956521738</c:v>
                </c:pt>
                <c:pt idx="661">
                  <c:v>173.91304347826087</c:v>
                </c:pt>
                <c:pt idx="662">
                  <c:v>178.26086956521738</c:v>
                </c:pt>
                <c:pt idx="663">
                  <c:v>169.56521739130434</c:v>
                </c:pt>
                <c:pt idx="664">
                  <c:v>169.56521739130434</c:v>
                </c:pt>
                <c:pt idx="665">
                  <c:v>178.26086956521738</c:v>
                </c:pt>
                <c:pt idx="666">
                  <c:v>182.60869565217391</c:v>
                </c:pt>
                <c:pt idx="667">
                  <c:v>173.91304347826087</c:v>
                </c:pt>
                <c:pt idx="668">
                  <c:v>165.21739130434781</c:v>
                </c:pt>
                <c:pt idx="669">
                  <c:v>169.56521739130434</c:v>
                </c:pt>
                <c:pt idx="670">
                  <c:v>160.86956521739128</c:v>
                </c:pt>
                <c:pt idx="671">
                  <c:v>165.21739130434781</c:v>
                </c:pt>
                <c:pt idx="672">
                  <c:v>156.52173913043475</c:v>
                </c:pt>
                <c:pt idx="673">
                  <c:v>147.82608695652175</c:v>
                </c:pt>
                <c:pt idx="674">
                  <c:v>147.82608695652175</c:v>
                </c:pt>
                <c:pt idx="675">
                  <c:v>147.82608695652175</c:v>
                </c:pt>
                <c:pt idx="676">
                  <c:v>147.82608695652175</c:v>
                </c:pt>
                <c:pt idx="677">
                  <c:v>147.82608695652175</c:v>
                </c:pt>
                <c:pt idx="678">
                  <c:v>147.82608695652175</c:v>
                </c:pt>
                <c:pt idx="679">
                  <c:v>139.13043478260869</c:v>
                </c:pt>
                <c:pt idx="680">
                  <c:v>139.13043478260869</c:v>
                </c:pt>
                <c:pt idx="681">
                  <c:v>139.13043478260869</c:v>
                </c:pt>
                <c:pt idx="682">
                  <c:v>126.08695652173911</c:v>
                </c:pt>
                <c:pt idx="683">
                  <c:v>121.73913043478262</c:v>
                </c:pt>
                <c:pt idx="684">
                  <c:v>108.69565217391303</c:v>
                </c:pt>
                <c:pt idx="685">
                  <c:v>104.34782608695652</c:v>
                </c:pt>
                <c:pt idx="686">
                  <c:v>113.04347826086956</c:v>
                </c:pt>
                <c:pt idx="687">
                  <c:v>108.69565217391303</c:v>
                </c:pt>
                <c:pt idx="688">
                  <c:v>108.69565217391303</c:v>
                </c:pt>
                <c:pt idx="689">
                  <c:v>113.04347826086956</c:v>
                </c:pt>
                <c:pt idx="690">
                  <c:v>113.04347826086956</c:v>
                </c:pt>
                <c:pt idx="691">
                  <c:v>104.34782608695652</c:v>
                </c:pt>
                <c:pt idx="692">
                  <c:v>102.17391304347825</c:v>
                </c:pt>
                <c:pt idx="693">
                  <c:v>100</c:v>
                </c:pt>
                <c:pt idx="694">
                  <c:v>95.65217391304347</c:v>
                </c:pt>
                <c:pt idx="695">
                  <c:v>95.65217391304347</c:v>
                </c:pt>
                <c:pt idx="696">
                  <c:v>100</c:v>
                </c:pt>
                <c:pt idx="697">
                  <c:v>100</c:v>
                </c:pt>
                <c:pt idx="698">
                  <c:v>100</c:v>
                </c:pt>
                <c:pt idx="699">
                  <c:v>117.39130434782609</c:v>
                </c:pt>
                <c:pt idx="700">
                  <c:v>121.73913043478262</c:v>
                </c:pt>
                <c:pt idx="701">
                  <c:v>130.43478260869563</c:v>
                </c:pt>
                <c:pt idx="702">
                  <c:v>139.13043478260869</c:v>
                </c:pt>
                <c:pt idx="703">
                  <c:v>143.47826086956522</c:v>
                </c:pt>
                <c:pt idx="704">
                  <c:v>152.17391304347825</c:v>
                </c:pt>
                <c:pt idx="705">
                  <c:v>165.21739130434781</c:v>
                </c:pt>
                <c:pt idx="706">
                  <c:v>169.56521739130434</c:v>
                </c:pt>
                <c:pt idx="707">
                  <c:v>165.21739130434781</c:v>
                </c:pt>
              </c:numCache>
            </c:numRef>
          </c:val>
          <c:smooth val="0"/>
          <c:extLst>
            <c:ext xmlns:c16="http://schemas.microsoft.com/office/drawing/2014/chart" uri="{C3380CC4-5D6E-409C-BE32-E72D297353CC}">
              <c16:uniqueId val="{00000001-276A-CC4B-8FD5-2331F1038564}"/>
            </c:ext>
          </c:extLst>
        </c:ser>
        <c:ser>
          <c:idx val="3"/>
          <c:order val="1"/>
          <c:tx>
            <c:strRef>
              <c:f>'DEF PPT Charts'!$E$1005</c:f>
              <c:strCache>
                <c:ptCount val="1"/>
                <c:pt idx="0">
                  <c:v>Silver Price</c:v>
                </c:pt>
              </c:strCache>
            </c:strRef>
          </c:tx>
          <c:spPr>
            <a:ln w="28575" cap="rnd">
              <a:solidFill>
                <a:schemeClr val="accent4"/>
              </a:solidFill>
              <a:round/>
            </a:ln>
            <a:effectLst/>
          </c:spPr>
          <c:marker>
            <c:symbol val="none"/>
          </c:marker>
          <c:cat>
            <c:numRef>
              <c:f>'DEF PPT Charts'!$A$1006:$A$1713</c:f>
              <c:numCache>
                <c:formatCode>m/d/yy</c:formatCode>
                <c:ptCount val="708"/>
                <c:pt idx="0">
                  <c:v>43770</c:v>
                </c:pt>
                <c:pt idx="1">
                  <c:v>43773</c:v>
                </c:pt>
                <c:pt idx="2">
                  <c:v>43774</c:v>
                </c:pt>
                <c:pt idx="3">
                  <c:v>43775</c:v>
                </c:pt>
                <c:pt idx="4">
                  <c:v>43776</c:v>
                </c:pt>
                <c:pt idx="5">
                  <c:v>43777</c:v>
                </c:pt>
                <c:pt idx="6">
                  <c:v>43780</c:v>
                </c:pt>
                <c:pt idx="7">
                  <c:v>43781</c:v>
                </c:pt>
                <c:pt idx="8">
                  <c:v>43782</c:v>
                </c:pt>
                <c:pt idx="9">
                  <c:v>43783</c:v>
                </c:pt>
                <c:pt idx="10">
                  <c:v>43784</c:v>
                </c:pt>
                <c:pt idx="11">
                  <c:v>43787</c:v>
                </c:pt>
                <c:pt idx="12">
                  <c:v>43788</c:v>
                </c:pt>
                <c:pt idx="13">
                  <c:v>43789</c:v>
                </c:pt>
                <c:pt idx="14">
                  <c:v>43790</c:v>
                </c:pt>
                <c:pt idx="15">
                  <c:v>43791</c:v>
                </c:pt>
                <c:pt idx="16">
                  <c:v>43794</c:v>
                </c:pt>
                <c:pt idx="17">
                  <c:v>43795</c:v>
                </c:pt>
                <c:pt idx="18">
                  <c:v>43796</c:v>
                </c:pt>
                <c:pt idx="19">
                  <c:v>43797</c:v>
                </c:pt>
                <c:pt idx="20">
                  <c:v>43798</c:v>
                </c:pt>
                <c:pt idx="21">
                  <c:v>43801</c:v>
                </c:pt>
                <c:pt idx="22">
                  <c:v>43802</c:v>
                </c:pt>
                <c:pt idx="23">
                  <c:v>43803</c:v>
                </c:pt>
                <c:pt idx="24">
                  <c:v>43804</c:v>
                </c:pt>
                <c:pt idx="25">
                  <c:v>43805</c:v>
                </c:pt>
                <c:pt idx="26">
                  <c:v>43808</c:v>
                </c:pt>
                <c:pt idx="27">
                  <c:v>43809</c:v>
                </c:pt>
                <c:pt idx="28">
                  <c:v>43810</c:v>
                </c:pt>
                <c:pt idx="29">
                  <c:v>43811</c:v>
                </c:pt>
                <c:pt idx="30">
                  <c:v>43812</c:v>
                </c:pt>
                <c:pt idx="31">
                  <c:v>43815</c:v>
                </c:pt>
                <c:pt idx="32">
                  <c:v>43816</c:v>
                </c:pt>
                <c:pt idx="33">
                  <c:v>43817</c:v>
                </c:pt>
                <c:pt idx="34">
                  <c:v>43818</c:v>
                </c:pt>
                <c:pt idx="35">
                  <c:v>43819</c:v>
                </c:pt>
                <c:pt idx="36">
                  <c:v>43822</c:v>
                </c:pt>
                <c:pt idx="37">
                  <c:v>43823</c:v>
                </c:pt>
                <c:pt idx="38">
                  <c:v>43826</c:v>
                </c:pt>
                <c:pt idx="39">
                  <c:v>43829</c:v>
                </c:pt>
                <c:pt idx="40">
                  <c:v>43830</c:v>
                </c:pt>
                <c:pt idx="41">
                  <c:v>43832</c:v>
                </c:pt>
                <c:pt idx="42">
                  <c:v>43833</c:v>
                </c:pt>
                <c:pt idx="43">
                  <c:v>43836</c:v>
                </c:pt>
                <c:pt idx="44">
                  <c:v>43837</c:v>
                </c:pt>
                <c:pt idx="45">
                  <c:v>43838</c:v>
                </c:pt>
                <c:pt idx="46">
                  <c:v>43839</c:v>
                </c:pt>
                <c:pt idx="47">
                  <c:v>43840</c:v>
                </c:pt>
                <c:pt idx="48">
                  <c:v>43843</c:v>
                </c:pt>
                <c:pt idx="49">
                  <c:v>43844</c:v>
                </c:pt>
                <c:pt idx="50">
                  <c:v>43845</c:v>
                </c:pt>
                <c:pt idx="51">
                  <c:v>43846</c:v>
                </c:pt>
                <c:pt idx="52">
                  <c:v>43847</c:v>
                </c:pt>
                <c:pt idx="53">
                  <c:v>43850</c:v>
                </c:pt>
                <c:pt idx="54">
                  <c:v>43851</c:v>
                </c:pt>
                <c:pt idx="55">
                  <c:v>43852</c:v>
                </c:pt>
                <c:pt idx="56">
                  <c:v>43853</c:v>
                </c:pt>
                <c:pt idx="57">
                  <c:v>43854</c:v>
                </c:pt>
                <c:pt idx="58">
                  <c:v>43857</c:v>
                </c:pt>
                <c:pt idx="59">
                  <c:v>43858</c:v>
                </c:pt>
                <c:pt idx="60">
                  <c:v>43859</c:v>
                </c:pt>
                <c:pt idx="61">
                  <c:v>43860</c:v>
                </c:pt>
                <c:pt idx="62">
                  <c:v>43861</c:v>
                </c:pt>
                <c:pt idx="63">
                  <c:v>43864</c:v>
                </c:pt>
                <c:pt idx="64">
                  <c:v>43865</c:v>
                </c:pt>
                <c:pt idx="65">
                  <c:v>43866</c:v>
                </c:pt>
                <c:pt idx="66">
                  <c:v>43867</c:v>
                </c:pt>
                <c:pt idx="67">
                  <c:v>43868</c:v>
                </c:pt>
                <c:pt idx="68">
                  <c:v>43871</c:v>
                </c:pt>
                <c:pt idx="69">
                  <c:v>43872</c:v>
                </c:pt>
                <c:pt idx="70">
                  <c:v>43873</c:v>
                </c:pt>
                <c:pt idx="71">
                  <c:v>43874</c:v>
                </c:pt>
                <c:pt idx="72">
                  <c:v>43875</c:v>
                </c:pt>
                <c:pt idx="73">
                  <c:v>43879</c:v>
                </c:pt>
                <c:pt idx="74">
                  <c:v>43880</c:v>
                </c:pt>
                <c:pt idx="75">
                  <c:v>43881</c:v>
                </c:pt>
                <c:pt idx="76">
                  <c:v>43882</c:v>
                </c:pt>
                <c:pt idx="77">
                  <c:v>43885</c:v>
                </c:pt>
                <c:pt idx="78">
                  <c:v>43886</c:v>
                </c:pt>
                <c:pt idx="79">
                  <c:v>43887</c:v>
                </c:pt>
                <c:pt idx="80">
                  <c:v>43888</c:v>
                </c:pt>
                <c:pt idx="81">
                  <c:v>43889</c:v>
                </c:pt>
                <c:pt idx="82">
                  <c:v>43892</c:v>
                </c:pt>
                <c:pt idx="83">
                  <c:v>43893</c:v>
                </c:pt>
                <c:pt idx="84">
                  <c:v>43894</c:v>
                </c:pt>
                <c:pt idx="85">
                  <c:v>43895</c:v>
                </c:pt>
                <c:pt idx="86">
                  <c:v>43896</c:v>
                </c:pt>
                <c:pt idx="87">
                  <c:v>43899</c:v>
                </c:pt>
                <c:pt idx="88">
                  <c:v>43900</c:v>
                </c:pt>
                <c:pt idx="89">
                  <c:v>43901</c:v>
                </c:pt>
                <c:pt idx="90">
                  <c:v>43902</c:v>
                </c:pt>
                <c:pt idx="91">
                  <c:v>43903</c:v>
                </c:pt>
                <c:pt idx="92">
                  <c:v>43906</c:v>
                </c:pt>
                <c:pt idx="93">
                  <c:v>43907</c:v>
                </c:pt>
                <c:pt idx="94">
                  <c:v>43908</c:v>
                </c:pt>
                <c:pt idx="95">
                  <c:v>43909</c:v>
                </c:pt>
                <c:pt idx="96">
                  <c:v>43910</c:v>
                </c:pt>
                <c:pt idx="97">
                  <c:v>43913</c:v>
                </c:pt>
                <c:pt idx="98">
                  <c:v>43914</c:v>
                </c:pt>
                <c:pt idx="99">
                  <c:v>43915</c:v>
                </c:pt>
                <c:pt idx="100">
                  <c:v>43916</c:v>
                </c:pt>
                <c:pt idx="101">
                  <c:v>43917</c:v>
                </c:pt>
                <c:pt idx="102">
                  <c:v>43920</c:v>
                </c:pt>
                <c:pt idx="103">
                  <c:v>43921</c:v>
                </c:pt>
                <c:pt idx="104">
                  <c:v>43922</c:v>
                </c:pt>
                <c:pt idx="105">
                  <c:v>43923</c:v>
                </c:pt>
                <c:pt idx="106">
                  <c:v>43924</c:v>
                </c:pt>
                <c:pt idx="107">
                  <c:v>43927</c:v>
                </c:pt>
                <c:pt idx="108">
                  <c:v>43928</c:v>
                </c:pt>
                <c:pt idx="109">
                  <c:v>43929</c:v>
                </c:pt>
                <c:pt idx="110">
                  <c:v>43930</c:v>
                </c:pt>
                <c:pt idx="111">
                  <c:v>43935</c:v>
                </c:pt>
                <c:pt idx="112">
                  <c:v>43936</c:v>
                </c:pt>
                <c:pt idx="113">
                  <c:v>43937</c:v>
                </c:pt>
                <c:pt idx="114">
                  <c:v>43938</c:v>
                </c:pt>
                <c:pt idx="115">
                  <c:v>43941</c:v>
                </c:pt>
                <c:pt idx="116">
                  <c:v>43942</c:v>
                </c:pt>
                <c:pt idx="117">
                  <c:v>43943</c:v>
                </c:pt>
                <c:pt idx="118">
                  <c:v>43944</c:v>
                </c:pt>
                <c:pt idx="119">
                  <c:v>43945</c:v>
                </c:pt>
                <c:pt idx="120">
                  <c:v>43948</c:v>
                </c:pt>
                <c:pt idx="121">
                  <c:v>43949</c:v>
                </c:pt>
                <c:pt idx="122">
                  <c:v>43950</c:v>
                </c:pt>
                <c:pt idx="123">
                  <c:v>43951</c:v>
                </c:pt>
                <c:pt idx="124">
                  <c:v>43952</c:v>
                </c:pt>
                <c:pt idx="125">
                  <c:v>43955</c:v>
                </c:pt>
                <c:pt idx="126">
                  <c:v>43956</c:v>
                </c:pt>
                <c:pt idx="127">
                  <c:v>43957</c:v>
                </c:pt>
                <c:pt idx="128">
                  <c:v>43958</c:v>
                </c:pt>
                <c:pt idx="129">
                  <c:v>43962</c:v>
                </c:pt>
                <c:pt idx="130">
                  <c:v>43963</c:v>
                </c:pt>
                <c:pt idx="131">
                  <c:v>43964</c:v>
                </c:pt>
                <c:pt idx="132">
                  <c:v>43965</c:v>
                </c:pt>
                <c:pt idx="133">
                  <c:v>43966</c:v>
                </c:pt>
                <c:pt idx="134">
                  <c:v>43970</c:v>
                </c:pt>
                <c:pt idx="135">
                  <c:v>43971</c:v>
                </c:pt>
                <c:pt idx="136">
                  <c:v>43972</c:v>
                </c:pt>
                <c:pt idx="137">
                  <c:v>43973</c:v>
                </c:pt>
                <c:pt idx="138">
                  <c:v>43977</c:v>
                </c:pt>
                <c:pt idx="139">
                  <c:v>43978</c:v>
                </c:pt>
                <c:pt idx="140">
                  <c:v>43979</c:v>
                </c:pt>
                <c:pt idx="141">
                  <c:v>43980</c:v>
                </c:pt>
                <c:pt idx="142">
                  <c:v>43983</c:v>
                </c:pt>
                <c:pt idx="143">
                  <c:v>43984</c:v>
                </c:pt>
                <c:pt idx="144">
                  <c:v>43985</c:v>
                </c:pt>
                <c:pt idx="145">
                  <c:v>43986</c:v>
                </c:pt>
                <c:pt idx="146">
                  <c:v>43987</c:v>
                </c:pt>
                <c:pt idx="147">
                  <c:v>43990</c:v>
                </c:pt>
                <c:pt idx="148">
                  <c:v>43991</c:v>
                </c:pt>
                <c:pt idx="149">
                  <c:v>43992</c:v>
                </c:pt>
                <c:pt idx="150">
                  <c:v>43993</c:v>
                </c:pt>
                <c:pt idx="151">
                  <c:v>43994</c:v>
                </c:pt>
                <c:pt idx="152">
                  <c:v>43997</c:v>
                </c:pt>
                <c:pt idx="153">
                  <c:v>43998</c:v>
                </c:pt>
                <c:pt idx="154">
                  <c:v>43999</c:v>
                </c:pt>
                <c:pt idx="155">
                  <c:v>44000</c:v>
                </c:pt>
                <c:pt idx="156">
                  <c:v>44001</c:v>
                </c:pt>
                <c:pt idx="157">
                  <c:v>44004</c:v>
                </c:pt>
                <c:pt idx="158">
                  <c:v>44005</c:v>
                </c:pt>
                <c:pt idx="159">
                  <c:v>44006</c:v>
                </c:pt>
                <c:pt idx="160">
                  <c:v>44007</c:v>
                </c:pt>
                <c:pt idx="161">
                  <c:v>44008</c:v>
                </c:pt>
                <c:pt idx="162">
                  <c:v>44011</c:v>
                </c:pt>
                <c:pt idx="163">
                  <c:v>44012</c:v>
                </c:pt>
                <c:pt idx="164">
                  <c:v>44014</c:v>
                </c:pt>
                <c:pt idx="165">
                  <c:v>44015</c:v>
                </c:pt>
                <c:pt idx="166">
                  <c:v>44018</c:v>
                </c:pt>
                <c:pt idx="167">
                  <c:v>44019</c:v>
                </c:pt>
                <c:pt idx="168">
                  <c:v>44020</c:v>
                </c:pt>
                <c:pt idx="169">
                  <c:v>44021</c:v>
                </c:pt>
                <c:pt idx="170">
                  <c:v>44022</c:v>
                </c:pt>
                <c:pt idx="171">
                  <c:v>44025</c:v>
                </c:pt>
                <c:pt idx="172">
                  <c:v>44026</c:v>
                </c:pt>
                <c:pt idx="173">
                  <c:v>44027</c:v>
                </c:pt>
                <c:pt idx="174">
                  <c:v>44028</c:v>
                </c:pt>
                <c:pt idx="175">
                  <c:v>44029</c:v>
                </c:pt>
                <c:pt idx="176">
                  <c:v>44032</c:v>
                </c:pt>
                <c:pt idx="177">
                  <c:v>44033</c:v>
                </c:pt>
                <c:pt idx="178">
                  <c:v>44034</c:v>
                </c:pt>
                <c:pt idx="179">
                  <c:v>44035</c:v>
                </c:pt>
                <c:pt idx="180">
                  <c:v>44036</c:v>
                </c:pt>
                <c:pt idx="181">
                  <c:v>44039</c:v>
                </c:pt>
                <c:pt idx="182">
                  <c:v>44040</c:v>
                </c:pt>
                <c:pt idx="183">
                  <c:v>44041</c:v>
                </c:pt>
                <c:pt idx="184">
                  <c:v>44042</c:v>
                </c:pt>
                <c:pt idx="185">
                  <c:v>44043</c:v>
                </c:pt>
                <c:pt idx="186">
                  <c:v>44047</c:v>
                </c:pt>
                <c:pt idx="187">
                  <c:v>44048</c:v>
                </c:pt>
                <c:pt idx="188">
                  <c:v>44049</c:v>
                </c:pt>
                <c:pt idx="189">
                  <c:v>44050</c:v>
                </c:pt>
                <c:pt idx="190">
                  <c:v>44053</c:v>
                </c:pt>
                <c:pt idx="191">
                  <c:v>44054</c:v>
                </c:pt>
                <c:pt idx="192">
                  <c:v>44055</c:v>
                </c:pt>
                <c:pt idx="193">
                  <c:v>44056</c:v>
                </c:pt>
                <c:pt idx="194">
                  <c:v>44057</c:v>
                </c:pt>
                <c:pt idx="195">
                  <c:v>44060</c:v>
                </c:pt>
                <c:pt idx="196">
                  <c:v>44061</c:v>
                </c:pt>
                <c:pt idx="197">
                  <c:v>44062</c:v>
                </c:pt>
                <c:pt idx="198">
                  <c:v>44063</c:v>
                </c:pt>
                <c:pt idx="199">
                  <c:v>44064</c:v>
                </c:pt>
                <c:pt idx="200">
                  <c:v>44067</c:v>
                </c:pt>
                <c:pt idx="201">
                  <c:v>44068</c:v>
                </c:pt>
                <c:pt idx="202">
                  <c:v>44069</c:v>
                </c:pt>
                <c:pt idx="203">
                  <c:v>44070</c:v>
                </c:pt>
                <c:pt idx="204">
                  <c:v>44071</c:v>
                </c:pt>
                <c:pt idx="205">
                  <c:v>44075</c:v>
                </c:pt>
                <c:pt idx="206">
                  <c:v>44076</c:v>
                </c:pt>
                <c:pt idx="207">
                  <c:v>44077</c:v>
                </c:pt>
                <c:pt idx="208">
                  <c:v>44078</c:v>
                </c:pt>
                <c:pt idx="209">
                  <c:v>44082</c:v>
                </c:pt>
                <c:pt idx="210">
                  <c:v>44083</c:v>
                </c:pt>
                <c:pt idx="211">
                  <c:v>44084</c:v>
                </c:pt>
                <c:pt idx="212">
                  <c:v>44085</c:v>
                </c:pt>
                <c:pt idx="213">
                  <c:v>44088</c:v>
                </c:pt>
                <c:pt idx="214">
                  <c:v>44089</c:v>
                </c:pt>
                <c:pt idx="215">
                  <c:v>44090</c:v>
                </c:pt>
                <c:pt idx="216">
                  <c:v>44091</c:v>
                </c:pt>
                <c:pt idx="217">
                  <c:v>44092</c:v>
                </c:pt>
                <c:pt idx="218">
                  <c:v>44095</c:v>
                </c:pt>
                <c:pt idx="219">
                  <c:v>44096</c:v>
                </c:pt>
                <c:pt idx="220">
                  <c:v>44097</c:v>
                </c:pt>
                <c:pt idx="221">
                  <c:v>44098</c:v>
                </c:pt>
                <c:pt idx="222">
                  <c:v>44099</c:v>
                </c:pt>
                <c:pt idx="223">
                  <c:v>44102</c:v>
                </c:pt>
                <c:pt idx="224">
                  <c:v>44103</c:v>
                </c:pt>
                <c:pt idx="225">
                  <c:v>44104</c:v>
                </c:pt>
                <c:pt idx="226">
                  <c:v>44105</c:v>
                </c:pt>
                <c:pt idx="227">
                  <c:v>44106</c:v>
                </c:pt>
                <c:pt idx="228">
                  <c:v>44109</c:v>
                </c:pt>
                <c:pt idx="229">
                  <c:v>44110</c:v>
                </c:pt>
                <c:pt idx="230">
                  <c:v>44111</c:v>
                </c:pt>
                <c:pt idx="231">
                  <c:v>44112</c:v>
                </c:pt>
                <c:pt idx="232">
                  <c:v>44113</c:v>
                </c:pt>
                <c:pt idx="233">
                  <c:v>44117</c:v>
                </c:pt>
                <c:pt idx="234">
                  <c:v>44118</c:v>
                </c:pt>
                <c:pt idx="235">
                  <c:v>44119</c:v>
                </c:pt>
                <c:pt idx="236">
                  <c:v>44120</c:v>
                </c:pt>
                <c:pt idx="237">
                  <c:v>44123</c:v>
                </c:pt>
                <c:pt idx="238">
                  <c:v>44124</c:v>
                </c:pt>
                <c:pt idx="239">
                  <c:v>44125</c:v>
                </c:pt>
                <c:pt idx="240">
                  <c:v>44126</c:v>
                </c:pt>
                <c:pt idx="241">
                  <c:v>44127</c:v>
                </c:pt>
                <c:pt idx="242">
                  <c:v>44130</c:v>
                </c:pt>
                <c:pt idx="243">
                  <c:v>44131</c:v>
                </c:pt>
                <c:pt idx="244">
                  <c:v>44132</c:v>
                </c:pt>
                <c:pt idx="245">
                  <c:v>44133</c:v>
                </c:pt>
                <c:pt idx="246">
                  <c:v>44134</c:v>
                </c:pt>
                <c:pt idx="247">
                  <c:v>44137</c:v>
                </c:pt>
                <c:pt idx="248">
                  <c:v>44138</c:v>
                </c:pt>
                <c:pt idx="249">
                  <c:v>44139</c:v>
                </c:pt>
                <c:pt idx="250">
                  <c:v>44140</c:v>
                </c:pt>
                <c:pt idx="251">
                  <c:v>44141</c:v>
                </c:pt>
                <c:pt idx="252">
                  <c:v>44144</c:v>
                </c:pt>
                <c:pt idx="253">
                  <c:v>44145</c:v>
                </c:pt>
                <c:pt idx="254">
                  <c:v>44146</c:v>
                </c:pt>
                <c:pt idx="255">
                  <c:v>44147</c:v>
                </c:pt>
                <c:pt idx="256">
                  <c:v>44148</c:v>
                </c:pt>
                <c:pt idx="257">
                  <c:v>44151</c:v>
                </c:pt>
                <c:pt idx="258">
                  <c:v>44152</c:v>
                </c:pt>
                <c:pt idx="259">
                  <c:v>44153</c:v>
                </c:pt>
                <c:pt idx="260">
                  <c:v>44154</c:v>
                </c:pt>
                <c:pt idx="261">
                  <c:v>44155</c:v>
                </c:pt>
                <c:pt idx="262">
                  <c:v>44158</c:v>
                </c:pt>
                <c:pt idx="263">
                  <c:v>44159</c:v>
                </c:pt>
                <c:pt idx="264">
                  <c:v>44160</c:v>
                </c:pt>
                <c:pt idx="265">
                  <c:v>44161</c:v>
                </c:pt>
                <c:pt idx="266">
                  <c:v>44162</c:v>
                </c:pt>
                <c:pt idx="267">
                  <c:v>44165</c:v>
                </c:pt>
                <c:pt idx="268">
                  <c:v>44166</c:v>
                </c:pt>
                <c:pt idx="269">
                  <c:v>44167</c:v>
                </c:pt>
                <c:pt idx="270">
                  <c:v>44168</c:v>
                </c:pt>
                <c:pt idx="271">
                  <c:v>44169</c:v>
                </c:pt>
                <c:pt idx="272">
                  <c:v>44172</c:v>
                </c:pt>
                <c:pt idx="273">
                  <c:v>44173</c:v>
                </c:pt>
                <c:pt idx="274">
                  <c:v>44174</c:v>
                </c:pt>
                <c:pt idx="275">
                  <c:v>44175</c:v>
                </c:pt>
                <c:pt idx="276">
                  <c:v>44176</c:v>
                </c:pt>
                <c:pt idx="277">
                  <c:v>44179</c:v>
                </c:pt>
                <c:pt idx="278">
                  <c:v>44180</c:v>
                </c:pt>
                <c:pt idx="279">
                  <c:v>44181</c:v>
                </c:pt>
                <c:pt idx="280">
                  <c:v>44182</c:v>
                </c:pt>
                <c:pt idx="281">
                  <c:v>44183</c:v>
                </c:pt>
                <c:pt idx="282">
                  <c:v>44186</c:v>
                </c:pt>
                <c:pt idx="283">
                  <c:v>44187</c:v>
                </c:pt>
                <c:pt idx="284">
                  <c:v>44188</c:v>
                </c:pt>
                <c:pt idx="285">
                  <c:v>44189</c:v>
                </c:pt>
                <c:pt idx="286">
                  <c:v>44194</c:v>
                </c:pt>
                <c:pt idx="287">
                  <c:v>44195</c:v>
                </c:pt>
                <c:pt idx="288">
                  <c:v>44196</c:v>
                </c:pt>
                <c:pt idx="289">
                  <c:v>44200</c:v>
                </c:pt>
                <c:pt idx="290">
                  <c:v>44201</c:v>
                </c:pt>
                <c:pt idx="291">
                  <c:v>44202</c:v>
                </c:pt>
                <c:pt idx="292">
                  <c:v>44203</c:v>
                </c:pt>
                <c:pt idx="293">
                  <c:v>44204</c:v>
                </c:pt>
                <c:pt idx="294">
                  <c:v>44207</c:v>
                </c:pt>
                <c:pt idx="295">
                  <c:v>44208</c:v>
                </c:pt>
                <c:pt idx="296">
                  <c:v>44209</c:v>
                </c:pt>
                <c:pt idx="297">
                  <c:v>44210</c:v>
                </c:pt>
                <c:pt idx="298">
                  <c:v>44211</c:v>
                </c:pt>
                <c:pt idx="299">
                  <c:v>44214</c:v>
                </c:pt>
                <c:pt idx="300">
                  <c:v>44215</c:v>
                </c:pt>
                <c:pt idx="301">
                  <c:v>44216</c:v>
                </c:pt>
                <c:pt idx="302">
                  <c:v>44217</c:v>
                </c:pt>
                <c:pt idx="303">
                  <c:v>44218</c:v>
                </c:pt>
                <c:pt idx="304">
                  <c:v>44221</c:v>
                </c:pt>
                <c:pt idx="305">
                  <c:v>44222</c:v>
                </c:pt>
                <c:pt idx="306">
                  <c:v>44223</c:v>
                </c:pt>
                <c:pt idx="307">
                  <c:v>44224</c:v>
                </c:pt>
                <c:pt idx="308">
                  <c:v>44225</c:v>
                </c:pt>
                <c:pt idx="309">
                  <c:v>44228</c:v>
                </c:pt>
                <c:pt idx="310">
                  <c:v>44229</c:v>
                </c:pt>
                <c:pt idx="311">
                  <c:v>44230</c:v>
                </c:pt>
                <c:pt idx="312">
                  <c:v>44231</c:v>
                </c:pt>
                <c:pt idx="313">
                  <c:v>44232</c:v>
                </c:pt>
                <c:pt idx="314">
                  <c:v>44235</c:v>
                </c:pt>
                <c:pt idx="315">
                  <c:v>44236</c:v>
                </c:pt>
                <c:pt idx="316">
                  <c:v>44237</c:v>
                </c:pt>
                <c:pt idx="317">
                  <c:v>44238</c:v>
                </c:pt>
                <c:pt idx="318">
                  <c:v>44239</c:v>
                </c:pt>
                <c:pt idx="319">
                  <c:v>44243</c:v>
                </c:pt>
                <c:pt idx="320">
                  <c:v>44244</c:v>
                </c:pt>
                <c:pt idx="321">
                  <c:v>44245</c:v>
                </c:pt>
                <c:pt idx="322">
                  <c:v>44246</c:v>
                </c:pt>
                <c:pt idx="323">
                  <c:v>44249</c:v>
                </c:pt>
                <c:pt idx="324">
                  <c:v>44250</c:v>
                </c:pt>
                <c:pt idx="325">
                  <c:v>44251</c:v>
                </c:pt>
                <c:pt idx="326">
                  <c:v>44252</c:v>
                </c:pt>
                <c:pt idx="327">
                  <c:v>44253</c:v>
                </c:pt>
                <c:pt idx="328">
                  <c:v>44256</c:v>
                </c:pt>
                <c:pt idx="329">
                  <c:v>44257</c:v>
                </c:pt>
                <c:pt idx="330">
                  <c:v>44258</c:v>
                </c:pt>
                <c:pt idx="331">
                  <c:v>44259</c:v>
                </c:pt>
                <c:pt idx="332">
                  <c:v>44260</c:v>
                </c:pt>
                <c:pt idx="333">
                  <c:v>44263</c:v>
                </c:pt>
                <c:pt idx="334">
                  <c:v>44264</c:v>
                </c:pt>
                <c:pt idx="335">
                  <c:v>44265</c:v>
                </c:pt>
                <c:pt idx="336">
                  <c:v>44266</c:v>
                </c:pt>
                <c:pt idx="337">
                  <c:v>44267</c:v>
                </c:pt>
                <c:pt idx="338">
                  <c:v>44270</c:v>
                </c:pt>
                <c:pt idx="339">
                  <c:v>44271</c:v>
                </c:pt>
                <c:pt idx="340">
                  <c:v>44272</c:v>
                </c:pt>
                <c:pt idx="341">
                  <c:v>44273</c:v>
                </c:pt>
                <c:pt idx="342">
                  <c:v>44274</c:v>
                </c:pt>
                <c:pt idx="343">
                  <c:v>44277</c:v>
                </c:pt>
                <c:pt idx="344">
                  <c:v>44278</c:v>
                </c:pt>
                <c:pt idx="345">
                  <c:v>44279</c:v>
                </c:pt>
                <c:pt idx="346">
                  <c:v>44280</c:v>
                </c:pt>
                <c:pt idx="347">
                  <c:v>44281</c:v>
                </c:pt>
                <c:pt idx="348">
                  <c:v>44284</c:v>
                </c:pt>
                <c:pt idx="349">
                  <c:v>44285</c:v>
                </c:pt>
                <c:pt idx="350">
                  <c:v>44286</c:v>
                </c:pt>
                <c:pt idx="351">
                  <c:v>44287</c:v>
                </c:pt>
                <c:pt idx="352">
                  <c:v>44292</c:v>
                </c:pt>
                <c:pt idx="353">
                  <c:v>44293</c:v>
                </c:pt>
                <c:pt idx="354">
                  <c:v>44294</c:v>
                </c:pt>
                <c:pt idx="355">
                  <c:v>44295</c:v>
                </c:pt>
                <c:pt idx="356">
                  <c:v>44298</c:v>
                </c:pt>
                <c:pt idx="357">
                  <c:v>44299</c:v>
                </c:pt>
                <c:pt idx="358">
                  <c:v>44300</c:v>
                </c:pt>
                <c:pt idx="359">
                  <c:v>44301</c:v>
                </c:pt>
                <c:pt idx="360">
                  <c:v>44302</c:v>
                </c:pt>
                <c:pt idx="361">
                  <c:v>44305</c:v>
                </c:pt>
                <c:pt idx="362">
                  <c:v>44306</c:v>
                </c:pt>
                <c:pt idx="363">
                  <c:v>44307</c:v>
                </c:pt>
                <c:pt idx="364">
                  <c:v>44308</c:v>
                </c:pt>
                <c:pt idx="365">
                  <c:v>44309</c:v>
                </c:pt>
                <c:pt idx="366">
                  <c:v>44312</c:v>
                </c:pt>
                <c:pt idx="367">
                  <c:v>44313</c:v>
                </c:pt>
                <c:pt idx="368">
                  <c:v>44314</c:v>
                </c:pt>
                <c:pt idx="369">
                  <c:v>44315</c:v>
                </c:pt>
                <c:pt idx="370">
                  <c:v>44316</c:v>
                </c:pt>
                <c:pt idx="371">
                  <c:v>44320</c:v>
                </c:pt>
                <c:pt idx="372">
                  <c:v>44321</c:v>
                </c:pt>
                <c:pt idx="373">
                  <c:v>44322</c:v>
                </c:pt>
                <c:pt idx="374">
                  <c:v>44323</c:v>
                </c:pt>
                <c:pt idx="375">
                  <c:v>44326</c:v>
                </c:pt>
                <c:pt idx="376">
                  <c:v>44327</c:v>
                </c:pt>
                <c:pt idx="377">
                  <c:v>44328</c:v>
                </c:pt>
                <c:pt idx="378">
                  <c:v>44329</c:v>
                </c:pt>
                <c:pt idx="379">
                  <c:v>44330</c:v>
                </c:pt>
                <c:pt idx="380">
                  <c:v>44333</c:v>
                </c:pt>
                <c:pt idx="381">
                  <c:v>44334</c:v>
                </c:pt>
                <c:pt idx="382">
                  <c:v>44335</c:v>
                </c:pt>
                <c:pt idx="383">
                  <c:v>44336</c:v>
                </c:pt>
                <c:pt idx="384">
                  <c:v>44337</c:v>
                </c:pt>
                <c:pt idx="385">
                  <c:v>44341</c:v>
                </c:pt>
                <c:pt idx="386">
                  <c:v>44342</c:v>
                </c:pt>
                <c:pt idx="387">
                  <c:v>44343</c:v>
                </c:pt>
                <c:pt idx="388">
                  <c:v>44344</c:v>
                </c:pt>
                <c:pt idx="389">
                  <c:v>44348</c:v>
                </c:pt>
                <c:pt idx="390">
                  <c:v>44349</c:v>
                </c:pt>
                <c:pt idx="391">
                  <c:v>44350</c:v>
                </c:pt>
                <c:pt idx="392">
                  <c:v>44351</c:v>
                </c:pt>
                <c:pt idx="393">
                  <c:v>44354</c:v>
                </c:pt>
                <c:pt idx="394">
                  <c:v>44355</c:v>
                </c:pt>
                <c:pt idx="395">
                  <c:v>44356</c:v>
                </c:pt>
                <c:pt idx="396">
                  <c:v>44357</c:v>
                </c:pt>
                <c:pt idx="397">
                  <c:v>44358</c:v>
                </c:pt>
                <c:pt idx="398">
                  <c:v>44361</c:v>
                </c:pt>
                <c:pt idx="399">
                  <c:v>44362</c:v>
                </c:pt>
                <c:pt idx="400">
                  <c:v>44363</c:v>
                </c:pt>
                <c:pt idx="401">
                  <c:v>44364</c:v>
                </c:pt>
                <c:pt idx="402">
                  <c:v>44365</c:v>
                </c:pt>
                <c:pt idx="403">
                  <c:v>44368</c:v>
                </c:pt>
                <c:pt idx="404">
                  <c:v>44369</c:v>
                </c:pt>
                <c:pt idx="405">
                  <c:v>44370</c:v>
                </c:pt>
                <c:pt idx="406">
                  <c:v>44371</c:v>
                </c:pt>
                <c:pt idx="407">
                  <c:v>44372</c:v>
                </c:pt>
                <c:pt idx="408">
                  <c:v>44375</c:v>
                </c:pt>
                <c:pt idx="409">
                  <c:v>44376</c:v>
                </c:pt>
                <c:pt idx="410">
                  <c:v>44377</c:v>
                </c:pt>
                <c:pt idx="411">
                  <c:v>44379</c:v>
                </c:pt>
                <c:pt idx="412">
                  <c:v>44382</c:v>
                </c:pt>
                <c:pt idx="413">
                  <c:v>44383</c:v>
                </c:pt>
                <c:pt idx="414">
                  <c:v>44384</c:v>
                </c:pt>
                <c:pt idx="415">
                  <c:v>44385</c:v>
                </c:pt>
                <c:pt idx="416">
                  <c:v>44386</c:v>
                </c:pt>
                <c:pt idx="417">
                  <c:v>44389</c:v>
                </c:pt>
                <c:pt idx="418">
                  <c:v>44390</c:v>
                </c:pt>
                <c:pt idx="419">
                  <c:v>44391</c:v>
                </c:pt>
                <c:pt idx="420">
                  <c:v>44392</c:v>
                </c:pt>
                <c:pt idx="421">
                  <c:v>44393</c:v>
                </c:pt>
                <c:pt idx="422">
                  <c:v>44396</c:v>
                </c:pt>
                <c:pt idx="423">
                  <c:v>44397</c:v>
                </c:pt>
                <c:pt idx="424">
                  <c:v>44398</c:v>
                </c:pt>
                <c:pt idx="425">
                  <c:v>44399</c:v>
                </c:pt>
                <c:pt idx="426">
                  <c:v>44400</c:v>
                </c:pt>
                <c:pt idx="427">
                  <c:v>44403</c:v>
                </c:pt>
                <c:pt idx="428">
                  <c:v>44404</c:v>
                </c:pt>
                <c:pt idx="429">
                  <c:v>44405</c:v>
                </c:pt>
                <c:pt idx="430">
                  <c:v>44406</c:v>
                </c:pt>
                <c:pt idx="431">
                  <c:v>44407</c:v>
                </c:pt>
                <c:pt idx="432">
                  <c:v>44411</c:v>
                </c:pt>
                <c:pt idx="433">
                  <c:v>44412</c:v>
                </c:pt>
                <c:pt idx="434">
                  <c:v>44413</c:v>
                </c:pt>
                <c:pt idx="435">
                  <c:v>44414</c:v>
                </c:pt>
                <c:pt idx="436">
                  <c:v>44417</c:v>
                </c:pt>
                <c:pt idx="437">
                  <c:v>44418</c:v>
                </c:pt>
                <c:pt idx="438">
                  <c:v>44419</c:v>
                </c:pt>
                <c:pt idx="439">
                  <c:v>44420</c:v>
                </c:pt>
                <c:pt idx="440">
                  <c:v>44421</c:v>
                </c:pt>
                <c:pt idx="441">
                  <c:v>44424</c:v>
                </c:pt>
                <c:pt idx="442">
                  <c:v>44425</c:v>
                </c:pt>
                <c:pt idx="443">
                  <c:v>44426</c:v>
                </c:pt>
                <c:pt idx="444">
                  <c:v>44427</c:v>
                </c:pt>
                <c:pt idx="445">
                  <c:v>44428</c:v>
                </c:pt>
                <c:pt idx="446">
                  <c:v>44431</c:v>
                </c:pt>
                <c:pt idx="447">
                  <c:v>44432</c:v>
                </c:pt>
                <c:pt idx="448">
                  <c:v>44433</c:v>
                </c:pt>
                <c:pt idx="449">
                  <c:v>44434</c:v>
                </c:pt>
                <c:pt idx="450">
                  <c:v>44435</c:v>
                </c:pt>
                <c:pt idx="451">
                  <c:v>44439</c:v>
                </c:pt>
                <c:pt idx="452">
                  <c:v>44440</c:v>
                </c:pt>
                <c:pt idx="453">
                  <c:v>44441</c:v>
                </c:pt>
                <c:pt idx="454">
                  <c:v>44442</c:v>
                </c:pt>
                <c:pt idx="455">
                  <c:v>44446</c:v>
                </c:pt>
                <c:pt idx="456">
                  <c:v>44447</c:v>
                </c:pt>
                <c:pt idx="457">
                  <c:v>44448</c:v>
                </c:pt>
                <c:pt idx="458">
                  <c:v>44449</c:v>
                </c:pt>
                <c:pt idx="459">
                  <c:v>44452</c:v>
                </c:pt>
                <c:pt idx="460">
                  <c:v>44453</c:v>
                </c:pt>
                <c:pt idx="461">
                  <c:v>44454</c:v>
                </c:pt>
                <c:pt idx="462">
                  <c:v>44455</c:v>
                </c:pt>
                <c:pt idx="463">
                  <c:v>44456</c:v>
                </c:pt>
                <c:pt idx="464">
                  <c:v>44459</c:v>
                </c:pt>
                <c:pt idx="465">
                  <c:v>44460</c:v>
                </c:pt>
                <c:pt idx="466">
                  <c:v>44461</c:v>
                </c:pt>
                <c:pt idx="467">
                  <c:v>44462</c:v>
                </c:pt>
                <c:pt idx="468">
                  <c:v>44463</c:v>
                </c:pt>
                <c:pt idx="469">
                  <c:v>44466</c:v>
                </c:pt>
                <c:pt idx="470">
                  <c:v>44467</c:v>
                </c:pt>
                <c:pt idx="471">
                  <c:v>44468</c:v>
                </c:pt>
                <c:pt idx="472">
                  <c:v>44469</c:v>
                </c:pt>
                <c:pt idx="473">
                  <c:v>44470</c:v>
                </c:pt>
                <c:pt idx="474">
                  <c:v>44473</c:v>
                </c:pt>
                <c:pt idx="475">
                  <c:v>44474</c:v>
                </c:pt>
                <c:pt idx="476">
                  <c:v>44475</c:v>
                </c:pt>
                <c:pt idx="477">
                  <c:v>44476</c:v>
                </c:pt>
                <c:pt idx="478">
                  <c:v>44477</c:v>
                </c:pt>
                <c:pt idx="479">
                  <c:v>44481</c:v>
                </c:pt>
                <c:pt idx="480">
                  <c:v>44482</c:v>
                </c:pt>
                <c:pt idx="481">
                  <c:v>44483</c:v>
                </c:pt>
                <c:pt idx="482">
                  <c:v>44484</c:v>
                </c:pt>
                <c:pt idx="483">
                  <c:v>44487</c:v>
                </c:pt>
                <c:pt idx="484">
                  <c:v>44488</c:v>
                </c:pt>
                <c:pt idx="485">
                  <c:v>44489</c:v>
                </c:pt>
                <c:pt idx="486">
                  <c:v>44490</c:v>
                </c:pt>
                <c:pt idx="487">
                  <c:v>44491</c:v>
                </c:pt>
                <c:pt idx="488">
                  <c:v>44494</c:v>
                </c:pt>
                <c:pt idx="489">
                  <c:v>44495</c:v>
                </c:pt>
                <c:pt idx="490">
                  <c:v>44496</c:v>
                </c:pt>
                <c:pt idx="491">
                  <c:v>44497</c:v>
                </c:pt>
                <c:pt idx="492">
                  <c:v>44498</c:v>
                </c:pt>
                <c:pt idx="493">
                  <c:v>44501</c:v>
                </c:pt>
                <c:pt idx="494">
                  <c:v>44502</c:v>
                </c:pt>
                <c:pt idx="495">
                  <c:v>44503</c:v>
                </c:pt>
                <c:pt idx="496">
                  <c:v>44504</c:v>
                </c:pt>
                <c:pt idx="497">
                  <c:v>44505</c:v>
                </c:pt>
                <c:pt idx="498">
                  <c:v>44508</c:v>
                </c:pt>
                <c:pt idx="499">
                  <c:v>44509</c:v>
                </c:pt>
                <c:pt idx="500">
                  <c:v>44510</c:v>
                </c:pt>
                <c:pt idx="501">
                  <c:v>44511</c:v>
                </c:pt>
                <c:pt idx="502">
                  <c:v>44512</c:v>
                </c:pt>
                <c:pt idx="503">
                  <c:v>44515</c:v>
                </c:pt>
                <c:pt idx="504">
                  <c:v>44516</c:v>
                </c:pt>
                <c:pt idx="505">
                  <c:v>44517</c:v>
                </c:pt>
                <c:pt idx="506">
                  <c:v>44518</c:v>
                </c:pt>
                <c:pt idx="507">
                  <c:v>44519</c:v>
                </c:pt>
                <c:pt idx="508">
                  <c:v>44522</c:v>
                </c:pt>
                <c:pt idx="509">
                  <c:v>44523</c:v>
                </c:pt>
                <c:pt idx="510">
                  <c:v>44524</c:v>
                </c:pt>
                <c:pt idx="511">
                  <c:v>44525</c:v>
                </c:pt>
                <c:pt idx="512">
                  <c:v>44526</c:v>
                </c:pt>
                <c:pt idx="513">
                  <c:v>44529</c:v>
                </c:pt>
                <c:pt idx="514">
                  <c:v>44530</c:v>
                </c:pt>
                <c:pt idx="515">
                  <c:v>44531</c:v>
                </c:pt>
                <c:pt idx="516">
                  <c:v>44532</c:v>
                </c:pt>
                <c:pt idx="517">
                  <c:v>44533</c:v>
                </c:pt>
                <c:pt idx="518">
                  <c:v>44536</c:v>
                </c:pt>
                <c:pt idx="519">
                  <c:v>44537</c:v>
                </c:pt>
                <c:pt idx="520">
                  <c:v>44538</c:v>
                </c:pt>
                <c:pt idx="521">
                  <c:v>44539</c:v>
                </c:pt>
                <c:pt idx="522">
                  <c:v>44540</c:v>
                </c:pt>
                <c:pt idx="523">
                  <c:v>44543</c:v>
                </c:pt>
                <c:pt idx="524">
                  <c:v>44544</c:v>
                </c:pt>
                <c:pt idx="525">
                  <c:v>44545</c:v>
                </c:pt>
                <c:pt idx="526">
                  <c:v>44546</c:v>
                </c:pt>
                <c:pt idx="527">
                  <c:v>44547</c:v>
                </c:pt>
                <c:pt idx="528">
                  <c:v>44550</c:v>
                </c:pt>
                <c:pt idx="529">
                  <c:v>44551</c:v>
                </c:pt>
                <c:pt idx="530">
                  <c:v>44552</c:v>
                </c:pt>
                <c:pt idx="531">
                  <c:v>44553</c:v>
                </c:pt>
                <c:pt idx="532">
                  <c:v>44554</c:v>
                </c:pt>
                <c:pt idx="533">
                  <c:v>44559</c:v>
                </c:pt>
                <c:pt idx="534">
                  <c:v>44560</c:v>
                </c:pt>
                <c:pt idx="535">
                  <c:v>44561</c:v>
                </c:pt>
                <c:pt idx="536">
                  <c:v>44565</c:v>
                </c:pt>
                <c:pt idx="537">
                  <c:v>44566</c:v>
                </c:pt>
                <c:pt idx="538">
                  <c:v>44567</c:v>
                </c:pt>
                <c:pt idx="539">
                  <c:v>44568</c:v>
                </c:pt>
                <c:pt idx="540">
                  <c:v>44571</c:v>
                </c:pt>
                <c:pt idx="541">
                  <c:v>44572</c:v>
                </c:pt>
                <c:pt idx="542">
                  <c:v>44573</c:v>
                </c:pt>
                <c:pt idx="543">
                  <c:v>44574</c:v>
                </c:pt>
                <c:pt idx="544">
                  <c:v>44575</c:v>
                </c:pt>
                <c:pt idx="545">
                  <c:v>44578</c:v>
                </c:pt>
                <c:pt idx="546">
                  <c:v>44579</c:v>
                </c:pt>
                <c:pt idx="547">
                  <c:v>44580</c:v>
                </c:pt>
                <c:pt idx="548">
                  <c:v>44581</c:v>
                </c:pt>
                <c:pt idx="549">
                  <c:v>44582</c:v>
                </c:pt>
                <c:pt idx="550">
                  <c:v>44585</c:v>
                </c:pt>
                <c:pt idx="551">
                  <c:v>44586</c:v>
                </c:pt>
                <c:pt idx="552">
                  <c:v>44587</c:v>
                </c:pt>
                <c:pt idx="553">
                  <c:v>44588</c:v>
                </c:pt>
                <c:pt idx="554">
                  <c:v>44589</c:v>
                </c:pt>
                <c:pt idx="555">
                  <c:v>44592</c:v>
                </c:pt>
                <c:pt idx="556">
                  <c:v>44593</c:v>
                </c:pt>
                <c:pt idx="557">
                  <c:v>44594</c:v>
                </c:pt>
                <c:pt idx="558">
                  <c:v>44595</c:v>
                </c:pt>
                <c:pt idx="559">
                  <c:v>44596</c:v>
                </c:pt>
                <c:pt idx="560">
                  <c:v>44599</c:v>
                </c:pt>
                <c:pt idx="561">
                  <c:v>44600</c:v>
                </c:pt>
                <c:pt idx="562">
                  <c:v>44601</c:v>
                </c:pt>
                <c:pt idx="563">
                  <c:v>44602</c:v>
                </c:pt>
                <c:pt idx="564">
                  <c:v>44603</c:v>
                </c:pt>
                <c:pt idx="565">
                  <c:v>44606</c:v>
                </c:pt>
                <c:pt idx="566">
                  <c:v>44607</c:v>
                </c:pt>
                <c:pt idx="567">
                  <c:v>44608</c:v>
                </c:pt>
                <c:pt idx="568">
                  <c:v>44609</c:v>
                </c:pt>
                <c:pt idx="569">
                  <c:v>44610</c:v>
                </c:pt>
                <c:pt idx="570">
                  <c:v>44614</c:v>
                </c:pt>
                <c:pt idx="571">
                  <c:v>44615</c:v>
                </c:pt>
                <c:pt idx="572">
                  <c:v>44616</c:v>
                </c:pt>
                <c:pt idx="573">
                  <c:v>44617</c:v>
                </c:pt>
                <c:pt idx="574">
                  <c:v>44620</c:v>
                </c:pt>
                <c:pt idx="575">
                  <c:v>44621</c:v>
                </c:pt>
                <c:pt idx="576">
                  <c:v>44622</c:v>
                </c:pt>
                <c:pt idx="577">
                  <c:v>44623</c:v>
                </c:pt>
                <c:pt idx="578">
                  <c:v>44624</c:v>
                </c:pt>
                <c:pt idx="579">
                  <c:v>44627</c:v>
                </c:pt>
                <c:pt idx="580">
                  <c:v>44628</c:v>
                </c:pt>
                <c:pt idx="581">
                  <c:v>44629</c:v>
                </c:pt>
                <c:pt idx="582">
                  <c:v>44630</c:v>
                </c:pt>
                <c:pt idx="583">
                  <c:v>44631</c:v>
                </c:pt>
                <c:pt idx="584">
                  <c:v>44634</c:v>
                </c:pt>
                <c:pt idx="585">
                  <c:v>44635</c:v>
                </c:pt>
                <c:pt idx="586">
                  <c:v>44636</c:v>
                </c:pt>
                <c:pt idx="587">
                  <c:v>44637</c:v>
                </c:pt>
                <c:pt idx="588">
                  <c:v>44638</c:v>
                </c:pt>
                <c:pt idx="589">
                  <c:v>44641</c:v>
                </c:pt>
                <c:pt idx="590">
                  <c:v>44642</c:v>
                </c:pt>
                <c:pt idx="591">
                  <c:v>44643</c:v>
                </c:pt>
                <c:pt idx="592">
                  <c:v>44644</c:v>
                </c:pt>
                <c:pt idx="593">
                  <c:v>44645</c:v>
                </c:pt>
                <c:pt idx="594">
                  <c:v>44648</c:v>
                </c:pt>
                <c:pt idx="595">
                  <c:v>44649</c:v>
                </c:pt>
                <c:pt idx="596">
                  <c:v>44650</c:v>
                </c:pt>
                <c:pt idx="597">
                  <c:v>44651</c:v>
                </c:pt>
                <c:pt idx="598">
                  <c:v>44652</c:v>
                </c:pt>
                <c:pt idx="599">
                  <c:v>44655</c:v>
                </c:pt>
                <c:pt idx="600">
                  <c:v>44656</c:v>
                </c:pt>
                <c:pt idx="601">
                  <c:v>44657</c:v>
                </c:pt>
                <c:pt idx="602">
                  <c:v>44658</c:v>
                </c:pt>
                <c:pt idx="603">
                  <c:v>44659</c:v>
                </c:pt>
                <c:pt idx="604">
                  <c:v>44662</c:v>
                </c:pt>
                <c:pt idx="605">
                  <c:v>44663</c:v>
                </c:pt>
                <c:pt idx="606">
                  <c:v>44664</c:v>
                </c:pt>
                <c:pt idx="607">
                  <c:v>44665</c:v>
                </c:pt>
                <c:pt idx="608">
                  <c:v>44670</c:v>
                </c:pt>
                <c:pt idx="609">
                  <c:v>44671</c:v>
                </c:pt>
                <c:pt idx="610">
                  <c:v>44672</c:v>
                </c:pt>
                <c:pt idx="611">
                  <c:v>44673</c:v>
                </c:pt>
                <c:pt idx="612">
                  <c:v>44676</c:v>
                </c:pt>
                <c:pt idx="613">
                  <c:v>44677</c:v>
                </c:pt>
                <c:pt idx="614">
                  <c:v>44678</c:v>
                </c:pt>
                <c:pt idx="615">
                  <c:v>44679</c:v>
                </c:pt>
                <c:pt idx="616">
                  <c:v>44680</c:v>
                </c:pt>
                <c:pt idx="617">
                  <c:v>44684</c:v>
                </c:pt>
                <c:pt idx="618">
                  <c:v>44685</c:v>
                </c:pt>
                <c:pt idx="619">
                  <c:v>44686</c:v>
                </c:pt>
                <c:pt idx="620">
                  <c:v>44687</c:v>
                </c:pt>
                <c:pt idx="621">
                  <c:v>44690</c:v>
                </c:pt>
                <c:pt idx="622">
                  <c:v>44691</c:v>
                </c:pt>
                <c:pt idx="623">
                  <c:v>44692</c:v>
                </c:pt>
                <c:pt idx="624">
                  <c:v>44693</c:v>
                </c:pt>
                <c:pt idx="625">
                  <c:v>44694</c:v>
                </c:pt>
                <c:pt idx="626">
                  <c:v>44697</c:v>
                </c:pt>
                <c:pt idx="627">
                  <c:v>44698</c:v>
                </c:pt>
                <c:pt idx="628">
                  <c:v>44699</c:v>
                </c:pt>
                <c:pt idx="629">
                  <c:v>44700</c:v>
                </c:pt>
                <c:pt idx="630">
                  <c:v>44701</c:v>
                </c:pt>
                <c:pt idx="631">
                  <c:v>44705</c:v>
                </c:pt>
                <c:pt idx="632">
                  <c:v>44706</c:v>
                </c:pt>
                <c:pt idx="633">
                  <c:v>44707</c:v>
                </c:pt>
                <c:pt idx="634">
                  <c:v>44708</c:v>
                </c:pt>
                <c:pt idx="635">
                  <c:v>44711</c:v>
                </c:pt>
                <c:pt idx="636">
                  <c:v>44712</c:v>
                </c:pt>
                <c:pt idx="637">
                  <c:v>44673</c:v>
                </c:pt>
                <c:pt idx="638">
                  <c:v>44676</c:v>
                </c:pt>
                <c:pt idx="639">
                  <c:v>44677</c:v>
                </c:pt>
                <c:pt idx="640">
                  <c:v>44678</c:v>
                </c:pt>
                <c:pt idx="641">
                  <c:v>44679</c:v>
                </c:pt>
                <c:pt idx="642">
                  <c:v>44680</c:v>
                </c:pt>
                <c:pt idx="643">
                  <c:v>44683</c:v>
                </c:pt>
                <c:pt idx="644">
                  <c:v>44684</c:v>
                </c:pt>
                <c:pt idx="645">
                  <c:v>44685</c:v>
                </c:pt>
                <c:pt idx="646">
                  <c:v>44686</c:v>
                </c:pt>
                <c:pt idx="647">
                  <c:v>44687</c:v>
                </c:pt>
                <c:pt idx="648">
                  <c:v>44690</c:v>
                </c:pt>
                <c:pt idx="649">
                  <c:v>44691</c:v>
                </c:pt>
                <c:pt idx="650">
                  <c:v>44692</c:v>
                </c:pt>
                <c:pt idx="651">
                  <c:v>44693</c:v>
                </c:pt>
                <c:pt idx="652">
                  <c:v>44694</c:v>
                </c:pt>
                <c:pt idx="653">
                  <c:v>44697</c:v>
                </c:pt>
                <c:pt idx="654">
                  <c:v>44698</c:v>
                </c:pt>
                <c:pt idx="655">
                  <c:v>44699</c:v>
                </c:pt>
                <c:pt idx="656">
                  <c:v>44700</c:v>
                </c:pt>
                <c:pt idx="657">
                  <c:v>44701</c:v>
                </c:pt>
                <c:pt idx="658">
                  <c:v>44705</c:v>
                </c:pt>
                <c:pt idx="659">
                  <c:v>44706</c:v>
                </c:pt>
                <c:pt idx="660">
                  <c:v>44707</c:v>
                </c:pt>
                <c:pt idx="661">
                  <c:v>44708</c:v>
                </c:pt>
                <c:pt idx="662">
                  <c:v>44711</c:v>
                </c:pt>
                <c:pt idx="663">
                  <c:v>44712</c:v>
                </c:pt>
                <c:pt idx="664">
                  <c:v>44713</c:v>
                </c:pt>
                <c:pt idx="665">
                  <c:v>44714</c:v>
                </c:pt>
                <c:pt idx="666">
                  <c:v>44715</c:v>
                </c:pt>
                <c:pt idx="667">
                  <c:v>44718</c:v>
                </c:pt>
                <c:pt idx="668">
                  <c:v>44719</c:v>
                </c:pt>
                <c:pt idx="669">
                  <c:v>44720</c:v>
                </c:pt>
                <c:pt idx="670">
                  <c:v>44721</c:v>
                </c:pt>
                <c:pt idx="671">
                  <c:v>44722</c:v>
                </c:pt>
                <c:pt idx="672">
                  <c:v>44725</c:v>
                </c:pt>
                <c:pt idx="673">
                  <c:v>44726</c:v>
                </c:pt>
                <c:pt idx="674">
                  <c:v>44727</c:v>
                </c:pt>
                <c:pt idx="675">
                  <c:v>44728</c:v>
                </c:pt>
                <c:pt idx="676">
                  <c:v>44729</c:v>
                </c:pt>
                <c:pt idx="677">
                  <c:v>44732</c:v>
                </c:pt>
                <c:pt idx="678">
                  <c:v>44733</c:v>
                </c:pt>
                <c:pt idx="679">
                  <c:v>44734</c:v>
                </c:pt>
                <c:pt idx="680">
                  <c:v>44735</c:v>
                </c:pt>
                <c:pt idx="681">
                  <c:v>44736</c:v>
                </c:pt>
                <c:pt idx="682">
                  <c:v>44739</c:v>
                </c:pt>
                <c:pt idx="683">
                  <c:v>44740</c:v>
                </c:pt>
                <c:pt idx="684">
                  <c:v>44741</c:v>
                </c:pt>
                <c:pt idx="685">
                  <c:v>44742</c:v>
                </c:pt>
                <c:pt idx="686">
                  <c:v>44746</c:v>
                </c:pt>
                <c:pt idx="687">
                  <c:v>44747</c:v>
                </c:pt>
                <c:pt idx="688">
                  <c:v>44748</c:v>
                </c:pt>
                <c:pt idx="689">
                  <c:v>44749</c:v>
                </c:pt>
                <c:pt idx="690">
                  <c:v>44750</c:v>
                </c:pt>
                <c:pt idx="691">
                  <c:v>44753</c:v>
                </c:pt>
                <c:pt idx="692">
                  <c:v>44754</c:v>
                </c:pt>
                <c:pt idx="693">
                  <c:v>44756</c:v>
                </c:pt>
                <c:pt idx="694">
                  <c:v>44757</c:v>
                </c:pt>
                <c:pt idx="695">
                  <c:v>44760</c:v>
                </c:pt>
                <c:pt idx="696">
                  <c:v>44761</c:v>
                </c:pt>
                <c:pt idx="697">
                  <c:v>44762</c:v>
                </c:pt>
                <c:pt idx="698">
                  <c:v>44763</c:v>
                </c:pt>
                <c:pt idx="699">
                  <c:v>44764</c:v>
                </c:pt>
                <c:pt idx="700">
                  <c:v>44767</c:v>
                </c:pt>
                <c:pt idx="701">
                  <c:v>44768</c:v>
                </c:pt>
                <c:pt idx="702">
                  <c:v>44769</c:v>
                </c:pt>
                <c:pt idx="703">
                  <c:v>44770</c:v>
                </c:pt>
                <c:pt idx="704">
                  <c:v>44771</c:v>
                </c:pt>
                <c:pt idx="705">
                  <c:v>44775</c:v>
                </c:pt>
                <c:pt idx="706">
                  <c:v>44776</c:v>
                </c:pt>
                <c:pt idx="707">
                  <c:v>44777</c:v>
                </c:pt>
              </c:numCache>
            </c:numRef>
          </c:cat>
          <c:val>
            <c:numRef>
              <c:f>'DEF PPT Charts'!$E$1006:$E$1713</c:f>
              <c:numCache>
                <c:formatCode>0.0</c:formatCode>
                <c:ptCount val="708"/>
                <c:pt idx="0">
                  <c:v>100</c:v>
                </c:pt>
                <c:pt idx="1">
                  <c:v>100.3587196467991</c:v>
                </c:pt>
                <c:pt idx="2">
                  <c:v>99.586092715231786</c:v>
                </c:pt>
                <c:pt idx="3">
                  <c:v>96.799116997792495</c:v>
                </c:pt>
                <c:pt idx="4">
                  <c:v>96.743929359823397</c:v>
                </c:pt>
                <c:pt idx="5">
                  <c:v>92.770419426048562</c:v>
                </c:pt>
                <c:pt idx="6">
                  <c:v>93.15673289183222</c:v>
                </c:pt>
                <c:pt idx="7">
                  <c:v>92.356512141280348</c:v>
                </c:pt>
                <c:pt idx="8">
                  <c:v>93.543046357615893</c:v>
                </c:pt>
                <c:pt idx="9">
                  <c:v>94.012141280353205</c:v>
                </c:pt>
                <c:pt idx="10">
                  <c:v>93.101545253863137</c:v>
                </c:pt>
                <c:pt idx="11">
                  <c:v>92.687637969094922</c:v>
                </c:pt>
                <c:pt idx="12">
                  <c:v>94.508830022075045</c:v>
                </c:pt>
                <c:pt idx="13">
                  <c:v>94.453642384105947</c:v>
                </c:pt>
                <c:pt idx="14">
                  <c:v>94.315673289183223</c:v>
                </c:pt>
                <c:pt idx="15">
                  <c:v>94.784768211920536</c:v>
                </c:pt>
                <c:pt idx="16">
                  <c:v>93.101545253863137</c:v>
                </c:pt>
                <c:pt idx="17">
                  <c:v>93.460264900662239</c:v>
                </c:pt>
                <c:pt idx="18">
                  <c:v>94.122516556291373</c:v>
                </c:pt>
                <c:pt idx="19">
                  <c:v>93.515452538631337</c:v>
                </c:pt>
                <c:pt idx="20">
                  <c:v>93.625827814569533</c:v>
                </c:pt>
                <c:pt idx="21">
                  <c:v>93.129139072847678</c:v>
                </c:pt>
                <c:pt idx="22">
                  <c:v>93.874172185430467</c:v>
                </c:pt>
                <c:pt idx="23">
                  <c:v>94.536423841059587</c:v>
                </c:pt>
                <c:pt idx="24">
                  <c:v>93.101545253863137</c:v>
                </c:pt>
                <c:pt idx="25">
                  <c:v>93.487858719646795</c:v>
                </c:pt>
                <c:pt idx="26">
                  <c:v>91.721854304635769</c:v>
                </c:pt>
                <c:pt idx="27">
                  <c:v>92.025386313465788</c:v>
                </c:pt>
                <c:pt idx="28">
                  <c:v>91.942604856512133</c:v>
                </c:pt>
                <c:pt idx="29">
                  <c:v>93.07395143487858</c:v>
                </c:pt>
                <c:pt idx="30">
                  <c:v>93.460264900662239</c:v>
                </c:pt>
                <c:pt idx="31">
                  <c:v>93.929359823399551</c:v>
                </c:pt>
                <c:pt idx="32">
                  <c:v>94.150110375275929</c:v>
                </c:pt>
                <c:pt idx="33">
                  <c:v>93.791390728476813</c:v>
                </c:pt>
                <c:pt idx="34">
                  <c:v>93.487858719646795</c:v>
                </c:pt>
                <c:pt idx="35">
                  <c:v>94.012141280353205</c:v>
                </c:pt>
                <c:pt idx="36">
                  <c:v>95.888520971302427</c:v>
                </c:pt>
                <c:pt idx="37">
                  <c:v>97.047461368653416</c:v>
                </c:pt>
                <c:pt idx="38">
                  <c:v>98.371964679911699</c:v>
                </c:pt>
                <c:pt idx="39">
                  <c:v>98.371964679911699</c:v>
                </c:pt>
                <c:pt idx="40">
                  <c:v>99.586092715231786</c:v>
                </c:pt>
                <c:pt idx="41">
                  <c:v>98.923841059602651</c:v>
                </c:pt>
                <c:pt idx="42">
                  <c:v>100.49668874172187</c:v>
                </c:pt>
                <c:pt idx="43">
                  <c:v>101.76600441501105</c:v>
                </c:pt>
                <c:pt idx="44">
                  <c:v>100.13796909492272</c:v>
                </c:pt>
                <c:pt idx="45">
                  <c:v>101.65562913907284</c:v>
                </c:pt>
                <c:pt idx="46">
                  <c:v>98.841059602649011</c:v>
                </c:pt>
                <c:pt idx="47">
                  <c:v>98.868653421633539</c:v>
                </c:pt>
                <c:pt idx="48">
                  <c:v>99.254966887417211</c:v>
                </c:pt>
                <c:pt idx="49">
                  <c:v>98.068432671081666</c:v>
                </c:pt>
                <c:pt idx="50">
                  <c:v>98.509933774834437</c:v>
                </c:pt>
                <c:pt idx="51">
                  <c:v>99.392935982339964</c:v>
                </c:pt>
                <c:pt idx="52">
                  <c:v>99.668874172185411</c:v>
                </c:pt>
                <c:pt idx="53">
                  <c:v>99.641280353200884</c:v>
                </c:pt>
                <c:pt idx="54">
                  <c:v>99.254966887417211</c:v>
                </c:pt>
                <c:pt idx="55">
                  <c:v>98.068432671081666</c:v>
                </c:pt>
                <c:pt idx="56">
                  <c:v>97.13024282560707</c:v>
                </c:pt>
                <c:pt idx="57">
                  <c:v>98.399558498896226</c:v>
                </c:pt>
                <c:pt idx="58">
                  <c:v>100.96578366445917</c:v>
                </c:pt>
                <c:pt idx="59">
                  <c:v>99.199779249448127</c:v>
                </c:pt>
                <c:pt idx="60">
                  <c:v>96.412803532008823</c:v>
                </c:pt>
                <c:pt idx="61">
                  <c:v>97.82008830022076</c:v>
                </c:pt>
                <c:pt idx="62">
                  <c:v>98.703090507726273</c:v>
                </c:pt>
                <c:pt idx="63">
                  <c:v>98.068432671081666</c:v>
                </c:pt>
                <c:pt idx="64">
                  <c:v>97.847682119205288</c:v>
                </c:pt>
                <c:pt idx="65">
                  <c:v>97.240618101545252</c:v>
                </c:pt>
                <c:pt idx="66">
                  <c:v>98.040838852097124</c:v>
                </c:pt>
                <c:pt idx="67">
                  <c:v>98.068432671081666</c:v>
                </c:pt>
                <c:pt idx="68">
                  <c:v>98.151214128035321</c:v>
                </c:pt>
                <c:pt idx="69">
                  <c:v>97.709713024282536</c:v>
                </c:pt>
                <c:pt idx="70">
                  <c:v>96.909492273730663</c:v>
                </c:pt>
                <c:pt idx="71">
                  <c:v>97.350993377483448</c:v>
                </c:pt>
                <c:pt idx="72">
                  <c:v>97.709713024282536</c:v>
                </c:pt>
                <c:pt idx="73">
                  <c:v>98.703090507726273</c:v>
                </c:pt>
                <c:pt idx="74">
                  <c:v>101.24172185430463</c:v>
                </c:pt>
                <c:pt idx="75">
                  <c:v>101.46247240618102</c:v>
                </c:pt>
                <c:pt idx="76">
                  <c:v>102.42825607064017</c:v>
                </c:pt>
                <c:pt idx="77">
                  <c:v>103.6147902869757</c:v>
                </c:pt>
                <c:pt idx="78">
                  <c:v>101.15894039735099</c:v>
                </c:pt>
                <c:pt idx="79">
                  <c:v>99.751655629139066</c:v>
                </c:pt>
                <c:pt idx="80">
                  <c:v>99.613686534216342</c:v>
                </c:pt>
                <c:pt idx="81">
                  <c:v>94.839955849889606</c:v>
                </c:pt>
                <c:pt idx="82">
                  <c:v>93.349889624724042</c:v>
                </c:pt>
                <c:pt idx="83">
                  <c:v>92.770419426048562</c:v>
                </c:pt>
                <c:pt idx="84">
                  <c:v>95.198675496688736</c:v>
                </c:pt>
                <c:pt idx="85">
                  <c:v>94.92273730684326</c:v>
                </c:pt>
                <c:pt idx="86">
                  <c:v>96.467991169977921</c:v>
                </c:pt>
                <c:pt idx="87">
                  <c:v>93.184326710816777</c:v>
                </c:pt>
                <c:pt idx="88">
                  <c:v>94.205298013245027</c:v>
                </c:pt>
                <c:pt idx="89">
                  <c:v>93.929359823399551</c:v>
                </c:pt>
                <c:pt idx="90">
                  <c:v>91.197571743929345</c:v>
                </c:pt>
                <c:pt idx="91">
                  <c:v>87.030905077262688</c:v>
                </c:pt>
                <c:pt idx="92">
                  <c:v>71.550772626931561</c:v>
                </c:pt>
                <c:pt idx="93">
                  <c:v>68.653421633554075</c:v>
                </c:pt>
                <c:pt idx="94">
                  <c:v>68.543046357615893</c:v>
                </c:pt>
                <c:pt idx="95">
                  <c:v>66.252759381898457</c:v>
                </c:pt>
                <c:pt idx="96">
                  <c:v>69.701986754966882</c:v>
                </c:pt>
                <c:pt idx="97">
                  <c:v>69.039735099337747</c:v>
                </c:pt>
                <c:pt idx="98">
                  <c:v>75.193156732891836</c:v>
                </c:pt>
                <c:pt idx="99">
                  <c:v>77.069536423841058</c:v>
                </c:pt>
                <c:pt idx="100">
                  <c:v>79.55298013245033</c:v>
                </c:pt>
                <c:pt idx="101">
                  <c:v>79.001103752759377</c:v>
                </c:pt>
                <c:pt idx="102">
                  <c:v>77.566225165562912</c:v>
                </c:pt>
                <c:pt idx="103">
                  <c:v>76.876379690949221</c:v>
                </c:pt>
                <c:pt idx="104">
                  <c:v>77.345474613686534</c:v>
                </c:pt>
                <c:pt idx="105">
                  <c:v>78.228476821192046</c:v>
                </c:pt>
                <c:pt idx="106">
                  <c:v>79.415011037527591</c:v>
                </c:pt>
                <c:pt idx="107">
                  <c:v>80.32560706401766</c:v>
                </c:pt>
                <c:pt idx="108">
                  <c:v>83.19536423841059</c:v>
                </c:pt>
                <c:pt idx="109">
                  <c:v>83.140176600441492</c:v>
                </c:pt>
                <c:pt idx="110">
                  <c:v>83.747240618101543</c:v>
                </c:pt>
                <c:pt idx="111">
                  <c:v>85.596026490066222</c:v>
                </c:pt>
                <c:pt idx="112">
                  <c:v>85.927152317880797</c:v>
                </c:pt>
                <c:pt idx="113">
                  <c:v>85.540838852097124</c:v>
                </c:pt>
                <c:pt idx="114">
                  <c:v>83.664459161147903</c:v>
                </c:pt>
                <c:pt idx="115">
                  <c:v>83.609271523178805</c:v>
                </c:pt>
                <c:pt idx="116">
                  <c:v>82.615894039735096</c:v>
                </c:pt>
                <c:pt idx="117">
                  <c:v>82.284768211920522</c:v>
                </c:pt>
                <c:pt idx="118">
                  <c:v>84.464679911699776</c:v>
                </c:pt>
                <c:pt idx="119">
                  <c:v>84.519867549668874</c:v>
                </c:pt>
                <c:pt idx="120">
                  <c:v>83.912803532008823</c:v>
                </c:pt>
                <c:pt idx="121">
                  <c:v>83.581677704194263</c:v>
                </c:pt>
                <c:pt idx="122">
                  <c:v>83.692052980132431</c:v>
                </c:pt>
                <c:pt idx="123">
                  <c:v>84.630242825607056</c:v>
                </c:pt>
                <c:pt idx="124">
                  <c:v>81.926048565121405</c:v>
                </c:pt>
                <c:pt idx="125">
                  <c:v>82.395143487858718</c:v>
                </c:pt>
                <c:pt idx="126">
                  <c:v>81.401766004415009</c:v>
                </c:pt>
                <c:pt idx="127">
                  <c:v>83.19536423841059</c:v>
                </c:pt>
                <c:pt idx="128">
                  <c:v>82.671081677704194</c:v>
                </c:pt>
                <c:pt idx="129">
                  <c:v>85.237306843267106</c:v>
                </c:pt>
                <c:pt idx="130">
                  <c:v>85.458057395143484</c:v>
                </c:pt>
                <c:pt idx="131">
                  <c:v>85.871964679911699</c:v>
                </c:pt>
                <c:pt idx="132">
                  <c:v>85.706401766004404</c:v>
                </c:pt>
                <c:pt idx="133">
                  <c:v>89.67991169977924</c:v>
                </c:pt>
                <c:pt idx="134">
                  <c:v>94.481236203090518</c:v>
                </c:pt>
                <c:pt idx="135">
                  <c:v>96.412803532008823</c:v>
                </c:pt>
                <c:pt idx="136">
                  <c:v>94.950331125827802</c:v>
                </c:pt>
                <c:pt idx="137">
                  <c:v>93.818984547461355</c:v>
                </c:pt>
                <c:pt idx="138">
                  <c:v>95.474613686534212</c:v>
                </c:pt>
                <c:pt idx="139">
                  <c:v>94.867549668874176</c:v>
                </c:pt>
                <c:pt idx="140">
                  <c:v>95.69536423841059</c:v>
                </c:pt>
                <c:pt idx="141">
                  <c:v>97.075055187637957</c:v>
                </c:pt>
                <c:pt idx="142">
                  <c:v>100.22075055187638</c:v>
                </c:pt>
                <c:pt idx="143">
                  <c:v>100.82781456953643</c:v>
                </c:pt>
                <c:pt idx="144">
                  <c:v>98.565121412803521</c:v>
                </c:pt>
                <c:pt idx="145">
                  <c:v>97.958057395143484</c:v>
                </c:pt>
                <c:pt idx="146">
                  <c:v>97.019867549668859</c:v>
                </c:pt>
                <c:pt idx="147">
                  <c:v>97.295805739514336</c:v>
                </c:pt>
                <c:pt idx="148">
                  <c:v>97.295805739514336</c:v>
                </c:pt>
                <c:pt idx="149">
                  <c:v>97.764900662251648</c:v>
                </c:pt>
                <c:pt idx="150">
                  <c:v>98.647902869757161</c:v>
                </c:pt>
                <c:pt idx="151">
                  <c:v>97.268211920529808</c:v>
                </c:pt>
                <c:pt idx="152">
                  <c:v>94.288079470198667</c:v>
                </c:pt>
                <c:pt idx="153">
                  <c:v>96.081677704194263</c:v>
                </c:pt>
                <c:pt idx="154">
                  <c:v>96.412803532008823</c:v>
                </c:pt>
                <c:pt idx="155">
                  <c:v>97.213024282560696</c:v>
                </c:pt>
                <c:pt idx="156">
                  <c:v>96.716335540838841</c:v>
                </c:pt>
                <c:pt idx="157">
                  <c:v>98.565121412803521</c:v>
                </c:pt>
                <c:pt idx="158">
                  <c:v>98.289183222958044</c:v>
                </c:pt>
                <c:pt idx="159">
                  <c:v>98.537527593818979</c:v>
                </c:pt>
                <c:pt idx="160">
                  <c:v>96.743929359823397</c:v>
                </c:pt>
                <c:pt idx="161">
                  <c:v>98.399558498896226</c:v>
                </c:pt>
                <c:pt idx="162">
                  <c:v>98.813465783664455</c:v>
                </c:pt>
                <c:pt idx="163">
                  <c:v>98.482339955849881</c:v>
                </c:pt>
                <c:pt idx="164">
                  <c:v>98.923841059602651</c:v>
                </c:pt>
                <c:pt idx="165">
                  <c:v>99.448123620309048</c:v>
                </c:pt>
                <c:pt idx="166">
                  <c:v>100.74503311258276</c:v>
                </c:pt>
                <c:pt idx="167">
                  <c:v>99.448123620309048</c:v>
                </c:pt>
                <c:pt idx="168">
                  <c:v>102.01434878587196</c:v>
                </c:pt>
                <c:pt idx="169">
                  <c:v>103.94591611479029</c:v>
                </c:pt>
                <c:pt idx="170">
                  <c:v>103.58719646799118</c:v>
                </c:pt>
                <c:pt idx="171">
                  <c:v>105.38079470198673</c:v>
                </c:pt>
                <c:pt idx="172">
                  <c:v>104.27704194260485</c:v>
                </c:pt>
                <c:pt idx="173">
                  <c:v>106.67770419426049</c:v>
                </c:pt>
                <c:pt idx="174">
                  <c:v>106.20860927152319</c:v>
                </c:pt>
                <c:pt idx="175">
                  <c:v>105.73951434878586</c:v>
                </c:pt>
                <c:pt idx="176">
                  <c:v>107.28476821192052</c:v>
                </c:pt>
                <c:pt idx="177">
                  <c:v>113.4381898454746</c:v>
                </c:pt>
                <c:pt idx="178">
                  <c:v>122.76490066225165</c:v>
                </c:pt>
                <c:pt idx="179">
                  <c:v>126.15894039735099</c:v>
                </c:pt>
                <c:pt idx="180">
                  <c:v>124.03421633554083</c:v>
                </c:pt>
                <c:pt idx="181">
                  <c:v>134.51986754966887</c:v>
                </c:pt>
                <c:pt idx="182">
                  <c:v>129.939293598234</c:v>
                </c:pt>
                <c:pt idx="183">
                  <c:v>134.29911699779248</c:v>
                </c:pt>
                <c:pt idx="184">
                  <c:v>127.81456953642383</c:v>
                </c:pt>
                <c:pt idx="185">
                  <c:v>132.83664459161147</c:v>
                </c:pt>
                <c:pt idx="186">
                  <c:v>134.27152317880794</c:v>
                </c:pt>
                <c:pt idx="187">
                  <c:v>148.70309050772624</c:v>
                </c:pt>
                <c:pt idx="188">
                  <c:v>153.89072847682118</c:v>
                </c:pt>
                <c:pt idx="189">
                  <c:v>156.3465783664459</c:v>
                </c:pt>
                <c:pt idx="190">
                  <c:v>156.01545253863134</c:v>
                </c:pt>
                <c:pt idx="191">
                  <c:v>156.07064017660045</c:v>
                </c:pt>
                <c:pt idx="192">
                  <c:v>142.43929359823397</c:v>
                </c:pt>
                <c:pt idx="193">
                  <c:v>144.86754966887418</c:v>
                </c:pt>
                <c:pt idx="194">
                  <c:v>147.37858719646798</c:v>
                </c:pt>
                <c:pt idx="195">
                  <c:v>148.53752759381896</c:v>
                </c:pt>
                <c:pt idx="196">
                  <c:v>156.31898454746135</c:v>
                </c:pt>
                <c:pt idx="197">
                  <c:v>151.43487858719647</c:v>
                </c:pt>
                <c:pt idx="198">
                  <c:v>148.53752759381896</c:v>
                </c:pt>
                <c:pt idx="199">
                  <c:v>148.17880794701986</c:v>
                </c:pt>
                <c:pt idx="200">
                  <c:v>148.37196467991168</c:v>
                </c:pt>
                <c:pt idx="201">
                  <c:v>146.21964679911699</c:v>
                </c:pt>
                <c:pt idx="202">
                  <c:v>145.66777041942603</c:v>
                </c:pt>
                <c:pt idx="203">
                  <c:v>150.35871964679913</c:v>
                </c:pt>
                <c:pt idx="204">
                  <c:v>150.93818984547462</c:v>
                </c:pt>
                <c:pt idx="205">
                  <c:v>159.40949227373068</c:v>
                </c:pt>
                <c:pt idx="206">
                  <c:v>152.89735099337747</c:v>
                </c:pt>
                <c:pt idx="207">
                  <c:v>148.45474613686534</c:v>
                </c:pt>
                <c:pt idx="208">
                  <c:v>147.98565121412804</c:v>
                </c:pt>
                <c:pt idx="209">
                  <c:v>147.21302428256072</c:v>
                </c:pt>
                <c:pt idx="210">
                  <c:v>146.44039735099338</c:v>
                </c:pt>
                <c:pt idx="211">
                  <c:v>149.58609271523179</c:v>
                </c:pt>
                <c:pt idx="212">
                  <c:v>148.3167770419426</c:v>
                </c:pt>
                <c:pt idx="213">
                  <c:v>148.37196467991168</c:v>
                </c:pt>
                <c:pt idx="214">
                  <c:v>152.01434878587196</c:v>
                </c:pt>
                <c:pt idx="215">
                  <c:v>151.10375275938188</c:v>
                </c:pt>
                <c:pt idx="216">
                  <c:v>147.59933774834437</c:v>
                </c:pt>
                <c:pt idx="217">
                  <c:v>149.33774834437082</c:v>
                </c:pt>
                <c:pt idx="218">
                  <c:v>145.47461368653421</c:v>
                </c:pt>
                <c:pt idx="219">
                  <c:v>134.10596026490066</c:v>
                </c:pt>
                <c:pt idx="220">
                  <c:v>130.21523178807945</c:v>
                </c:pt>
                <c:pt idx="221">
                  <c:v>122.62693156732891</c:v>
                </c:pt>
                <c:pt idx="222">
                  <c:v>124.8896247240618</c:v>
                </c:pt>
                <c:pt idx="223">
                  <c:v>126.32450331125828</c:v>
                </c:pt>
                <c:pt idx="224">
                  <c:v>131.53973509933775</c:v>
                </c:pt>
                <c:pt idx="225">
                  <c:v>130.93267108167771</c:v>
                </c:pt>
                <c:pt idx="226">
                  <c:v>130.35320088300219</c:v>
                </c:pt>
                <c:pt idx="227">
                  <c:v>131.70529801324503</c:v>
                </c:pt>
                <c:pt idx="228">
                  <c:v>131.9812362030905</c:v>
                </c:pt>
                <c:pt idx="229">
                  <c:v>134.10596026490066</c:v>
                </c:pt>
                <c:pt idx="230">
                  <c:v>129.85651214128035</c:v>
                </c:pt>
                <c:pt idx="231">
                  <c:v>132.22958057395141</c:v>
                </c:pt>
                <c:pt idx="232">
                  <c:v>134.18874172185431</c:v>
                </c:pt>
                <c:pt idx="233">
                  <c:v>137.61037527593817</c:v>
                </c:pt>
                <c:pt idx="234">
                  <c:v>133.41611479028697</c:v>
                </c:pt>
                <c:pt idx="235">
                  <c:v>132.09161147902867</c:v>
                </c:pt>
                <c:pt idx="236">
                  <c:v>134.43708609271522</c:v>
                </c:pt>
                <c:pt idx="237">
                  <c:v>137.08609271523179</c:v>
                </c:pt>
                <c:pt idx="238">
                  <c:v>135.92715231788077</c:v>
                </c:pt>
                <c:pt idx="239">
                  <c:v>138.07947019867549</c:v>
                </c:pt>
                <c:pt idx="240">
                  <c:v>137.49999999999997</c:v>
                </c:pt>
                <c:pt idx="241">
                  <c:v>136.64459161147903</c:v>
                </c:pt>
                <c:pt idx="242">
                  <c:v>133.99558498896246</c:v>
                </c:pt>
                <c:pt idx="243">
                  <c:v>134.85099337748343</c:v>
                </c:pt>
                <c:pt idx="244">
                  <c:v>132.03642384105962</c:v>
                </c:pt>
                <c:pt idx="245">
                  <c:v>127.01434878587196</c:v>
                </c:pt>
                <c:pt idx="246">
                  <c:v>130.38079470198676</c:v>
                </c:pt>
                <c:pt idx="247">
                  <c:v>132.31236203090509</c:v>
                </c:pt>
                <c:pt idx="248">
                  <c:v>133.38852097130243</c:v>
                </c:pt>
                <c:pt idx="249">
                  <c:v>132.31236203090509</c:v>
                </c:pt>
                <c:pt idx="250">
                  <c:v>135.59602649006621</c:v>
                </c:pt>
                <c:pt idx="251">
                  <c:v>142.27373068432672</c:v>
                </c:pt>
                <c:pt idx="252">
                  <c:v>138.54856512141279</c:v>
                </c:pt>
                <c:pt idx="253">
                  <c:v>133.52649006622516</c:v>
                </c:pt>
                <c:pt idx="254">
                  <c:v>133.60927152317882</c:v>
                </c:pt>
                <c:pt idx="255">
                  <c:v>133.63686534216333</c:v>
                </c:pt>
                <c:pt idx="256">
                  <c:v>133.80242825607064</c:v>
                </c:pt>
                <c:pt idx="257">
                  <c:v>133.91280353200884</c:v>
                </c:pt>
                <c:pt idx="258">
                  <c:v>135.92715231788077</c:v>
                </c:pt>
                <c:pt idx="259">
                  <c:v>134.18874172185431</c:v>
                </c:pt>
                <c:pt idx="260">
                  <c:v>132.33995584988963</c:v>
                </c:pt>
                <c:pt idx="261">
                  <c:v>133.36092715231786</c:v>
                </c:pt>
                <c:pt idx="262">
                  <c:v>131.92604856512139</c:v>
                </c:pt>
                <c:pt idx="263">
                  <c:v>127.78697571743929</c:v>
                </c:pt>
                <c:pt idx="264">
                  <c:v>129.19426048565123</c:v>
                </c:pt>
                <c:pt idx="265">
                  <c:v>128.91832229580572</c:v>
                </c:pt>
                <c:pt idx="266">
                  <c:v>127.67660044150111</c:v>
                </c:pt>
                <c:pt idx="267">
                  <c:v>122.24061810154522</c:v>
                </c:pt>
                <c:pt idx="268">
                  <c:v>129.88410596026489</c:v>
                </c:pt>
                <c:pt idx="269">
                  <c:v>132.33995584988963</c:v>
                </c:pt>
                <c:pt idx="270">
                  <c:v>133.38852097130243</c:v>
                </c:pt>
                <c:pt idx="271">
                  <c:v>133.69205298013244</c:v>
                </c:pt>
                <c:pt idx="272">
                  <c:v>131.07064017660045</c:v>
                </c:pt>
                <c:pt idx="273">
                  <c:v>135.07174392935983</c:v>
                </c:pt>
                <c:pt idx="274">
                  <c:v>132.91942604856513</c:v>
                </c:pt>
                <c:pt idx="275">
                  <c:v>131.81567328918322</c:v>
                </c:pt>
                <c:pt idx="276">
                  <c:v>131.42935982339955</c:v>
                </c:pt>
                <c:pt idx="277">
                  <c:v>131.65011037527594</c:v>
                </c:pt>
                <c:pt idx="278">
                  <c:v>133.63686534216333</c:v>
                </c:pt>
                <c:pt idx="279">
                  <c:v>138.68653421633553</c:v>
                </c:pt>
                <c:pt idx="280">
                  <c:v>142.0529801324503</c:v>
                </c:pt>
                <c:pt idx="281">
                  <c:v>142.46688741721854</c:v>
                </c:pt>
                <c:pt idx="282">
                  <c:v>144.34326710816777</c:v>
                </c:pt>
                <c:pt idx="283">
                  <c:v>142.21854304635761</c:v>
                </c:pt>
                <c:pt idx="284">
                  <c:v>139.70750551876378</c:v>
                </c:pt>
                <c:pt idx="285">
                  <c:v>142.27373068432672</c:v>
                </c:pt>
                <c:pt idx="286">
                  <c:v>144.3156732891832</c:v>
                </c:pt>
                <c:pt idx="287">
                  <c:v>145.17108167770419</c:v>
                </c:pt>
                <c:pt idx="288">
                  <c:v>146.16445916114787</c:v>
                </c:pt>
                <c:pt idx="289">
                  <c:v>150.49668874172184</c:v>
                </c:pt>
                <c:pt idx="290">
                  <c:v>151.82119205298014</c:v>
                </c:pt>
                <c:pt idx="291">
                  <c:v>151.90397350993376</c:v>
                </c:pt>
                <c:pt idx="292">
                  <c:v>149.72406181015452</c:v>
                </c:pt>
                <c:pt idx="293">
                  <c:v>147.04746136865342</c:v>
                </c:pt>
                <c:pt idx="294">
                  <c:v>138.07947019867549</c:v>
                </c:pt>
                <c:pt idx="295">
                  <c:v>140.86644591611477</c:v>
                </c:pt>
                <c:pt idx="296">
                  <c:v>139.81788079470198</c:v>
                </c:pt>
                <c:pt idx="297">
                  <c:v>139.34878587196465</c:v>
                </c:pt>
                <c:pt idx="298">
                  <c:v>139.32119205298014</c:v>
                </c:pt>
                <c:pt idx="299">
                  <c:v>137.22406181015452</c:v>
                </c:pt>
                <c:pt idx="300">
                  <c:v>139.59713024282561</c:v>
                </c:pt>
                <c:pt idx="301">
                  <c:v>139.59713024282561</c:v>
                </c:pt>
                <c:pt idx="302">
                  <c:v>142.74282560706399</c:v>
                </c:pt>
                <c:pt idx="303">
                  <c:v>139.73509933774835</c:v>
                </c:pt>
                <c:pt idx="304">
                  <c:v>141.47350993377484</c:v>
                </c:pt>
                <c:pt idx="305">
                  <c:v>140.17660044150108</c:v>
                </c:pt>
                <c:pt idx="306">
                  <c:v>138.99006622516555</c:v>
                </c:pt>
                <c:pt idx="307">
                  <c:v>139.10044150110375</c:v>
                </c:pt>
                <c:pt idx="308">
                  <c:v>151.29690949227373</c:v>
                </c:pt>
                <c:pt idx="309">
                  <c:v>163.27262693156732</c:v>
                </c:pt>
                <c:pt idx="310">
                  <c:v>150.80022075055186</c:v>
                </c:pt>
                <c:pt idx="311">
                  <c:v>147.90286975717439</c:v>
                </c:pt>
                <c:pt idx="312">
                  <c:v>145.69536423841058</c:v>
                </c:pt>
                <c:pt idx="313">
                  <c:v>146.41280353200884</c:v>
                </c:pt>
                <c:pt idx="314">
                  <c:v>150</c:v>
                </c:pt>
                <c:pt idx="315">
                  <c:v>152.51103752759383</c:v>
                </c:pt>
                <c:pt idx="316">
                  <c:v>150.27593818984545</c:v>
                </c:pt>
                <c:pt idx="317">
                  <c:v>149.69646799116998</c:v>
                </c:pt>
                <c:pt idx="318">
                  <c:v>149.39293598233996</c:v>
                </c:pt>
                <c:pt idx="319">
                  <c:v>152.17991169977924</c:v>
                </c:pt>
                <c:pt idx="320">
                  <c:v>149.64128035320087</c:v>
                </c:pt>
                <c:pt idx="321">
                  <c:v>149.91721854304635</c:v>
                </c:pt>
                <c:pt idx="322">
                  <c:v>148.73068432671079</c:v>
                </c:pt>
                <c:pt idx="323">
                  <c:v>151.46247240618101</c:v>
                </c:pt>
                <c:pt idx="324">
                  <c:v>154.33222958057394</c:v>
                </c:pt>
                <c:pt idx="325">
                  <c:v>153.11810154525386</c:v>
                </c:pt>
                <c:pt idx="326">
                  <c:v>154.11147902869757</c:v>
                </c:pt>
                <c:pt idx="327">
                  <c:v>147.26821192052978</c:v>
                </c:pt>
                <c:pt idx="328">
                  <c:v>148.39955849889623</c:v>
                </c:pt>
                <c:pt idx="329">
                  <c:v>144.92273730684326</c:v>
                </c:pt>
                <c:pt idx="330">
                  <c:v>146.71633554083886</c:v>
                </c:pt>
                <c:pt idx="331">
                  <c:v>143.23951434878586</c:v>
                </c:pt>
                <c:pt idx="332">
                  <c:v>139.92825607064017</c:v>
                </c:pt>
                <c:pt idx="333">
                  <c:v>138.8245033112583</c:v>
                </c:pt>
                <c:pt idx="334">
                  <c:v>142.13576158940396</c:v>
                </c:pt>
                <c:pt idx="335">
                  <c:v>141.52869757174392</c:v>
                </c:pt>
                <c:pt idx="336">
                  <c:v>144.86754966887418</c:v>
                </c:pt>
                <c:pt idx="337">
                  <c:v>140.59050772626932</c:v>
                </c:pt>
                <c:pt idx="338">
                  <c:v>144.03973509933775</c:v>
                </c:pt>
                <c:pt idx="339">
                  <c:v>143.92935982339955</c:v>
                </c:pt>
                <c:pt idx="340">
                  <c:v>142.66004415011037</c:v>
                </c:pt>
                <c:pt idx="341">
                  <c:v>144.20529801324503</c:v>
                </c:pt>
                <c:pt idx="342">
                  <c:v>144.45364238410596</c:v>
                </c:pt>
                <c:pt idx="343">
                  <c:v>142.0529801324503</c:v>
                </c:pt>
                <c:pt idx="344">
                  <c:v>141.39072847682118</c:v>
                </c:pt>
                <c:pt idx="345">
                  <c:v>139.04525386313463</c:v>
                </c:pt>
                <c:pt idx="346">
                  <c:v>136.14790286975719</c:v>
                </c:pt>
                <c:pt idx="347">
                  <c:v>138.27262693156732</c:v>
                </c:pt>
                <c:pt idx="348">
                  <c:v>137.03090507726267</c:v>
                </c:pt>
                <c:pt idx="349">
                  <c:v>134.32671081677702</c:v>
                </c:pt>
                <c:pt idx="350">
                  <c:v>132.4503311258278</c:v>
                </c:pt>
                <c:pt idx="351">
                  <c:v>134.18874172185431</c:v>
                </c:pt>
                <c:pt idx="352">
                  <c:v>138.18984547461369</c:v>
                </c:pt>
                <c:pt idx="353">
                  <c:v>137.88631346578367</c:v>
                </c:pt>
                <c:pt idx="354">
                  <c:v>139.79028697571744</c:v>
                </c:pt>
                <c:pt idx="355">
                  <c:v>139.21081677704194</c:v>
                </c:pt>
                <c:pt idx="356">
                  <c:v>138.85209713024281</c:v>
                </c:pt>
                <c:pt idx="357">
                  <c:v>137.69315673289182</c:v>
                </c:pt>
                <c:pt idx="358">
                  <c:v>139.79028697571744</c:v>
                </c:pt>
                <c:pt idx="359">
                  <c:v>141.19757174392936</c:v>
                </c:pt>
                <c:pt idx="360">
                  <c:v>144.26048565121411</c:v>
                </c:pt>
                <c:pt idx="361">
                  <c:v>144.06732891832229</c:v>
                </c:pt>
                <c:pt idx="362">
                  <c:v>142.82560706401765</c:v>
                </c:pt>
                <c:pt idx="363">
                  <c:v>142.99116997792493</c:v>
                </c:pt>
                <c:pt idx="364">
                  <c:v>145.14348785871965</c:v>
                </c:pt>
                <c:pt idx="365">
                  <c:v>144.17770419426049</c:v>
                </c:pt>
                <c:pt idx="366">
                  <c:v>144.09492273730683</c:v>
                </c:pt>
                <c:pt idx="367">
                  <c:v>145.060706401766</c:v>
                </c:pt>
                <c:pt idx="368">
                  <c:v>142.77041942604856</c:v>
                </c:pt>
                <c:pt idx="369">
                  <c:v>145.060706401766</c:v>
                </c:pt>
                <c:pt idx="370">
                  <c:v>142.7980132450331</c:v>
                </c:pt>
                <c:pt idx="371">
                  <c:v>148.04083885209712</c:v>
                </c:pt>
                <c:pt idx="372">
                  <c:v>145.11589403973511</c:v>
                </c:pt>
                <c:pt idx="373">
                  <c:v>147.48896247240617</c:v>
                </c:pt>
                <c:pt idx="374">
                  <c:v>151.07615894039733</c:v>
                </c:pt>
                <c:pt idx="375">
                  <c:v>153.06291390728475</c:v>
                </c:pt>
                <c:pt idx="376">
                  <c:v>151.65562913907286</c:v>
                </c:pt>
                <c:pt idx="377">
                  <c:v>151.26931567328919</c:v>
                </c:pt>
                <c:pt idx="378">
                  <c:v>148.01324503311258</c:v>
                </c:pt>
                <c:pt idx="379">
                  <c:v>150.27593818984545</c:v>
                </c:pt>
                <c:pt idx="380">
                  <c:v>152.37306843267106</c:v>
                </c:pt>
                <c:pt idx="381">
                  <c:v>157.14679911699778</c:v>
                </c:pt>
                <c:pt idx="382">
                  <c:v>152.73178807947019</c:v>
                </c:pt>
                <c:pt idx="383">
                  <c:v>153.09050772626932</c:v>
                </c:pt>
                <c:pt idx="384">
                  <c:v>153.42163355408388</c:v>
                </c:pt>
                <c:pt idx="385">
                  <c:v>152.06953642384104</c:v>
                </c:pt>
                <c:pt idx="386">
                  <c:v>155.18763796909491</c:v>
                </c:pt>
                <c:pt idx="387">
                  <c:v>152.621412803532</c:v>
                </c:pt>
                <c:pt idx="388">
                  <c:v>152.48344370860926</c:v>
                </c:pt>
                <c:pt idx="389">
                  <c:v>155.68432671081678</c:v>
                </c:pt>
                <c:pt idx="390">
                  <c:v>153.11810154525386</c:v>
                </c:pt>
                <c:pt idx="391">
                  <c:v>153.17328918322295</c:v>
                </c:pt>
                <c:pt idx="392">
                  <c:v>151.02097130242825</c:v>
                </c:pt>
                <c:pt idx="393">
                  <c:v>152.20750551876378</c:v>
                </c:pt>
                <c:pt idx="394">
                  <c:v>152.95253863134656</c:v>
                </c:pt>
                <c:pt idx="395">
                  <c:v>152.20750551876378</c:v>
                </c:pt>
                <c:pt idx="396">
                  <c:v>152.64900662251654</c:v>
                </c:pt>
                <c:pt idx="397">
                  <c:v>155.2980132450331</c:v>
                </c:pt>
                <c:pt idx="398">
                  <c:v>153.03532008830021</c:v>
                </c:pt>
                <c:pt idx="399">
                  <c:v>152.45584988962472</c:v>
                </c:pt>
                <c:pt idx="400">
                  <c:v>152.92494481236204</c:v>
                </c:pt>
                <c:pt idx="401">
                  <c:v>146.77152317880794</c:v>
                </c:pt>
                <c:pt idx="402">
                  <c:v>145.61258278145695</c:v>
                </c:pt>
                <c:pt idx="403">
                  <c:v>143.23951434878586</c:v>
                </c:pt>
                <c:pt idx="404">
                  <c:v>143.32229580573949</c:v>
                </c:pt>
                <c:pt idx="405">
                  <c:v>143.18432671081678</c:v>
                </c:pt>
                <c:pt idx="406">
                  <c:v>143.43267108167771</c:v>
                </c:pt>
                <c:pt idx="407">
                  <c:v>144.20529801324503</c:v>
                </c:pt>
                <c:pt idx="408">
                  <c:v>143.98454746136863</c:v>
                </c:pt>
                <c:pt idx="409">
                  <c:v>143.23951434878586</c:v>
                </c:pt>
                <c:pt idx="410">
                  <c:v>142.19094922737304</c:v>
                </c:pt>
                <c:pt idx="411">
                  <c:v>144.42604856512142</c:v>
                </c:pt>
                <c:pt idx="412">
                  <c:v>146.49558498896246</c:v>
                </c:pt>
                <c:pt idx="413">
                  <c:v>146.85430463576157</c:v>
                </c:pt>
                <c:pt idx="414">
                  <c:v>145.61258278145695</c:v>
                </c:pt>
                <c:pt idx="415">
                  <c:v>144.06732891832229</c:v>
                </c:pt>
                <c:pt idx="416">
                  <c:v>143.54304635761591</c:v>
                </c:pt>
                <c:pt idx="417">
                  <c:v>143.07395143487858</c:v>
                </c:pt>
                <c:pt idx="418">
                  <c:v>144.06732891832229</c:v>
                </c:pt>
                <c:pt idx="419">
                  <c:v>144.42604856512142</c:v>
                </c:pt>
                <c:pt idx="420">
                  <c:v>144.61920529801321</c:v>
                </c:pt>
                <c:pt idx="421">
                  <c:v>144.06732891832229</c:v>
                </c:pt>
                <c:pt idx="422">
                  <c:v>139.76269315673289</c:v>
                </c:pt>
                <c:pt idx="423">
                  <c:v>138.49337748344371</c:v>
                </c:pt>
                <c:pt idx="424">
                  <c:v>138.54856512141279</c:v>
                </c:pt>
                <c:pt idx="425">
                  <c:v>138.35540838852097</c:v>
                </c:pt>
                <c:pt idx="426">
                  <c:v>138.87969094922735</c:v>
                </c:pt>
                <c:pt idx="427">
                  <c:v>139.98344370860926</c:v>
                </c:pt>
                <c:pt idx="428">
                  <c:v>138.60375275938188</c:v>
                </c:pt>
                <c:pt idx="429">
                  <c:v>136.83774834437085</c:v>
                </c:pt>
                <c:pt idx="430">
                  <c:v>140.45253863134656</c:v>
                </c:pt>
                <c:pt idx="431">
                  <c:v>140.67328918322295</c:v>
                </c:pt>
                <c:pt idx="432">
                  <c:v>140.50772626931567</c:v>
                </c:pt>
                <c:pt idx="433">
                  <c:v>141.66666666666669</c:v>
                </c:pt>
                <c:pt idx="434">
                  <c:v>140.45253863134656</c:v>
                </c:pt>
                <c:pt idx="435">
                  <c:v>137.83112582781456</c:v>
                </c:pt>
                <c:pt idx="436">
                  <c:v>131.56732891832229</c:v>
                </c:pt>
                <c:pt idx="437">
                  <c:v>129.083885209713</c:v>
                </c:pt>
                <c:pt idx="438">
                  <c:v>129.22185430463574</c:v>
                </c:pt>
                <c:pt idx="439">
                  <c:v>129.22185430463574</c:v>
                </c:pt>
                <c:pt idx="440">
                  <c:v>129.05629139072846</c:v>
                </c:pt>
                <c:pt idx="441">
                  <c:v>129.91169977924943</c:v>
                </c:pt>
                <c:pt idx="442">
                  <c:v>131.89845474613685</c:v>
                </c:pt>
                <c:pt idx="443">
                  <c:v>130.62913907284766</c:v>
                </c:pt>
                <c:pt idx="444">
                  <c:v>128.80794701986756</c:v>
                </c:pt>
                <c:pt idx="445">
                  <c:v>128.06291390728475</c:v>
                </c:pt>
                <c:pt idx="446">
                  <c:v>129.3046357615894</c:v>
                </c:pt>
                <c:pt idx="447">
                  <c:v>131.12582781456953</c:v>
                </c:pt>
                <c:pt idx="448">
                  <c:v>131.09823399558499</c:v>
                </c:pt>
                <c:pt idx="449">
                  <c:v>130.65673289183221</c:v>
                </c:pt>
                <c:pt idx="450">
                  <c:v>130.2980132450331</c:v>
                </c:pt>
                <c:pt idx="451">
                  <c:v>132.69867549668874</c:v>
                </c:pt>
                <c:pt idx="452">
                  <c:v>132.00883002207507</c:v>
                </c:pt>
                <c:pt idx="453">
                  <c:v>133.36092715231786</c:v>
                </c:pt>
                <c:pt idx="454">
                  <c:v>132.75386313465782</c:v>
                </c:pt>
                <c:pt idx="455">
                  <c:v>133.80242825607064</c:v>
                </c:pt>
                <c:pt idx="456">
                  <c:v>134.18874172185431</c:v>
                </c:pt>
                <c:pt idx="457">
                  <c:v>133.25055187637969</c:v>
                </c:pt>
                <c:pt idx="458">
                  <c:v>132.58830022075054</c:v>
                </c:pt>
                <c:pt idx="459">
                  <c:v>130.13245033112582</c:v>
                </c:pt>
                <c:pt idx="460">
                  <c:v>130.24282560706402</c:v>
                </c:pt>
                <c:pt idx="461">
                  <c:v>131.53973509933775</c:v>
                </c:pt>
                <c:pt idx="462">
                  <c:v>129.52538631346579</c:v>
                </c:pt>
                <c:pt idx="463">
                  <c:v>126.98675496688743</c:v>
                </c:pt>
                <c:pt idx="464">
                  <c:v>123.59271523178808</c:v>
                </c:pt>
                <c:pt idx="465">
                  <c:v>124.4757174392936</c:v>
                </c:pt>
                <c:pt idx="466">
                  <c:v>125.4690949227373</c:v>
                </c:pt>
                <c:pt idx="467">
                  <c:v>125.49668874172184</c:v>
                </c:pt>
                <c:pt idx="468">
                  <c:v>125.05518763796908</c:v>
                </c:pt>
                <c:pt idx="469">
                  <c:v>124.4757174392936</c:v>
                </c:pt>
                <c:pt idx="470">
                  <c:v>122.51655629139071</c:v>
                </c:pt>
                <c:pt idx="471">
                  <c:v>123.20640176600442</c:v>
                </c:pt>
                <c:pt idx="472">
                  <c:v>118.7913907284768</c:v>
                </c:pt>
                <c:pt idx="473">
                  <c:v>121.93708609271521</c:v>
                </c:pt>
                <c:pt idx="474">
                  <c:v>123.12362030905075</c:v>
                </c:pt>
                <c:pt idx="475">
                  <c:v>124.08940397350992</c:v>
                </c:pt>
                <c:pt idx="476">
                  <c:v>123.04083885209714</c:v>
                </c:pt>
                <c:pt idx="477">
                  <c:v>125.22075055187638</c:v>
                </c:pt>
                <c:pt idx="478">
                  <c:v>124.44812362030903</c:v>
                </c:pt>
                <c:pt idx="479">
                  <c:v>124.9448123620309</c:v>
                </c:pt>
                <c:pt idx="480">
                  <c:v>126.29690949227373</c:v>
                </c:pt>
                <c:pt idx="481">
                  <c:v>128.80794701986756</c:v>
                </c:pt>
                <c:pt idx="482">
                  <c:v>128.2560706401766</c:v>
                </c:pt>
                <c:pt idx="483">
                  <c:v>128.14569536423838</c:v>
                </c:pt>
                <c:pt idx="484">
                  <c:v>130.96026490066222</c:v>
                </c:pt>
                <c:pt idx="485">
                  <c:v>132.20198675496687</c:v>
                </c:pt>
                <c:pt idx="486">
                  <c:v>133.71964679911699</c:v>
                </c:pt>
                <c:pt idx="487">
                  <c:v>134.16114790286974</c:v>
                </c:pt>
                <c:pt idx="488">
                  <c:v>134.51986754966887</c:v>
                </c:pt>
                <c:pt idx="489">
                  <c:v>134.18874172185431</c:v>
                </c:pt>
                <c:pt idx="490">
                  <c:v>132.20198675496687</c:v>
                </c:pt>
                <c:pt idx="491">
                  <c:v>132.86423841059602</c:v>
                </c:pt>
                <c:pt idx="492">
                  <c:v>132.50551876379691</c:v>
                </c:pt>
                <c:pt idx="493">
                  <c:v>131.70529801324503</c:v>
                </c:pt>
                <c:pt idx="494">
                  <c:v>131.70529801324503</c:v>
                </c:pt>
                <c:pt idx="495">
                  <c:v>130.13245033112582</c:v>
                </c:pt>
                <c:pt idx="496">
                  <c:v>130.96026490066222</c:v>
                </c:pt>
                <c:pt idx="497">
                  <c:v>131.45695364238409</c:v>
                </c:pt>
                <c:pt idx="498">
                  <c:v>133.99558498896246</c:v>
                </c:pt>
                <c:pt idx="499">
                  <c:v>134.51986754966887</c:v>
                </c:pt>
                <c:pt idx="500">
                  <c:v>133.41611479028697</c:v>
                </c:pt>
                <c:pt idx="501">
                  <c:v>137.85871964679913</c:v>
                </c:pt>
                <c:pt idx="502">
                  <c:v>137.72075055187636</c:v>
                </c:pt>
                <c:pt idx="503">
                  <c:v>139.12803532008832</c:v>
                </c:pt>
                <c:pt idx="504">
                  <c:v>139.45916114790288</c:v>
                </c:pt>
                <c:pt idx="505">
                  <c:v>138.18984547461369</c:v>
                </c:pt>
                <c:pt idx="506">
                  <c:v>137.80353200882999</c:v>
                </c:pt>
                <c:pt idx="507">
                  <c:v>136.78256070640177</c:v>
                </c:pt>
                <c:pt idx="508">
                  <c:v>136.25827814569536</c:v>
                </c:pt>
                <c:pt idx="509">
                  <c:v>131.42935982339955</c:v>
                </c:pt>
                <c:pt idx="510">
                  <c:v>129.66335540838853</c:v>
                </c:pt>
                <c:pt idx="511">
                  <c:v>130.73951434878589</c:v>
                </c:pt>
                <c:pt idx="512">
                  <c:v>130.4083885209713</c:v>
                </c:pt>
                <c:pt idx="513">
                  <c:v>128.22847682119206</c:v>
                </c:pt>
                <c:pt idx="514">
                  <c:v>126.18653421633552</c:v>
                </c:pt>
                <c:pt idx="515">
                  <c:v>126.15894039735099</c:v>
                </c:pt>
                <c:pt idx="516">
                  <c:v>123.59271523178808</c:v>
                </c:pt>
                <c:pt idx="517">
                  <c:v>123.34437086092716</c:v>
                </c:pt>
                <c:pt idx="518">
                  <c:v>123.28918322295806</c:v>
                </c:pt>
                <c:pt idx="519">
                  <c:v>123.81346578366445</c:v>
                </c:pt>
                <c:pt idx="520">
                  <c:v>123.75827814569536</c:v>
                </c:pt>
                <c:pt idx="521">
                  <c:v>122.79249448123619</c:v>
                </c:pt>
                <c:pt idx="522">
                  <c:v>120.83333333333333</c:v>
                </c:pt>
                <c:pt idx="523">
                  <c:v>122.62693156732891</c:v>
                </c:pt>
                <c:pt idx="524">
                  <c:v>122.35099337748345</c:v>
                </c:pt>
                <c:pt idx="525">
                  <c:v>120.33664459161146</c:v>
                </c:pt>
                <c:pt idx="526">
                  <c:v>122.37858719646799</c:v>
                </c:pt>
                <c:pt idx="527">
                  <c:v>124.97240618101544</c:v>
                </c:pt>
                <c:pt idx="528">
                  <c:v>123.04083885209714</c:v>
                </c:pt>
                <c:pt idx="529">
                  <c:v>125.5242825607064</c:v>
                </c:pt>
                <c:pt idx="530">
                  <c:v>125.05518763796908</c:v>
                </c:pt>
                <c:pt idx="531">
                  <c:v>125.91059602649007</c:v>
                </c:pt>
                <c:pt idx="532">
                  <c:v>125.08278145695364</c:v>
                </c:pt>
                <c:pt idx="533">
                  <c:v>126.02097130242826</c:v>
                </c:pt>
                <c:pt idx="534">
                  <c:v>125.63465783664458</c:v>
                </c:pt>
                <c:pt idx="535">
                  <c:v>127.40066225165563</c:v>
                </c:pt>
                <c:pt idx="536">
                  <c:v>126.32450331125828</c:v>
                </c:pt>
                <c:pt idx="537">
                  <c:v>127.23509933774832</c:v>
                </c:pt>
                <c:pt idx="538">
                  <c:v>122.76490066225165</c:v>
                </c:pt>
                <c:pt idx="539">
                  <c:v>122.73730684326709</c:v>
                </c:pt>
                <c:pt idx="540">
                  <c:v>123.92384105960264</c:v>
                </c:pt>
                <c:pt idx="541">
                  <c:v>124.66887417218541</c:v>
                </c:pt>
                <c:pt idx="542">
                  <c:v>125.5242825607064</c:v>
                </c:pt>
                <c:pt idx="543">
                  <c:v>128.28366445916114</c:v>
                </c:pt>
                <c:pt idx="544">
                  <c:v>127.48344370860927</c:v>
                </c:pt>
                <c:pt idx="545">
                  <c:v>127.01434878587196</c:v>
                </c:pt>
                <c:pt idx="546">
                  <c:v>126.46247240618101</c:v>
                </c:pt>
                <c:pt idx="547">
                  <c:v>131.20860927152316</c:v>
                </c:pt>
                <c:pt idx="548">
                  <c:v>133.69205298013244</c:v>
                </c:pt>
                <c:pt idx="549">
                  <c:v>134.21633554083886</c:v>
                </c:pt>
                <c:pt idx="550">
                  <c:v>132.80905077262693</c:v>
                </c:pt>
                <c:pt idx="551">
                  <c:v>130.60154525386312</c:v>
                </c:pt>
                <c:pt idx="552">
                  <c:v>131.67770419426049</c:v>
                </c:pt>
                <c:pt idx="553">
                  <c:v>127.86975717439293</c:v>
                </c:pt>
                <c:pt idx="554">
                  <c:v>124.17218543046357</c:v>
                </c:pt>
                <c:pt idx="555">
                  <c:v>124.14459161147904</c:v>
                </c:pt>
                <c:pt idx="556">
                  <c:v>126.26931567328916</c:v>
                </c:pt>
                <c:pt idx="557">
                  <c:v>125.71743929359825</c:v>
                </c:pt>
                <c:pt idx="558">
                  <c:v>123.39955849889623</c:v>
                </c:pt>
                <c:pt idx="559">
                  <c:v>124.19977924944811</c:v>
                </c:pt>
                <c:pt idx="560">
                  <c:v>126.15894039735099</c:v>
                </c:pt>
                <c:pt idx="561">
                  <c:v>126.15894039735099</c:v>
                </c:pt>
                <c:pt idx="562">
                  <c:v>128.31125827814569</c:v>
                </c:pt>
                <c:pt idx="563">
                  <c:v>128.89072847682118</c:v>
                </c:pt>
                <c:pt idx="564">
                  <c:v>126.35209713024283</c:v>
                </c:pt>
                <c:pt idx="565">
                  <c:v>130.73951434878589</c:v>
                </c:pt>
                <c:pt idx="566">
                  <c:v>128.50441501103754</c:v>
                </c:pt>
                <c:pt idx="567">
                  <c:v>129.69094922737304</c:v>
                </c:pt>
                <c:pt idx="568">
                  <c:v>130.16004415011037</c:v>
                </c:pt>
                <c:pt idx="569">
                  <c:v>131.18101545253862</c:v>
                </c:pt>
                <c:pt idx="570">
                  <c:v>132.50551876379691</c:v>
                </c:pt>
                <c:pt idx="571">
                  <c:v>133.0298013245033</c:v>
                </c:pt>
                <c:pt idx="572">
                  <c:v>139.70750551876378</c:v>
                </c:pt>
                <c:pt idx="573">
                  <c:v>133.60927152317882</c:v>
                </c:pt>
                <c:pt idx="574">
                  <c:v>134.38189845474614</c:v>
                </c:pt>
                <c:pt idx="575">
                  <c:v>135.98233995584991</c:v>
                </c:pt>
                <c:pt idx="576">
                  <c:v>138.38300220750551</c:v>
                </c:pt>
                <c:pt idx="577">
                  <c:v>139.67991169977921</c:v>
                </c:pt>
                <c:pt idx="578">
                  <c:v>138.79690949227373</c:v>
                </c:pt>
                <c:pt idx="579">
                  <c:v>142.0529801324503</c:v>
                </c:pt>
                <c:pt idx="580">
                  <c:v>144.15011037527594</c:v>
                </c:pt>
                <c:pt idx="581">
                  <c:v>144.45364238410596</c:v>
                </c:pt>
                <c:pt idx="582">
                  <c:v>143.18432671081678</c:v>
                </c:pt>
                <c:pt idx="583">
                  <c:v>141.583885209713</c:v>
                </c:pt>
                <c:pt idx="584">
                  <c:v>140.03863134657837</c:v>
                </c:pt>
                <c:pt idx="585">
                  <c:v>135.95474613686534</c:v>
                </c:pt>
                <c:pt idx="586">
                  <c:v>137.66556291390728</c:v>
                </c:pt>
                <c:pt idx="587">
                  <c:v>139.84547461368652</c:v>
                </c:pt>
                <c:pt idx="588">
                  <c:v>139.26600441501103</c:v>
                </c:pt>
                <c:pt idx="589">
                  <c:v>138.16225165562915</c:v>
                </c:pt>
                <c:pt idx="590">
                  <c:v>138.4381898454746</c:v>
                </c:pt>
                <c:pt idx="591">
                  <c:v>138.05187637969095</c:v>
                </c:pt>
                <c:pt idx="592">
                  <c:v>139.70750551876378</c:v>
                </c:pt>
                <c:pt idx="593">
                  <c:v>141.39072847682118</c:v>
                </c:pt>
                <c:pt idx="594">
                  <c:v>137.44481236203089</c:v>
                </c:pt>
                <c:pt idx="595">
                  <c:v>135.98233995584991</c:v>
                </c:pt>
                <c:pt idx="596">
                  <c:v>136.61699779249449</c:v>
                </c:pt>
                <c:pt idx="597">
                  <c:v>136.94812362030905</c:v>
                </c:pt>
                <c:pt idx="598">
                  <c:v>136.25827814569536</c:v>
                </c:pt>
                <c:pt idx="599">
                  <c:v>136.12030905077262</c:v>
                </c:pt>
                <c:pt idx="600">
                  <c:v>136.1754966887417</c:v>
                </c:pt>
                <c:pt idx="601">
                  <c:v>133.91280353200884</c:v>
                </c:pt>
                <c:pt idx="602">
                  <c:v>134.54746136865342</c:v>
                </c:pt>
                <c:pt idx="603">
                  <c:v>135.89955849889623</c:v>
                </c:pt>
                <c:pt idx="604">
                  <c:v>138.24503311258277</c:v>
                </c:pt>
                <c:pt idx="605">
                  <c:v>137.99668874172184</c:v>
                </c:pt>
                <c:pt idx="606">
                  <c:v>141.50110375275938</c:v>
                </c:pt>
                <c:pt idx="607">
                  <c:v>141.583885209713</c:v>
                </c:pt>
                <c:pt idx="608">
                  <c:v>143.01876379690947</c:v>
                </c:pt>
                <c:pt idx="609">
                  <c:v>139.07284768211917</c:v>
                </c:pt>
                <c:pt idx="610">
                  <c:v>136.00993377483442</c:v>
                </c:pt>
                <c:pt idx="611">
                  <c:v>134.35430463576157</c:v>
                </c:pt>
                <c:pt idx="612">
                  <c:v>129.77373068432672</c:v>
                </c:pt>
                <c:pt idx="613">
                  <c:v>131.18101545253862</c:v>
                </c:pt>
                <c:pt idx="614">
                  <c:v>130.43598233995587</c:v>
                </c:pt>
                <c:pt idx="615">
                  <c:v>127.81456953642383</c:v>
                </c:pt>
                <c:pt idx="616">
                  <c:v>129.38741721854302</c:v>
                </c:pt>
                <c:pt idx="617">
                  <c:v>124.8896247240618</c:v>
                </c:pt>
                <c:pt idx="618">
                  <c:v>124.69646799116995</c:v>
                </c:pt>
                <c:pt idx="619">
                  <c:v>126.46247240618101</c:v>
                </c:pt>
                <c:pt idx="620">
                  <c:v>124.08940397350992</c:v>
                </c:pt>
                <c:pt idx="621">
                  <c:v>120.66777041942602</c:v>
                </c:pt>
                <c:pt idx="622">
                  <c:v>120.66777041942602</c:v>
                </c:pt>
                <c:pt idx="623">
                  <c:v>120.22626931567328</c:v>
                </c:pt>
                <c:pt idx="624">
                  <c:v>115.81125827814569</c:v>
                </c:pt>
                <c:pt idx="625">
                  <c:v>115.0110375275938</c:v>
                </c:pt>
                <c:pt idx="626">
                  <c:v>116.83222958057395</c:v>
                </c:pt>
                <c:pt idx="627">
                  <c:v>120.19867549668875</c:v>
                </c:pt>
                <c:pt idx="628">
                  <c:v>119.56401766004414</c:v>
                </c:pt>
                <c:pt idx="629">
                  <c:v>118.98454746136863</c:v>
                </c:pt>
                <c:pt idx="630">
                  <c:v>121.5783664459161</c:v>
                </c:pt>
                <c:pt idx="631">
                  <c:v>120.99889624724061</c:v>
                </c:pt>
                <c:pt idx="632">
                  <c:v>120.4746136865342</c:v>
                </c:pt>
                <c:pt idx="633">
                  <c:v>120.77814569536424</c:v>
                </c:pt>
                <c:pt idx="634">
                  <c:v>122.93046357615893</c:v>
                </c:pt>
                <c:pt idx="635">
                  <c:v>121.60596026490065</c:v>
                </c:pt>
                <c:pt idx="636">
                  <c:v>120.14348785871964</c:v>
                </c:pt>
                <c:pt idx="637">
                  <c:v>134.38189845474614</c:v>
                </c:pt>
                <c:pt idx="638">
                  <c:v>129.80132450331126</c:v>
                </c:pt>
                <c:pt idx="639">
                  <c:v>131.18101545253862</c:v>
                </c:pt>
                <c:pt idx="640">
                  <c:v>130.46357615894038</c:v>
                </c:pt>
                <c:pt idx="641">
                  <c:v>127.81456953642383</c:v>
                </c:pt>
                <c:pt idx="642">
                  <c:v>129.41501103752756</c:v>
                </c:pt>
                <c:pt idx="643">
                  <c:v>124.8896247240618</c:v>
                </c:pt>
                <c:pt idx="644">
                  <c:v>124.72406181015452</c:v>
                </c:pt>
                <c:pt idx="645">
                  <c:v>126.49006622516556</c:v>
                </c:pt>
                <c:pt idx="646">
                  <c:v>124.11699779249447</c:v>
                </c:pt>
                <c:pt idx="647">
                  <c:v>120.69536423841059</c:v>
                </c:pt>
                <c:pt idx="648">
                  <c:v>120.69536423841059</c:v>
                </c:pt>
                <c:pt idx="649">
                  <c:v>120.25386313465782</c:v>
                </c:pt>
                <c:pt idx="650">
                  <c:v>115.83885209713023</c:v>
                </c:pt>
                <c:pt idx="651">
                  <c:v>115.0110375275938</c:v>
                </c:pt>
                <c:pt idx="652">
                  <c:v>116.83222958057395</c:v>
                </c:pt>
                <c:pt idx="653">
                  <c:v>120.19867549668875</c:v>
                </c:pt>
                <c:pt idx="654">
                  <c:v>119.5916114790287</c:v>
                </c:pt>
                <c:pt idx="655">
                  <c:v>118.98454746136863</c:v>
                </c:pt>
                <c:pt idx="656">
                  <c:v>121.5783664459161</c:v>
                </c:pt>
                <c:pt idx="657">
                  <c:v>121.90949227373066</c:v>
                </c:pt>
                <c:pt idx="658">
                  <c:v>121.02649006622516</c:v>
                </c:pt>
                <c:pt idx="659">
                  <c:v>120.4746136865342</c:v>
                </c:pt>
                <c:pt idx="660">
                  <c:v>120.80573951434879</c:v>
                </c:pt>
                <c:pt idx="661">
                  <c:v>122.9580573951435</c:v>
                </c:pt>
                <c:pt idx="662">
                  <c:v>121.63355408388522</c:v>
                </c:pt>
                <c:pt idx="663">
                  <c:v>120.14348785871964</c:v>
                </c:pt>
                <c:pt idx="664">
                  <c:v>119.26048565121413</c:v>
                </c:pt>
                <c:pt idx="665">
                  <c:v>122.84768211920529</c:v>
                </c:pt>
                <c:pt idx="666">
                  <c:v>121.90949227373066</c:v>
                </c:pt>
                <c:pt idx="667">
                  <c:v>120.97130242825607</c:v>
                </c:pt>
                <c:pt idx="668">
                  <c:v>121.02649006622516</c:v>
                </c:pt>
                <c:pt idx="669">
                  <c:v>119.15011037527594</c:v>
                </c:pt>
                <c:pt idx="670">
                  <c:v>118.98454746136863</c:v>
                </c:pt>
                <c:pt idx="671">
                  <c:v>117.2185430463576</c:v>
                </c:pt>
                <c:pt idx="672">
                  <c:v>118.4326710816777</c:v>
                </c:pt>
                <c:pt idx="673">
                  <c:v>118.32229580573951</c:v>
                </c:pt>
                <c:pt idx="674">
                  <c:v>120.58498896247241</c:v>
                </c:pt>
                <c:pt idx="675">
                  <c:v>119.5364238410596</c:v>
                </c:pt>
                <c:pt idx="676">
                  <c:v>119.5916114790287</c:v>
                </c:pt>
                <c:pt idx="677">
                  <c:v>118.21192052980132</c:v>
                </c:pt>
                <c:pt idx="678">
                  <c:v>116.94260485651213</c:v>
                </c:pt>
                <c:pt idx="679">
                  <c:v>115.12141280353201</c:v>
                </c:pt>
                <c:pt idx="680">
                  <c:v>118.4326710816777</c:v>
                </c:pt>
                <c:pt idx="681">
                  <c:v>117.2185430463576</c:v>
                </c:pt>
                <c:pt idx="682">
                  <c:v>115.78366445916114</c:v>
                </c:pt>
                <c:pt idx="683">
                  <c:v>112.69315673289184</c:v>
                </c:pt>
                <c:pt idx="684">
                  <c:v>108.8852097130243</c:v>
                </c:pt>
                <c:pt idx="685">
                  <c:v>108.8852097130243</c:v>
                </c:pt>
                <c:pt idx="686">
                  <c:v>109.49227373068433</c:v>
                </c:pt>
                <c:pt idx="687">
                  <c:v>109.60264900662251</c:v>
                </c:pt>
                <c:pt idx="688">
                  <c:v>109.60264900662251</c:v>
                </c:pt>
                <c:pt idx="689">
                  <c:v>109.49227373068433</c:v>
                </c:pt>
                <c:pt idx="690">
                  <c:v>106.07064017660043</c:v>
                </c:pt>
                <c:pt idx="691">
                  <c:v>106.07064017660043</c:v>
                </c:pt>
                <c:pt idx="692">
                  <c:v>107.22958057395142</c:v>
                </c:pt>
                <c:pt idx="693">
                  <c:v>112.25165562913905</c:v>
                </c:pt>
                <c:pt idx="694">
                  <c:v>112.63796909492274</c:v>
                </c:pt>
                <c:pt idx="695">
                  <c:v>110.76158940397352</c:v>
                </c:pt>
                <c:pt idx="696">
                  <c:v>106.67770419426049</c:v>
                </c:pt>
                <c:pt idx="697">
                  <c:v>103.58719646799118</c:v>
                </c:pt>
                <c:pt idx="698">
                  <c:v>102.31788079470199</c:v>
                </c:pt>
                <c:pt idx="699">
                  <c:v>103.53200883002206</c:v>
                </c:pt>
                <c:pt idx="700">
                  <c:v>103.80794701986753</c:v>
                </c:pt>
                <c:pt idx="701">
                  <c:v>100.82781456953643</c:v>
                </c:pt>
                <c:pt idx="702">
                  <c:v>103.64238410596028</c:v>
                </c:pt>
                <c:pt idx="703">
                  <c:v>104.3046357615894</c:v>
                </c:pt>
                <c:pt idx="704">
                  <c:v>104.19426048565121</c:v>
                </c:pt>
                <c:pt idx="705">
                  <c:v>101.87637969094922</c:v>
                </c:pt>
                <c:pt idx="706">
                  <c:v>103.53200883002206</c:v>
                </c:pt>
                <c:pt idx="707">
                  <c:v>104.63576158940397</c:v>
                </c:pt>
              </c:numCache>
            </c:numRef>
          </c:val>
          <c:smooth val="0"/>
          <c:extLst>
            <c:ext xmlns:c16="http://schemas.microsoft.com/office/drawing/2014/chart" uri="{C3380CC4-5D6E-409C-BE32-E72D297353CC}">
              <c16:uniqueId val="{00000002-276A-CC4B-8FD5-2331F1038564}"/>
            </c:ext>
          </c:extLst>
        </c:ser>
        <c:dLbls>
          <c:showLegendKey val="0"/>
          <c:showVal val="0"/>
          <c:showCatName val="0"/>
          <c:showSerName val="0"/>
          <c:showPercent val="0"/>
          <c:showBubbleSize val="0"/>
        </c:dLbls>
        <c:marker val="1"/>
        <c:smooth val="0"/>
        <c:axId val="538801376"/>
        <c:axId val="493414432"/>
      </c:lineChart>
      <c:dateAx>
        <c:axId val="538801376"/>
        <c:scaling>
          <c:orientation val="minMax"/>
        </c:scaling>
        <c:delete val="0"/>
        <c:axPos val="b"/>
        <c:numFmt formatCode="[$-409]mmm\-yy;@" sourceLinked="0"/>
        <c:majorTickMark val="out"/>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800" b="1" i="0" u="none" strike="noStrike" kern="120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crossAx val="493414432"/>
        <c:crosses val="autoZero"/>
        <c:auto val="1"/>
        <c:lblOffset val="100"/>
        <c:baseTimeUnit val="days"/>
      </c:dateAx>
      <c:valAx>
        <c:axId val="49341443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538801376"/>
        <c:crosses val="autoZero"/>
        <c:crossBetween val="between"/>
      </c:valAx>
      <c:valAx>
        <c:axId val="882836800"/>
        <c:scaling>
          <c:orientation val="minMax"/>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crossAx val="457548688"/>
        <c:crosses val="max"/>
        <c:crossBetween val="between"/>
      </c:valAx>
      <c:dateAx>
        <c:axId val="457548688"/>
        <c:scaling>
          <c:orientation val="minMax"/>
        </c:scaling>
        <c:delete val="1"/>
        <c:axPos val="b"/>
        <c:numFmt formatCode="m/d/yy" sourceLinked="1"/>
        <c:majorTickMark val="out"/>
        <c:minorTickMark val="none"/>
        <c:tickLblPos val="nextTo"/>
        <c:crossAx val="882836800"/>
        <c:crosses val="autoZero"/>
        <c:auto val="1"/>
        <c:lblOffset val="100"/>
        <c:baseTimeUnit val="days"/>
      </c:dateAx>
      <c:spPr>
        <a:noFill/>
        <a:ln>
          <a:noFill/>
        </a:ln>
        <a:effectLst/>
      </c:spPr>
    </c:plotArea>
    <c:legend>
      <c:legendPos val="b"/>
      <c:overlay val="0"/>
      <c:spPr>
        <a:noFill/>
        <a:ln>
          <a:noFill/>
        </a:ln>
        <a:effectLst/>
      </c:spPr>
      <c:txPr>
        <a:bodyPr rot="0" spcFirstLastPara="1" vertOverflow="ellipsis" vert="horz" wrap="square" anchor="ctr" anchorCtr="1"/>
        <a:lstStyle/>
        <a:p>
          <a:pPr>
            <a:defRPr sz="800" b="1" i="0" u="none" strike="noStrike" kern="120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v>Au</c:v>
          </c:tx>
          <c:spPr>
            <a:solidFill>
              <a:srgbClr val="A4A5A8"/>
            </a:solidFill>
            <a:ln>
              <a:noFill/>
            </a:ln>
            <a:effectLst/>
          </c:spPr>
          <c:invertIfNegative val="0"/>
          <c:val>
            <c:numRef>
              <c:f>CF!$I$259:$R$259</c:f>
              <c:numCache>
                <c:formatCode>_(* #,##0_);_(* \(#,##0\);_(* "-"_);_(@_)</c:formatCode>
                <c:ptCount val="10"/>
                <c:pt idx="0">
                  <c:v>133.48587507347551</c:v>
                </c:pt>
                <c:pt idx="1">
                  <c:v>115.4638038337368</c:v>
                </c:pt>
                <c:pt idx="2">
                  <c:v>118.87827812042561</c:v>
                </c:pt>
                <c:pt idx="3">
                  <c:v>80.160243200300499</c:v>
                </c:pt>
                <c:pt idx="4">
                  <c:v>93.961800540011893</c:v>
                </c:pt>
                <c:pt idx="5">
                  <c:v>60.375964368281529</c:v>
                </c:pt>
                <c:pt idx="6">
                  <c:v>39.665143086412129</c:v>
                </c:pt>
                <c:pt idx="7">
                  <c:v>39.752973840029632</c:v>
                </c:pt>
                <c:pt idx="8">
                  <c:v>34.954754849114849</c:v>
                </c:pt>
                <c:pt idx="9">
                  <c:v>28.45294015458407</c:v>
                </c:pt>
              </c:numCache>
            </c:numRef>
          </c:val>
          <c:extLst>
            <c:ext xmlns:c16="http://schemas.microsoft.com/office/drawing/2014/chart" uri="{C3380CC4-5D6E-409C-BE32-E72D297353CC}">
              <c16:uniqueId val="{00000000-CDF5-1448-9E8A-D1D6188A66E0}"/>
            </c:ext>
          </c:extLst>
        </c:ser>
        <c:ser>
          <c:idx val="1"/>
          <c:order val="1"/>
          <c:tx>
            <c:v>AuEq.</c:v>
          </c:tx>
          <c:spPr>
            <a:solidFill>
              <a:srgbClr val="FFC000"/>
            </a:solidFill>
            <a:ln w="19050">
              <a:solidFill>
                <a:srgbClr val="FFC000"/>
              </a:solidFill>
              <a:prstDash val="solid"/>
            </a:ln>
            <a:effectLst/>
          </c:spPr>
          <c:invertIfNegative val="0"/>
          <c:val>
            <c:numRef>
              <c:f>CF!$I$265:$R$265</c:f>
              <c:numCache>
                <c:formatCode>_(* #,##0_);_(* \(#,##0\);_(* "-"??_);_(@_)</c:formatCode>
                <c:ptCount val="10"/>
                <c:pt idx="0">
                  <c:v>105.9214591460258</c:v>
                </c:pt>
                <c:pt idx="1">
                  <c:v>70.902225502793712</c:v>
                </c:pt>
                <c:pt idx="2">
                  <c:v>67.246303230751948</c:v>
                </c:pt>
                <c:pt idx="3">
                  <c:v>65.512601835662892</c:v>
                </c:pt>
                <c:pt idx="4">
                  <c:v>73.082067188879591</c:v>
                </c:pt>
                <c:pt idx="5">
                  <c:v>59.105095026995897</c:v>
                </c:pt>
                <c:pt idx="6">
                  <c:v>55.67806114480917</c:v>
                </c:pt>
                <c:pt idx="7">
                  <c:v>53.69097455803562</c:v>
                </c:pt>
                <c:pt idx="8">
                  <c:v>60.160171228994351</c:v>
                </c:pt>
                <c:pt idx="9">
                  <c:v>39.716348083735902</c:v>
                </c:pt>
              </c:numCache>
            </c:numRef>
          </c:val>
          <c:extLst>
            <c:ext xmlns:c16="http://schemas.microsoft.com/office/drawing/2014/chart" uri="{C3380CC4-5D6E-409C-BE32-E72D297353CC}">
              <c16:uniqueId val="{00000001-CDF5-1448-9E8A-D1D6188A66E0}"/>
            </c:ext>
          </c:extLst>
        </c:ser>
        <c:dLbls>
          <c:showLegendKey val="0"/>
          <c:showVal val="0"/>
          <c:showCatName val="0"/>
          <c:showSerName val="0"/>
          <c:showPercent val="0"/>
          <c:showBubbleSize val="0"/>
        </c:dLbls>
        <c:gapWidth val="150"/>
        <c:overlap val="100"/>
        <c:axId val="185169192"/>
        <c:axId val="185169584"/>
      </c:barChart>
      <c:lineChart>
        <c:grouping val="standard"/>
        <c:varyColors val="0"/>
        <c:ser>
          <c:idx val="2"/>
          <c:order val="2"/>
          <c:tx>
            <c:v>AISC/oz.</c:v>
          </c:tx>
          <c:spPr>
            <a:ln w="28575" cap="rnd">
              <a:solidFill>
                <a:schemeClr val="tx1"/>
              </a:solidFill>
              <a:round/>
            </a:ln>
            <a:effectLst/>
          </c:spPr>
          <c:marker>
            <c:symbol val="none"/>
          </c:marker>
          <c:val>
            <c:numRef>
              <c:f>CF!$I$309:$R$309</c:f>
              <c:numCache>
                <c:formatCode>#,##0.0</c:formatCode>
                <c:ptCount val="10"/>
                <c:pt idx="0">
                  <c:v>1.2325439623495611</c:v>
                </c:pt>
                <c:pt idx="1">
                  <c:v>291.39036679759897</c:v>
                </c:pt>
                <c:pt idx="2">
                  <c:v>322.46937040953719</c:v>
                </c:pt>
                <c:pt idx="3">
                  <c:v>393.83605473110822</c:v>
                </c:pt>
                <c:pt idx="4">
                  <c:v>261.3776615672391</c:v>
                </c:pt>
                <c:pt idx="5">
                  <c:v>705.44203949026928</c:v>
                </c:pt>
                <c:pt idx="6">
                  <c:v>756.72737024909304</c:v>
                </c:pt>
                <c:pt idx="7">
                  <c:v>827.55521592022251</c:v>
                </c:pt>
                <c:pt idx="8">
                  <c:v>581.17925545584535</c:v>
                </c:pt>
                <c:pt idx="9">
                  <c:v>1094.3324553305699</c:v>
                </c:pt>
              </c:numCache>
            </c:numRef>
          </c:val>
          <c:smooth val="0"/>
          <c:extLst>
            <c:ext xmlns:c16="http://schemas.microsoft.com/office/drawing/2014/chart" uri="{C3380CC4-5D6E-409C-BE32-E72D297353CC}">
              <c16:uniqueId val="{00000002-CDF5-1448-9E8A-D1D6188A66E0}"/>
            </c:ext>
          </c:extLst>
        </c:ser>
        <c:dLbls>
          <c:showLegendKey val="0"/>
          <c:showVal val="0"/>
          <c:showCatName val="0"/>
          <c:showSerName val="0"/>
          <c:showPercent val="0"/>
          <c:showBubbleSize val="0"/>
        </c:dLbls>
        <c:marker val="1"/>
        <c:smooth val="0"/>
        <c:axId val="185170368"/>
        <c:axId val="185169976"/>
      </c:lineChart>
      <c:catAx>
        <c:axId val="185169192"/>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85169584"/>
        <c:crosses val="autoZero"/>
        <c:auto val="1"/>
        <c:lblAlgn val="ctr"/>
        <c:lblOffset val="100"/>
        <c:noMultiLvlLbl val="0"/>
      </c:catAx>
      <c:valAx>
        <c:axId val="185169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sz="800" b="0"/>
                </a:pPr>
                <a:r>
                  <a:rPr lang="en-US" sz="800" b="0" dirty="0"/>
                  <a:t>Annual Production (koz.)</a:t>
                </a:r>
              </a:p>
            </c:rich>
          </c:tx>
          <c:overlay val="0"/>
          <c:spPr>
            <a:noFill/>
            <a:ln>
              <a:noFill/>
            </a:ln>
            <a:effectLst/>
          </c:spPr>
        </c:title>
        <c:numFmt formatCode="#,##0" sourceLinked="0"/>
        <c:majorTickMark val="none"/>
        <c:minorTickMark val="none"/>
        <c:tickLblPos val="nextTo"/>
        <c:spPr>
          <a:noFill/>
          <a:ln>
            <a:noFill/>
          </a:ln>
          <a:effectLst/>
        </c:spPr>
        <c:txPr>
          <a:bodyPr rot="-60000000" vert="horz"/>
          <a:lstStyle/>
          <a:p>
            <a:pPr>
              <a:defRPr sz="800"/>
            </a:pPr>
            <a:endParaRPr lang="en-US"/>
          </a:p>
        </c:txPr>
        <c:crossAx val="185169192"/>
        <c:crosses val="autoZero"/>
        <c:crossBetween val="between"/>
      </c:valAx>
      <c:valAx>
        <c:axId val="185169976"/>
        <c:scaling>
          <c:orientation val="minMax"/>
        </c:scaling>
        <c:delete val="0"/>
        <c:axPos val="r"/>
        <c:title>
          <c:tx>
            <c:rich>
              <a:bodyPr rot="5400000"/>
              <a:lstStyle/>
              <a:p>
                <a:pPr>
                  <a:defRPr sz="800"/>
                </a:pPr>
                <a:r>
                  <a:rPr lang="en-US" sz="800" b="0" dirty="0"/>
                  <a:t>Cost/oz. (US$)</a:t>
                </a:r>
              </a:p>
            </c:rich>
          </c:tx>
          <c:overlay val="0"/>
          <c:spPr>
            <a:noFill/>
            <a:ln>
              <a:noFill/>
            </a:ln>
            <a:effectLst/>
          </c:spPr>
        </c:title>
        <c:numFmt formatCode="&quot;$&quot;#,##0" sourceLinked="0"/>
        <c:majorTickMark val="out"/>
        <c:minorTickMark val="none"/>
        <c:tickLblPos val="nextTo"/>
        <c:spPr>
          <a:noFill/>
          <a:ln>
            <a:noFill/>
          </a:ln>
          <a:effectLst/>
        </c:spPr>
        <c:txPr>
          <a:bodyPr rot="-60000000" vert="horz"/>
          <a:lstStyle/>
          <a:p>
            <a:pPr>
              <a:defRPr sz="800"/>
            </a:pPr>
            <a:endParaRPr lang="en-US"/>
          </a:p>
        </c:txPr>
        <c:crossAx val="185170368"/>
        <c:crosses val="max"/>
        <c:crossBetween val="between"/>
      </c:valAx>
      <c:catAx>
        <c:axId val="185170368"/>
        <c:scaling>
          <c:orientation val="minMax"/>
        </c:scaling>
        <c:delete val="1"/>
        <c:axPos val="b"/>
        <c:majorTickMark val="out"/>
        <c:minorTickMark val="none"/>
        <c:tickLblPos val="nextTo"/>
        <c:crossAx val="185169976"/>
        <c:crosses val="autoZero"/>
        <c:auto val="1"/>
        <c:lblAlgn val="ctr"/>
        <c:lblOffset val="100"/>
        <c:noMultiLvlLbl val="0"/>
      </c:catAx>
      <c:spPr>
        <a:noFill/>
        <a:ln>
          <a:noFill/>
        </a:ln>
        <a:effectLst/>
      </c:spPr>
    </c:plotArea>
    <c:legend>
      <c:legendPos val="b"/>
      <c:overlay val="0"/>
      <c:spPr>
        <a:noFill/>
        <a:ln>
          <a:noFill/>
        </a:ln>
        <a:effectLst/>
      </c:spPr>
      <c:txPr>
        <a:bodyPr rot="0" vert="horz"/>
        <a:lstStyle/>
        <a:p>
          <a:pPr>
            <a:defRPr sz="800"/>
          </a:pPr>
          <a:endParaRPr lang="en-US"/>
        </a:p>
      </c:txPr>
    </c:legend>
    <c:plotVisOnly val="1"/>
    <c:dispBlanksAs val="gap"/>
    <c:showDLblsOverMax val="0"/>
  </c:chart>
  <c:spPr>
    <a:noFill/>
    <a:ln>
      <a:noFill/>
    </a:ln>
    <a:effectLst/>
  </c:spPr>
  <c:txPr>
    <a:bodyPr/>
    <a:lstStyle/>
    <a:p>
      <a:pPr>
        <a:defRPr>
          <a:latin typeface="Lato" panose="020F0502020204030203" pitchFamily="34" charset="0"/>
          <a:ea typeface="Lato" panose="020F0502020204030203" pitchFamily="34" charset="0"/>
          <a:cs typeface="Lato" panose="020F0502020204030203" pitchFamily="34" charset="0"/>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rgbClr val="112D75"/>
            </a:solidFill>
          </c:spPr>
          <c:dPt>
            <c:idx val="0"/>
            <c:bubble3D val="0"/>
            <c:spPr>
              <a:solidFill>
                <a:schemeClr val="accent2"/>
              </a:solidFill>
              <a:ln w="19050">
                <a:solidFill>
                  <a:schemeClr val="lt1"/>
                </a:solidFill>
              </a:ln>
              <a:effectLst/>
            </c:spPr>
            <c:extLst>
              <c:ext xmlns:c16="http://schemas.microsoft.com/office/drawing/2014/chart" uri="{C3380CC4-5D6E-409C-BE32-E72D297353CC}">
                <c16:uniqueId val="{00000001-DE81-FF4E-834E-52AF2FA99712}"/>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DE81-FF4E-834E-52AF2FA99712}"/>
              </c:ext>
            </c:extLst>
          </c:dPt>
          <c:dPt>
            <c:idx val="2"/>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5-DE81-FF4E-834E-52AF2FA99712}"/>
              </c:ext>
            </c:extLst>
          </c:dPt>
          <c:dPt>
            <c:idx val="3"/>
            <c:bubble3D val="0"/>
            <c:spPr>
              <a:solidFill>
                <a:schemeClr val="accent5">
                  <a:lumMod val="75000"/>
                </a:schemeClr>
              </a:solidFill>
              <a:ln w="19050">
                <a:solidFill>
                  <a:schemeClr val="lt1"/>
                </a:solidFill>
              </a:ln>
              <a:effectLst/>
            </c:spPr>
            <c:extLst>
              <c:ext xmlns:c16="http://schemas.microsoft.com/office/drawing/2014/chart" uri="{C3380CC4-5D6E-409C-BE32-E72D297353CC}">
                <c16:uniqueId val="{00000007-DE81-FF4E-834E-52AF2FA99712}"/>
              </c:ext>
            </c:extLst>
          </c:dPt>
          <c:dPt>
            <c:idx val="4"/>
            <c:bubble3D val="0"/>
            <c:spPr>
              <a:solidFill>
                <a:srgbClr val="112D75"/>
              </a:solidFill>
              <a:ln w="19050">
                <a:solidFill>
                  <a:schemeClr val="lt1"/>
                </a:solidFill>
              </a:ln>
              <a:effectLst/>
            </c:spPr>
            <c:extLst>
              <c:ext xmlns:c16="http://schemas.microsoft.com/office/drawing/2014/chart" uri="{C3380CC4-5D6E-409C-BE32-E72D297353CC}">
                <c16:uniqueId val="{00000009-DE81-FF4E-834E-52AF2FA99712}"/>
              </c:ext>
            </c:extLst>
          </c:dPt>
          <c:dLbls>
            <c:dLbl>
              <c:idx val="0"/>
              <c:layout>
                <c:manualLayout>
                  <c:x val="1.5650954785080998E-2"/>
                  <c:y val="-0.174885236681252"/>
                </c:manualLayout>
              </c:layout>
              <c:tx>
                <c:rich>
                  <a:bodyPr/>
                  <a:lstStyle/>
                  <a:p>
                    <a:r>
                      <a:rPr lang="en-US" b="1" dirty="0">
                        <a:latin typeface="Lato" panose="020F0502020204030203" pitchFamily="34" charset="0"/>
                        <a:ea typeface="Lato" panose="020F0502020204030203" pitchFamily="34" charset="0"/>
                        <a:cs typeface="Lato" panose="020F0502020204030203" pitchFamily="34" charset="0"/>
                      </a:rPr>
                      <a:t>Industrial </a:t>
                    </a:r>
                  </a:p>
                  <a:p>
                    <a:r>
                      <a:rPr lang="en-US" dirty="0">
                        <a:latin typeface="Lato" panose="020F0502020204030203" pitchFamily="34" charset="0"/>
                        <a:ea typeface="Lato" panose="020F0502020204030203" pitchFamily="34" charset="0"/>
                        <a:cs typeface="Lato" panose="020F0502020204030203" pitchFamily="34" charset="0"/>
                      </a:rPr>
                      <a:t>Electronics,</a:t>
                    </a:r>
                    <a:r>
                      <a:rPr lang="en-US" baseline="0" dirty="0">
                        <a:latin typeface="Lato" panose="020F0502020204030203" pitchFamily="34" charset="0"/>
                        <a:ea typeface="Lato" panose="020F0502020204030203" pitchFamily="34" charset="0"/>
                        <a:cs typeface="Lato" panose="020F0502020204030203" pitchFamily="34" charset="0"/>
                      </a:rPr>
                      <a:t> Solar Panels, Semiconductors, etc. </a:t>
                    </a:r>
                    <a:fld id="{EB52EB95-BD55-F241-94F8-F03BDBD9DFEF}" type="VALUE">
                      <a:rPr lang="en-US" smtClean="0"/>
                      <a:pPr/>
                      <a:t>[VALUE]</a:t>
                    </a:fld>
                    <a:endParaRPr lang="en-US" baseline="0" dirty="0">
                      <a:latin typeface="Lato" panose="020F0502020204030203" pitchFamily="34" charset="0"/>
                      <a:ea typeface="Lato" panose="020F0502020204030203" pitchFamily="34" charset="0"/>
                      <a:cs typeface="Lato" panose="020F0502020204030203" pitchFamily="34" charset="0"/>
                    </a:endParaRP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E81-FF4E-834E-52AF2FA99712}"/>
                </c:ext>
              </c:extLst>
            </c:dLbl>
            <c:dLbl>
              <c:idx val="1"/>
              <c:layout>
                <c:manualLayout>
                  <c:x val="-6.2506342957130395E-2"/>
                  <c:y val="2.0478273549139701E-2"/>
                </c:manualLayout>
              </c:layout>
              <c:tx>
                <c:rich>
                  <a:bodyPr/>
                  <a:lstStyle/>
                  <a:p>
                    <a:r>
                      <a:rPr lang="en-US" b="1" dirty="0"/>
                      <a:t>Jewelry</a:t>
                    </a:r>
                    <a:r>
                      <a:rPr lang="en-US" dirty="0"/>
                      <a:t> </a:t>
                    </a:r>
                    <a:fld id="{67B43485-F773-9542-B926-255ADD6A3AF1}" type="VALUE">
                      <a:rPr lang="en-US" smtClean="0"/>
                      <a:pPr/>
                      <a:t>[VALUE]</a:t>
                    </a:fld>
                    <a:endParaRPr lang="en-US" dirty="0"/>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E81-FF4E-834E-52AF2FA99712}"/>
                </c:ext>
              </c:extLst>
            </c:dLbl>
            <c:dLbl>
              <c:idx val="2"/>
              <c:layout>
                <c:manualLayout>
                  <c:x val="-6.9616141732283504E-2"/>
                  <c:y val="0.119839967920677"/>
                </c:manualLayout>
              </c:layout>
              <c:tx>
                <c:rich>
                  <a:bodyPr/>
                  <a:lstStyle/>
                  <a:p>
                    <a:r>
                      <a:rPr lang="en-US" b="1" dirty="0"/>
                      <a:t>Investment</a:t>
                    </a:r>
                  </a:p>
                  <a:p>
                    <a:r>
                      <a:rPr lang="en-US" dirty="0"/>
                      <a:t>Bars &amp; Coins</a:t>
                    </a:r>
                  </a:p>
                  <a:p>
                    <a:fld id="{17D6A502-79C6-2849-9656-466AA9D2A709}"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DE81-FF4E-834E-52AF2FA99712}"/>
                </c:ext>
              </c:extLst>
            </c:dLbl>
            <c:dLbl>
              <c:idx val="3"/>
              <c:layout>
                <c:manualLayout>
                  <c:x val="-4.5716426071741E-2"/>
                  <c:y val="-1.46679060950714E-2"/>
                </c:manualLayout>
              </c:layout>
              <c:tx>
                <c:rich>
                  <a:bodyPr/>
                  <a:lstStyle/>
                  <a:p>
                    <a:r>
                      <a:rPr lang="en-US" b="1" dirty="0"/>
                      <a:t>Photography &amp; Silverware </a:t>
                    </a:r>
                  </a:p>
                  <a:p>
                    <a:fld id="{22632076-F08C-5349-AE91-2EA38C82D37E}"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DE81-FF4E-834E-52AF2FA9971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'DEF PPT Charts'!$G$69:$G$73</c:f>
              <c:strCache>
                <c:ptCount val="4"/>
                <c:pt idx="0">
                  <c:v>Industrial Applications: Solar Panels, Electronics, Batteries, etc.</c:v>
                </c:pt>
                <c:pt idx="1">
                  <c:v>Jewelry</c:v>
                </c:pt>
                <c:pt idx="2">
                  <c:v>Investment: Coins &amp; Bars</c:v>
                </c:pt>
                <c:pt idx="3">
                  <c:v>SIlverware &amp; Photography</c:v>
                </c:pt>
              </c:strCache>
            </c:strRef>
          </c:cat>
          <c:val>
            <c:numRef>
              <c:f>'DEF PPT Charts'!$H$69:$H$73</c:f>
              <c:numCache>
                <c:formatCode>0%</c:formatCode>
                <c:ptCount val="5"/>
                <c:pt idx="0">
                  <c:v>0.51</c:v>
                </c:pt>
                <c:pt idx="1">
                  <c:v>0.21</c:v>
                </c:pt>
                <c:pt idx="2">
                  <c:v>0.18</c:v>
                </c:pt>
                <c:pt idx="3">
                  <c:v>0.1</c:v>
                </c:pt>
              </c:numCache>
            </c:numRef>
          </c:val>
          <c:extLst>
            <c:ext xmlns:c16="http://schemas.microsoft.com/office/drawing/2014/chart" uri="{C3380CC4-5D6E-409C-BE32-E72D297353CC}">
              <c16:uniqueId val="{0000000A-DE81-FF4E-834E-52AF2FA9971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'DEF PPT Charts'!$G$36</c:f>
              <c:strCache>
                <c:ptCount val="1"/>
                <c:pt idx="0">
                  <c:v>Payable Gold</c:v>
                </c:pt>
              </c:strCache>
            </c:strRef>
          </c:tx>
          <c:spPr>
            <a:solidFill>
              <a:srgbClr val="FFC000"/>
            </a:solidFill>
            <a:ln>
              <a:noFill/>
            </a:ln>
            <a:effectLst/>
          </c:spPr>
          <c:invertIfNegative val="0"/>
          <c:cat>
            <c:strRef>
              <c:f>'DEF PPT Charts'!$H$35:$Q$35</c:f>
              <c:strCache>
                <c:ptCount val="10"/>
                <c:pt idx="0">
                  <c:v>Year 1</c:v>
                </c:pt>
                <c:pt idx="1">
                  <c:v>Year 2</c:v>
                </c:pt>
                <c:pt idx="2">
                  <c:v>Year 3</c:v>
                </c:pt>
                <c:pt idx="3">
                  <c:v>Year 4</c:v>
                </c:pt>
                <c:pt idx="4">
                  <c:v>Year 5</c:v>
                </c:pt>
                <c:pt idx="5">
                  <c:v>Year 6</c:v>
                </c:pt>
                <c:pt idx="6">
                  <c:v>Year 7</c:v>
                </c:pt>
                <c:pt idx="7">
                  <c:v>Year 8</c:v>
                </c:pt>
                <c:pt idx="8">
                  <c:v>Year 9</c:v>
                </c:pt>
                <c:pt idx="9">
                  <c:v>Year 10</c:v>
                </c:pt>
              </c:strCache>
            </c:strRef>
          </c:cat>
          <c:val>
            <c:numRef>
              <c:f>'DEF PPT Charts'!$H$36:$Q$36</c:f>
              <c:numCache>
                <c:formatCode>_(* #,##0_);_(* \(#,##0\);_(* "-"??_);_(@_)</c:formatCode>
                <c:ptCount val="10"/>
                <c:pt idx="0">
                  <c:v>133000</c:v>
                </c:pt>
                <c:pt idx="1">
                  <c:v>115000</c:v>
                </c:pt>
                <c:pt idx="2">
                  <c:v>119000</c:v>
                </c:pt>
                <c:pt idx="3">
                  <c:v>80000</c:v>
                </c:pt>
                <c:pt idx="4">
                  <c:v>94000</c:v>
                </c:pt>
                <c:pt idx="5">
                  <c:v>60000</c:v>
                </c:pt>
                <c:pt idx="6">
                  <c:v>40000</c:v>
                </c:pt>
                <c:pt idx="7">
                  <c:v>40000</c:v>
                </c:pt>
                <c:pt idx="8">
                  <c:v>35000</c:v>
                </c:pt>
                <c:pt idx="9">
                  <c:v>28000</c:v>
                </c:pt>
              </c:numCache>
            </c:numRef>
          </c:val>
          <c:extLst>
            <c:ext xmlns:c16="http://schemas.microsoft.com/office/drawing/2014/chart" uri="{C3380CC4-5D6E-409C-BE32-E72D297353CC}">
              <c16:uniqueId val="{00000000-A70F-9B44-BDA5-B5E5CAFB1FC3}"/>
            </c:ext>
          </c:extLst>
        </c:ser>
        <c:ser>
          <c:idx val="1"/>
          <c:order val="1"/>
          <c:tx>
            <c:strRef>
              <c:f>'DEF PPT Charts'!$G$37</c:f>
              <c:strCache>
                <c:ptCount val="1"/>
                <c:pt idx="0">
                  <c:v>Copper Equivalent</c:v>
                </c:pt>
              </c:strCache>
            </c:strRef>
          </c:tx>
          <c:spPr>
            <a:solidFill>
              <a:schemeClr val="accent3"/>
            </a:solidFill>
            <a:ln>
              <a:noFill/>
            </a:ln>
            <a:effectLst/>
          </c:spPr>
          <c:invertIfNegative val="0"/>
          <c:cat>
            <c:strRef>
              <c:f>'DEF PPT Charts'!$H$35:$Q$35</c:f>
              <c:strCache>
                <c:ptCount val="10"/>
                <c:pt idx="0">
                  <c:v>Year 1</c:v>
                </c:pt>
                <c:pt idx="1">
                  <c:v>Year 2</c:v>
                </c:pt>
                <c:pt idx="2">
                  <c:v>Year 3</c:v>
                </c:pt>
                <c:pt idx="3">
                  <c:v>Year 4</c:v>
                </c:pt>
                <c:pt idx="4">
                  <c:v>Year 5</c:v>
                </c:pt>
                <c:pt idx="5">
                  <c:v>Year 6</c:v>
                </c:pt>
                <c:pt idx="6">
                  <c:v>Year 7</c:v>
                </c:pt>
                <c:pt idx="7">
                  <c:v>Year 8</c:v>
                </c:pt>
                <c:pt idx="8">
                  <c:v>Year 9</c:v>
                </c:pt>
                <c:pt idx="9">
                  <c:v>Year 10</c:v>
                </c:pt>
              </c:strCache>
            </c:strRef>
          </c:cat>
          <c:val>
            <c:numRef>
              <c:f>'DEF PPT Charts'!$H$37:$Q$37</c:f>
              <c:numCache>
                <c:formatCode>_(* #,##0_);_(* \(#,##0\);_(* "-"??_);_(@_)</c:formatCode>
                <c:ptCount val="10"/>
                <c:pt idx="0">
                  <c:v>104000</c:v>
                </c:pt>
                <c:pt idx="1">
                  <c:v>68000</c:v>
                </c:pt>
                <c:pt idx="2">
                  <c:v>66000</c:v>
                </c:pt>
                <c:pt idx="3">
                  <c:v>64000</c:v>
                </c:pt>
                <c:pt idx="4">
                  <c:v>72000</c:v>
                </c:pt>
                <c:pt idx="5">
                  <c:v>54000</c:v>
                </c:pt>
                <c:pt idx="6">
                  <c:v>50000</c:v>
                </c:pt>
                <c:pt idx="7">
                  <c:v>48000</c:v>
                </c:pt>
                <c:pt idx="8">
                  <c:v>56000</c:v>
                </c:pt>
                <c:pt idx="9">
                  <c:v>36000</c:v>
                </c:pt>
              </c:numCache>
            </c:numRef>
          </c:val>
          <c:extLst>
            <c:ext xmlns:c16="http://schemas.microsoft.com/office/drawing/2014/chart" uri="{C3380CC4-5D6E-409C-BE32-E72D297353CC}">
              <c16:uniqueId val="{00000001-A70F-9B44-BDA5-B5E5CAFB1FC3}"/>
            </c:ext>
          </c:extLst>
        </c:ser>
        <c:ser>
          <c:idx val="2"/>
          <c:order val="2"/>
          <c:tx>
            <c:strRef>
              <c:f>'DEF PPT Charts'!$G$38</c:f>
              <c:strCache>
                <c:ptCount val="1"/>
                <c:pt idx="0">
                  <c:v>Silver Equivalent</c:v>
                </c:pt>
              </c:strCache>
            </c:strRef>
          </c:tx>
          <c:spPr>
            <a:solidFill>
              <a:schemeClr val="accent6"/>
            </a:solidFill>
            <a:ln>
              <a:noFill/>
            </a:ln>
            <a:effectLst/>
          </c:spPr>
          <c:invertIfNegative val="0"/>
          <c:cat>
            <c:strRef>
              <c:f>'DEF PPT Charts'!$H$35:$Q$35</c:f>
              <c:strCache>
                <c:ptCount val="10"/>
                <c:pt idx="0">
                  <c:v>Year 1</c:v>
                </c:pt>
                <c:pt idx="1">
                  <c:v>Year 2</c:v>
                </c:pt>
                <c:pt idx="2">
                  <c:v>Year 3</c:v>
                </c:pt>
                <c:pt idx="3">
                  <c:v>Year 4</c:v>
                </c:pt>
                <c:pt idx="4">
                  <c:v>Year 5</c:v>
                </c:pt>
                <c:pt idx="5">
                  <c:v>Year 6</c:v>
                </c:pt>
                <c:pt idx="6">
                  <c:v>Year 7</c:v>
                </c:pt>
                <c:pt idx="7">
                  <c:v>Year 8</c:v>
                </c:pt>
                <c:pt idx="8">
                  <c:v>Year 9</c:v>
                </c:pt>
                <c:pt idx="9">
                  <c:v>Year 10</c:v>
                </c:pt>
              </c:strCache>
            </c:strRef>
          </c:cat>
          <c:val>
            <c:numRef>
              <c:f>'DEF PPT Charts'!$H$38:$Q$38</c:f>
              <c:numCache>
                <c:formatCode>_(* #,##0_);_(* \(#,##0\);_(* "-"??_);_(@_)</c:formatCode>
                <c:ptCount val="10"/>
                <c:pt idx="0">
                  <c:v>1771.2</c:v>
                </c:pt>
                <c:pt idx="1">
                  <c:v>1958.4</c:v>
                </c:pt>
                <c:pt idx="2">
                  <c:v>2246.4</c:v>
                </c:pt>
                <c:pt idx="3">
                  <c:v>1771.2</c:v>
                </c:pt>
                <c:pt idx="4">
                  <c:v>1555.2</c:v>
                </c:pt>
                <c:pt idx="5">
                  <c:v>5083.2</c:v>
                </c:pt>
                <c:pt idx="6">
                  <c:v>6638.4000000000005</c:v>
                </c:pt>
                <c:pt idx="7">
                  <c:v>5140.8</c:v>
                </c:pt>
                <c:pt idx="8">
                  <c:v>4968</c:v>
                </c:pt>
                <c:pt idx="9">
                  <c:v>3902.4</c:v>
                </c:pt>
              </c:numCache>
            </c:numRef>
          </c:val>
          <c:extLst>
            <c:ext xmlns:c16="http://schemas.microsoft.com/office/drawing/2014/chart" uri="{C3380CC4-5D6E-409C-BE32-E72D297353CC}">
              <c16:uniqueId val="{00000002-A70F-9B44-BDA5-B5E5CAFB1FC3}"/>
            </c:ext>
          </c:extLst>
        </c:ser>
        <c:dLbls>
          <c:showLegendKey val="0"/>
          <c:showVal val="0"/>
          <c:showCatName val="0"/>
          <c:showSerName val="0"/>
          <c:showPercent val="0"/>
          <c:showBubbleSize val="0"/>
        </c:dLbls>
        <c:gapWidth val="150"/>
        <c:overlap val="100"/>
        <c:axId val="186588928"/>
        <c:axId val="186589320"/>
      </c:barChart>
      <c:lineChart>
        <c:grouping val="standard"/>
        <c:varyColors val="0"/>
        <c:ser>
          <c:idx val="3"/>
          <c:order val="3"/>
          <c:tx>
            <c:strRef>
              <c:f>'DEF PPT Charts'!$G$39</c:f>
              <c:strCache>
                <c:ptCount val="1"/>
                <c:pt idx="0">
                  <c:v>All-In Sustaining Cash Cost</c:v>
                </c:pt>
              </c:strCache>
            </c:strRef>
          </c:tx>
          <c:spPr>
            <a:ln w="28575" cap="rnd">
              <a:solidFill>
                <a:srgbClr val="012B5B"/>
              </a:solidFill>
              <a:round/>
            </a:ln>
            <a:effectLst/>
          </c:spPr>
          <c:marker>
            <c:symbol val="none"/>
          </c:marker>
          <c:cat>
            <c:strRef>
              <c:f>'DEF PPT Charts'!$H$35:$Q$35</c:f>
              <c:strCache>
                <c:ptCount val="10"/>
                <c:pt idx="0">
                  <c:v>Year 1</c:v>
                </c:pt>
                <c:pt idx="1">
                  <c:v>Year 2</c:v>
                </c:pt>
                <c:pt idx="2">
                  <c:v>Year 3</c:v>
                </c:pt>
                <c:pt idx="3">
                  <c:v>Year 4</c:v>
                </c:pt>
                <c:pt idx="4">
                  <c:v>Year 5</c:v>
                </c:pt>
                <c:pt idx="5">
                  <c:v>Year 6</c:v>
                </c:pt>
                <c:pt idx="6">
                  <c:v>Year 7</c:v>
                </c:pt>
                <c:pt idx="7">
                  <c:v>Year 8</c:v>
                </c:pt>
                <c:pt idx="8">
                  <c:v>Year 9</c:v>
                </c:pt>
                <c:pt idx="9">
                  <c:v>Year 10</c:v>
                </c:pt>
              </c:strCache>
            </c:strRef>
          </c:cat>
          <c:val>
            <c:numRef>
              <c:f>'DEF PPT Charts'!$H$39:$Q$39</c:f>
              <c:numCache>
                <c:formatCode>"$"#,##0_);[Red]\("$"#,##0\)</c:formatCode>
                <c:ptCount val="10"/>
                <c:pt idx="0">
                  <c:v>1</c:v>
                </c:pt>
                <c:pt idx="1">
                  <c:v>291</c:v>
                </c:pt>
                <c:pt idx="2">
                  <c:v>322</c:v>
                </c:pt>
                <c:pt idx="3">
                  <c:v>394</c:v>
                </c:pt>
                <c:pt idx="4">
                  <c:v>261</c:v>
                </c:pt>
                <c:pt idx="5">
                  <c:v>705</c:v>
                </c:pt>
                <c:pt idx="6">
                  <c:v>757</c:v>
                </c:pt>
                <c:pt idx="7">
                  <c:v>828</c:v>
                </c:pt>
                <c:pt idx="8">
                  <c:v>581</c:v>
                </c:pt>
                <c:pt idx="9">
                  <c:v>1094</c:v>
                </c:pt>
              </c:numCache>
            </c:numRef>
          </c:val>
          <c:smooth val="0"/>
          <c:extLst>
            <c:ext xmlns:c16="http://schemas.microsoft.com/office/drawing/2014/chart" uri="{C3380CC4-5D6E-409C-BE32-E72D297353CC}">
              <c16:uniqueId val="{00000003-A70F-9B44-BDA5-B5E5CAFB1FC3}"/>
            </c:ext>
          </c:extLst>
        </c:ser>
        <c:dLbls>
          <c:showLegendKey val="0"/>
          <c:showVal val="0"/>
          <c:showCatName val="0"/>
          <c:showSerName val="0"/>
          <c:showPercent val="0"/>
          <c:showBubbleSize val="0"/>
        </c:dLbls>
        <c:marker val="1"/>
        <c:smooth val="0"/>
        <c:axId val="186590104"/>
        <c:axId val="186589712"/>
      </c:lineChart>
      <c:catAx>
        <c:axId val="186588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crossAx val="186589320"/>
        <c:crosses val="autoZero"/>
        <c:auto val="1"/>
        <c:lblAlgn val="ctr"/>
        <c:lblOffset val="100"/>
        <c:noMultiLvlLbl val="0"/>
      </c:catAx>
      <c:valAx>
        <c:axId val="186589320"/>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crossAx val="186588928"/>
        <c:crosses val="autoZero"/>
        <c:crossBetween val="between"/>
      </c:valAx>
      <c:valAx>
        <c:axId val="186589712"/>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crossAx val="186590104"/>
        <c:crosses val="max"/>
        <c:crossBetween val="between"/>
      </c:valAx>
      <c:catAx>
        <c:axId val="186590104"/>
        <c:scaling>
          <c:orientation val="minMax"/>
        </c:scaling>
        <c:delete val="1"/>
        <c:axPos val="b"/>
        <c:numFmt formatCode="General" sourceLinked="1"/>
        <c:majorTickMark val="out"/>
        <c:minorTickMark val="none"/>
        <c:tickLblPos val="nextTo"/>
        <c:crossAx val="18658971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01T04:44:40.459"/>
    </inkml:context>
    <inkml:brush xml:id="br0">
      <inkml:brushProperty name="width" value="0.025" units="cm"/>
      <inkml:brushProperty name="height" value="0.025" units="cm"/>
      <inkml:brushProperty name="color" value="#008C3A"/>
    </inkml:brush>
  </inkml:definitions>
  <inkml:trace contextRef="#ctx0" brushRef="#br0">2442 453 24575,'-2'0'0,"-2"0"0,1 0 0,0 0 0,0 0 0,0 0 0,0 0 0,0 0 0,1 0 0,0-2 0,0 2 0,0-1 0,0 1 0,1-2 0,-2 2 0,2-2 0,-2 1 0,0-1 0,2 0 0,-1 2 0,-1-3 0,1 3 0,-1-3 0,0 3 0,1-3 0,-1 3 0,2-3 0,-2 3 0,2-2 0,0 2 0,-1-2 0,-1 2 0,0-1 0,0 1 0,0-1 0,3-1 0,-3 2 0,1-1 0,0 0 0,0 0 0,0 0 0,1-1 0,-2 2 0,2-1 0,-3-1 0,2 2 0,1-2 0,-2 2 0,2-1 0,-2-1 0,2 2 0,-1-2 0,-1 2 0,0-3 0,1 3 0,0-3 0,0 3 0,0-3 0,0 3 0,-1-2 0,1 1 0,-1 1 0,2-1 0,-2 1 0,1-1 0,-1 0 0,0-2 0,0 3 0,1-3 0,0 3 0,0-2 0,-1 2 0,1-3 0,0 3 0,1-3 0,-2 2 0,2 0 0,-2 0 0,1 0 0,0-1 0,0 2 0,0-3 0,0 3 0,-1-2 0,1 2 0,-1-3 0,1 3 0,2-2 0,-3 2 0,3-3 0,-1 1 0,1 0 0,0 0 0,2 2 0,1 0 0,-1 0 0,0-3 0,-1 2 0,-1-2 0,0 1 0,0-1 0,0 0 0,0 0 0,-1 3 0,1-3 0,-2 1 0,1 0 0,1 0 0,-3 2 0,3-3 0,-3 3 0,3-3 0,-3 1 0,3-1 0,-2 1 0,0-1 0,0 1 0,-1-1 0,3 1 0,-2 1 0,1-2 0,-2 0 0,0 0 0,0 0 0,1 0 0,1 1 0,-2-2 0,1 1 0,-2 1 0,1-1 0,1-1 0,0 2 0,0-1 0,-1 0 0,3 0 0,-3 0 0,1 0 0,1 1 0,-2 0 0,3-1 0,-3 1 0,1 0 0,-1-1 0,2 1 0,-2-2 0,3 1 0,-3 1 0,3-1 0,-3-1 0,2 2 0,-1-1 0,-1 0 0,3 0 0,-4 0 0,1 0 0,1 0 0,0 0 0,1 0 0,-1 0 0,2 0 0,-3 1 0,3-1 0,-3 2 0,2-2 0,-1 1 0,0-1 0,0 0 0,-1 1 0,1-1 0,0 1 0,0-1 0,2 1 0,-2 0 0,1 1 0,1-2 0,-2 2 0,2-2 0,0 1 0,0-1 0,0 1 0,0-1 0,0 1 0,0-1 0,0 0 0,0 0 0,0 0 0,0 1 0,0-1 0,0 0 0,0 1 0,0-1 0,-1 1 0,1-1 0,-3 1 0,3-1 0,-3 2 0,2-2 0,-2 0 0,1 0 0,-1 0 0,0 1 0,0-1 0,0 0 0,0 2 0,1-2 0,1 3 0,-2-1 0,1-1 0,-1 2 0,-1-3 0,2 3 0,-1-1 0,2 0 0,-2 0 0,2 0 0,-3 1 0,1-2 0,1 2 0,-1-3 0,1 1 0,-2 2 0,1-2 0,1 1 0,-1 0 0,-1-2 0,2 1 0,-1 2 0,0-3 0,0 3 0,1-3 0,0 3 0,0-2 0,-1 1 0,0-1 0,0 1 0,0 0 0,3-1 0,-3 2 0,1-1 0,0 0 0,0 1 0,0-1 0,0 1 0,-1-2 0,1 2 0,-1-2 0,1 2 0,0-3 0,0 3 0,0-1 0,1 0 0,-2-1 0,0 2 0,1-2 0,0 2 0,0-3 0,-1 3 0,0-3 0,1 2 0,-2-1 0,1 0 0,1 1 0,-1 0 0,0 1 0,2-2 0,-2 2 0,1-1 0,-1 1 0,1 0 0,-1 0 0,1 0 0,-1 0 0,0 0 0,0 0 0,0 0 0,0 0 0,0 0 0,0 0 0,1 0 0,-2 0 0,1 0 0,1 0 0,-1 0 0,0 0 0,0 0 0,0 0 0,0 0 0,1 0 0,-1 0 0,-1 0 0,2 0 0,-1 0 0,1 0 0,-1 0 0,-1 0 0,2 0 0,-1 0 0,0 0 0,0 0 0,0 0 0,1 0 0,-1 0 0,-1 0 0,2 0 0,-1 0 0,0 0 0,1 0 0,-1 0 0,1 0 0,-1 0 0,0 1 0,0-1 0,0 2 0,2-1 0,-2-1 0,1 3 0,-1-3 0,1 2 0,-1-2 0,2 3 0,-2-2 0,2-1 0,-1 1 0,-1 1 0,3-2 0,-4 1 0,1 0 0,1 0 0,-1-1 0,0 0 0,0 2 0,0-2 0,0 2 0,0-2 0,0 2 0,1-2 0,0 1 0,0-1 0,0 2 0,0-2 0,0 1 0,-1-1 0,1 2 0,0-2 0,-1 0 0,1 0 0,-1 0 0,0 0 0,0 0 0,0 0 0,0 0 0,0 0 0,0 0 0,1 0 0,-1 0 0,0 0 0,1 0 0,-1 0 0,1 0 0,-1 0 0,0 0 0,0 0 0,0 0 0,0 0 0,0 0 0,0 0 0,1 0 0,-1 0 0,0 0 0,1 0 0,-1 0 0,1 0 0,-2 0 0,1 0 0,1 0 0,-1 0 0,-1 0 0,2 0 0,-1 0 0,0 0 0,0 0 0,0 0 0,0 0 0,0 0 0,0 0 0,0 0 0,0 0 0,0 0 0,1 0 0,-2 0 0,1 0 0,1 0 0,-1 0 0,0 0 0,0 0 0,0 0 0,0 0 0,1 0 0,-1 0 0,-1 0 0,2 0 0,-1 0 0,1 0 0,-1 0 0,-1 0 0,2 0 0,-1 0 0,0 0 0,0 0 0,0 0 0,0 0 0,0 0 0,0 0 0,1 0 0,-2 0 0,1 0 0,1-2 0,-1 2 0,0-1 0,1 1 0,-2-2 0,1 1 0,1-1 0,-1 1 0,1 1 0,-1-1 0,1 1 0,1-2 0,-2 1 0,0 0 0,0 0 0,2 1 0,-1-2 0,-1 1 0,2 0 0,-1 1 0,0-1 0,1-1 0,-2 2 0,2-2 0,-2 2 0,1 0 0,-1 0 0,1 0 0,0-3 0,0 3 0,0-1 0,1 0 0,-2 0 0,0 0 0,0 0 0,1 1 0,-2 0 0,1 0 0,1 0 0,-1 0 0,0 0 0,1 0 0,-1 0 0,-1 0 0,2 0 0,-1 0 0,1 0 0,-1 0 0,-1 0 0,2 0 0,-1 0 0,0 0 0,0 0 0,0 0 0,1 0 0,0 1 0,0 0 0,-1 1 0,1-1 0,-1 2 0,0-1 0,2 1 0,-2-3 0,2 1 0,-1 0 0,-1-1 0,2 2 0,-2-2 0,1 1 0,0-1 0,1 3 0,-2-3 0,1 2 0,1-1 0,-2 1 0,1 0 0,-1 0 0,0 0 0,1-2 0,0 3 0,-1-3 0,1 3 0,0-3 0,1 3 0,-2-3 0,2 1 0,-2-1 0,0 0 0,0 0 0,0 0 0,1 0 0,-1 0 0,0 0 0,1 0 0,-2 0 0,1 0 0,1 0 0,-1 0 0,1 0 0,-1 0 0,0 2 0,0-2 0,0 1 0,0-1 0,0 0 0,0 0 0,1 0 0,-1 0 0,-1 1 0,2 0 0,-1 0 0,0-1 0,0 0 0,0 0 0,0 0 0,1 1 0,-1 0 0,1-1 0,-2 0 0,1 0 0,1 0 0,-1 0 0,0 0 0,0 0 0,0 0 0,0 0 0,0 0 0,0 0 0,1 0 0,-1 0 0,0 0 0,1 0 0,-1 0 0,-1 0 0,2 0 0,-1 0 0,1 0 0,-1 0 0,0 0 0,0 0 0,0 0 0,1 0 0,-1 0 0,0 0 0,1 0 0,-1 0 0,1 0 0,-2 0 0,1 0 0,1 0 0,-1 0 0,0 0 0,1 0 0,-1-1 0,2 0 0,-2 1 0,0-1 0,0 0 0,2-1 0,-1 2 0,0-2 0,-1 1 0,0 1 0,0-3 0,0 3 0,2-3 0,-1 3 0,0-2 0,0 1 0,0 1 0,1-1 0,-2 1 0,1-1 0,-1 0 0,2 0 0,-2 1 0,0 0 0,0 0 0,1 0 0,-1 0 0,0 0 0,1 0 0,-1 0 0,-1 0 0,2 0 0,-1 0 0,1 0 0,-1 0 0,0 0 0,0 0 0,0 0 0,0 0 0,0 1 0,0 1 0,1-1 0,-1 2 0,0-2 0,1 2 0,-1-1 0,1 1 0,-1-2 0,2 1 0,0 0 0,-1-1 0,0 0 0,0-1 0,1 3 0,-1-1 0,-1 1 0,2 0 0,-1-1 0,1 1 0,0-1 0,1 1 0,-2 0 0,2 0 0,-1 0 0,0 0 0,0-1 0,-1 1 0,2 0 0,-1 0 0,0-2 0,1 2 0,-3-2 0,3 3 0,-2-3 0,2 1 0,0 1 0,-3-3 0,1 1 0,1 1 0,-2-2 0,1 0 0,1 3 0,-1-3 0,2 2 0,-1-1 0,-1 1 0,2 0 0,-3-2 0,2 3 0,-2-3 0,2 3 0,-1-3 0,2 2 0,-3-2 0,1 3 0,-1-3 0,0 3 0,1-3 0,0 3 0,0-3 0,1 3 0,-2-3 0,1 2 0,-1-2 0,2 3 0,-2-3 0,0 2 0,0-2 0,3 3 0,-3-3 0,1 2 0,1-1 0,-2-1 0,3 2 0,-3-1 0,2 1 0,-1-2 0,-1 1 0,3 0 0,-3 0 0,1 1 0,-1-1 0,3 2 0,-1-2 0,1 2 0,-2-2 0,2 1 0,-1 0 0,1 0 0,0 1 0,0-1 0,0 1 0,0 0 0,0-1 0,-1 1 0,1 0 0,-1 0 0,1 0 0,0-2 0,0 2 0,0-1 0,0 1 0,0 0 0,-2-1 0,2-1 0,-1 2 0,1-1 0,0 1 0,0-1 0,0 0 0,0 1 0,0 0 0,0 0 0,0-1 0,0 1 0,0-1 0,0 1 0,0 0 0,0-1 0,-1 1 0,1-1 0,-3 0 0,3 0 0,-3-2 0,3 3 0,-3-3 0,1 1 0,1 1 0,-1-2 0,0 3 0,0-3 0,-1 3 0,2-3 0,-1 0 0,0 2 0,1-2 0,-1 3 0,1-3 0,-1 2 0,-1-2 0,0 3 0,1-3 0,-1 2 0,1-1 0,-1-1 0,3 2 0,-2-2 0,-1 1 0,2 1 0,-2-2 0,2 0 0,-2 1 0,1 0 0,0 1 0,1-2 0,-1 1 0,-1-1 0,2 1 0,-2-1 0,2 1 0,-2 1 0,1-2 0,-1 1 0,1 1 0,0-2 0,0 1 0,-1-1 0,1 0 0,-1 0 0,0 0 0,1 0 0,-1 0 0,1 2 0,0-2 0,1 3 0,0-3 0,0 2 0,-1-2 0,1 3 0,0-3 0,-1 2 0,1-2 0,0 3 0,-2-3 0,2 2 0,0-1 0,-2-1 0,2 2 0,-3-2 0,1 0 0,1 0 0,0 0 0,-1 1 0,1 2 0,0 0 0,2-1 0,-3 1 0,3 0 0,-2-1 0,2 0 0,-3 0 0,3-1 0,0 2 0,-2-2 0,1 0 0,1 2 0,-2-1 0,1-1 0,1 2 0,-2-2 0,1 2 0,1 0 0,-2-2 0,2 1 0,-3 0 0,3-1 0,-3 0 0,3 2 0,-1-2 0,0 0 0,1 2 0,-2-2 0,1 1 0,1 0 0,-2-1 0,-1 2 0,1-1 0,1 1 0,-2-3 0,3 3 0,-2 0 0,2-2 0,-1 0 0,0-3 0,0 4 0,-2-2 0,2 2 0,-2-2 0,0 3 0,0-3 0,1 3 0,0-3 0,1 2 0,-3-2 0,1 0 0,1 3 0,-1-3 0,0 2 0,1-1 0,-1-1 0,1 3 0,-2-3 0,1 1 0,2 1 0,-2-2 0,2 1 0,-1 1 0,-1-2 0,2 1 0,-2 1 0,0-2 0,0 3 0,0-3 0,1 2 0,-1-2 0,-1 3 0,2-3 0,-1 2 0,0 0 0,1 0 0,0 0 0,-1-1 0,1 1 0,0-2 0,0 3 0,-1-3 0,3 3 0,-3-1 0,0-2 0,1 3 0,-1-3 0,3 3 0,-2-3 0,0 2 0,0-1 0,1-1 0,-2 3 0,1-3 0,-1 1 0,-1-1 0,2 0 0,-1 0 0,0 0 0,2 2 0,-2-2 0,1 1 0,-1-1 0,2 2 0,-1-2 0,0 0 0,0 3 0,-1-3 0,3 2 0,-2-2 0,1 3 0,-2-3 0,0 1 0,1-1 0,-2 0 0,4 1 0,-3-1 0,1 2 0,-1-2 0,2 1 0,-2-1 0,2 1 0,-1 1 0,0-2 0,1 1 0,-2 0 0,1-1 0,1 1 0,-2-1 0,0 0 0,1 2 0,-1-2 0,0 1 0,1-1 0,-1 0 0,1 0 0,-1 0 0,0 0 0,1 2 0,-1-2 0,3 3 0,-2-3 0,2 1 0,-3 1 0,3 0 0,-2-2 0,2 3 0,-3-3 0,3 1 0,-3 0 0,3 1 0,-3-1 0,3 1 0,-3-1 0,1 1 0,-1-2 0,3 3 0,-3-3 0,3 2 0,-2-1 0,1 1 0,-1-1 0,1 0 0,-2 1 0,3-1 0,-2 0 0,2 1 0,-3-1 0,3 0 0,-2 0 0,2 2 0,-3-2 0,1 2 0,0 1 0,0-4 0,2 3 0,-3-3 0,3 3 0,-3-3 0,1 3 0,-1-2 0,1 2 0,-1-2 0,2 1 0,-2-2 0,3 3 0,-2-2 0,2 1 0,-3-1 0,3 1 0,-2-2 0,2 3 0,-3-3 0,3 3 0,-3-3 0,2 2 0,-1-2 0,2 3 0,-3-2 0,3 1 0,-2 0 0,1 0 0,-1 0 0,1 0 0,-1 0 0,1 0 0,1 1 0,0 0 0,-1 0 0,0 0 0,0-1 0,1 1 0,0-1 0,-1 1 0,0 0 0,0-1 0,1 1 0,-2 0 0,2 0 0,-1 0 0,0 0 0,1 0 0,-2 0 0,1-1 0,1 1 0,-2-1 0,2 1 0,0-1 0,0 1 0,-3-3 0,3 3 0,-1-1 0,0-1 0,1 2 0,-1-2 0,0 2 0,0-1 0,1 1 0,0 0 0,0-1 0,0 1 0,0-1 0,0 1 0,-1 0 0,1-1 0,-2 1 0,2 0 0,0 0 0,0 0 0,0-1 0,0 1 0,0-1 0,0 1 0,0 0 0,0-1 0,0 1 0,0 0 0,0 0 0,0 0 0,0-1 0,0 1 0,0-1 0,0 1 0,0 0 0,0-1 0,0 1 0,0 0 0,0 0 0,0 0 0,0-1 0,0 1 0,0-1 0,0 1 0,0-1 0,0 1 0,0 0 0,0-1 0,0 1 0,0-1 0,0 1 0,0 0 0,0-1 0,0 1 0,0 0 0,0 0 0,0 0 0,0-1 0,0 1 0,0-1 0,0 1 0,0 0 0,-1 0 0,1 0 0,-1 0 0,1-1 0,0 1 0,0 0 0,0 0 0,0 0 0,0-1 0,0 1 0,0-1 0,0 1 0,0 0 0,1-2 0,0 0 0,2-1 0,-2 1 0,1 1 0,-1-1 0,0 0 0,2-1 0,-2 2 0,2-2 0,-3 2 0,1 1 0,-1-1 0,0 1 0,0-1 0,0 1 0,0 0 0,0-1 0,0 1 0,0 0 0,0 0 0,0 0 0,0-1 0,0 1 0,-1-1 0,-1 0 0,1 0 0,-2-2 0,2 2 0,-2-2 0,0 0 0,0 0 0,1 0 0,-1 0 0,0 0 0,1 0 0,-1 0 0,1 0 0,-1 0 0,-1 0 0,2 0 0,-1 0 0,0 0 0,0 0 0,0 0 0,1 0 0,-1 0 0,-1 0 0,2 0 0,-1 0 0,0 0 0,1 0 0,0 0 0,-1 0 0,0 0 0,2 1 0,-2-1 0,3 2 0,-2 0 0,2-1 0,0 2 0,-3-3 0,3 2 0,-3-2 0,1 3 0,1-3 0,-2 1 0,2 1 0,-2-1 0,1 1 0,2-1 0,-2 1 0,1 0 0,1 0 0,0 0 0,0 1 0,0 0 0,0 0 0,0 0 0,0-1 0,0 2 0,0-1 0,0-1 0,0 1 0,0-1 0,0 1 0,0 0 0,0-1 0,0 1 0,0 0 0,0 0 0,0 0 0,0-1 0,0 1 0,0-1 0,0 0 0,1 0 0,1 0 0,-2 0 0,1 1 0,-1-1 0,1-1 0,-1 2 0,0 0 0,0 0 0,0 0 0,0 0 0,0-1 0,0 1 0,2-2 0,-1 0 0,1-1 0,1 2 0,-1-1 0,-1 2 0,-1-1 0,0 1 0,0-1 0,0 1 0,0-1 0,0 1 0,0 0 0,0-1 0,0 1 0,0 0 0,0 0 0,0-2 0,0 2 0,0 0 0,0-1 0,0 1 0,0 0 0,0 0 0,0 0 0,0-1 0,0 1 0,0 1 0,0-2 0,0 1 0,0-1 0,0 1 0,0 1 0,0-2 0,0 1 0,-2 0 0,2-1 0,-1 1 0,1 0 0,-1 0 0,1 0 0,-3 0 0,3 0 0,-3-3 0,2 3 0,-1-1 0,2 1 0,-3-2 0,1 2 0,-1-2 0,0 3 0,2-2 0,-1 1 0,1 0 0,0-1 0,0 1 0,0 0 0,-1 0 0,1 0 0,0-1 0,-1 1 0,-1-1 0,0 1 0,2 0 0,-2-1 0,3 1 0,-2-3 0,2 2 0,-3-2 0,2 3 0,-2-2 0,3 0 0,-2 1 0,2 0 0,-3-2 0,3 3 0,-3-3 0,2 2 0,-1-2 0,0 3 0,-1-1 0,2 1 0,-2-2 0,3 1 0,-3-1 0,2 1 0,-1 0 0,-1-1 0,3 2 0,-3-3 0,2 2 0,-2-1 0,2 1 0,-2-1 0,2-1 0,-1 1 0,0 1 0,0-2 0,-1 1 0,1 0 0,0 1 0,0-1 0,0 0 0,1 2 0,-2-2 0,1 1 0,1 0 0,-2 0 0,2 1 0,-1 0 0,0-1 0,1 1 0,-1 0 0,1 0 0,-1-2 0,2 2 0,-3-2 0,2 2 0,-2-1 0,2 1 0,-2-1 0,1 1 0,0-2 0,1 1 0,0 0 0,-2-1 0,3 1 0,-2-1 0,2 2 0,-3 0 0,1 0 0,0 0 0,0 0 0,2 0 0,-3-2 0,3 2 0,-3-2 0,3 3 0,-3-1 0,1-1 0,1 1 0,-2-1 0,3 1 0,-3 1 0,1-2 0,1 1 0,-1-1 0,1 1 0,0-3 0,-1 3 0,2-1 0,-3-2 0,3 3 0,0-2 0,0 2 0,0 0 0,0 0 0,0 0 0,0-1 0,0 1 0,0-1 0,0 1 0,-2-2 0,2 2 0,-2-2 0,2 2 0,0 0 0,0 0 0,-1 0 0,1 0 0,-1 0 0,1 0 0,0-1 0,0 1 0,0-1 0,0 1 0,0 0 0,0-1 0,0 1 0,0 0 0,0 0 0,0 0 0,0-1 0,0 1 0,0-1 0,0 1 0,0 0 0,0-1 0,0-1 0,2 1 0,1-2 0,-1 0 0,1 0 0,-1 1 0,-1 1 0,-1 0 0,0 2 0,0-2 0,0 1 0,0-1 0,0 1 0,0 0 0,0-1 0,0 2 0,-1-3 0,0 2 0,-1-3 0,0 1 0,0-1 0,-1 0 0,1 0 0,-1 0 0,0 0 0,0 1 0,0-1 0,1 2 0,-1-2 0,0 0 0,1 0 0,-1 0 0,1 0 0,-1 0 0,1 1 0,-1-1 0,3 3 0,-1-1 0,-1-2 0,2 3 0,-1-1 0,1 1 0,0-1 0,-1 0 0,1 0 0,-3 0 0,3 0 0,-2 1 0,-1 0 0,2 0 0,-1-2 0,1 1 0,0-1 0,1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01T04:50:04.600"/>
    </inkml:context>
    <inkml:brush xml:id="br0">
      <inkml:brushProperty name="width" value="0.025" units="cm"/>
      <inkml:brushProperty name="height" value="0.025" units="cm"/>
      <inkml:brushProperty name="color" value="#004F8B"/>
    </inkml:brush>
  </inkml:definitions>
  <inkml:trace contextRef="#ctx0" brushRef="#br0">1 68 24575,'3'0'0,"-1"0"0,1 0 0,-1 0 0,1 0 0,0 0 0,0 0 0,0 0 0,0 0 0,0 0 0,0 0 0,-1 0 0,0-3 0,0 2 0,-2-4 0,3 5 0,-2-2 0,2 1 0,-1-2 0,1 0 0,-2 2 0,0-1 0,1 1 0,-1-1 0,0 2 0,1-3 0,-1 3 0,1-1 0,1 1 0,0 0 0,-1 0 0,0 0 0,1 0 0,0 0 0,0 0 0,0 0 0,0 0 0,-1 0 0,2 0 0,-1 0 0,-1 0 0,1 0 0,0 0 0,-1 0 0,1 0 0,-1 0 0,1 0 0,-2-1 0,2 0 0,-1 0 0,1 1 0,-1 0 0,1 0 0,0 0 0,-1 0 0,1 0 0,-2-1 0,2 0 0,-2 1 0,2 0 0,0 0 0,0 0 0,-1 0 0,1 0 0,0 0 0,-1 0 0,1 0 0,-1-2 0,1 1 0,-2-1 0,2 2 0,-1-3 0,0 2 0,-1-1 0,1 0 0,0 0 0,0-1 0,1 1 0,-1 0 0,1 0 0,0 1 0,-1-1 0,1 2 0,-1-3 0,1 3 0,0 0 0,0 0 0,0 0 0,0 0 0,0 0 0,0 0 0,-1 0 0,1 0 0,1 0 0,0 0 0,1 0 0,-3 0 0,1 0 0,0 0 0,0 0 0,0 0 0,0 0 0,-1 0 0,1 0 0,-1 0 0,2 0 0,-1 0 0,-1 0 0,1 0 0,0 0 0,0 0 0,0 0 0,-1 0 0,1 0 0,-2 0 0,2 0 0,-2-2 0,2 2 0,-1 0 0,1 0 0,0 0 0,0 0 0,0 0 0,-1 0 0,1 0 0,0 0 0,-1 0 0,1 0 0,-1 0 0,1 0 0,0-1 0,0 1 0,0-2 0,-1 2 0,1 0 0,0 0 0,-1 0 0,1 0 0,-1 0 0,1 0 0,0 0 0,0 0 0,0 0 0,-1 0 0,1 0 0,0 0 0,-1 0 0,1 0 0,-1 0 0,1 0 0,-1 2 0,0-2 0,0 1 0,1 1 0,-1-1 0,1 1 0,1 0 0,-2 0 0,1 0 0,-2-1 0,2 1 0,-3-1 0,2 0 0,-1 1 0,1-2 0,-1 2 0,2-2 0,0 0 0,0 0 0,-1 0 0,0 0 0,1 0 0,1 0 0,-2 0 0,1 0 0,-2 0 0,0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01T04:50:30.321"/>
    </inkml:context>
    <inkml:brush xml:id="br0">
      <inkml:brushProperty name="width" value="0.025" units="cm"/>
      <inkml:brushProperty name="height" value="0.025" units="cm"/>
      <inkml:brushProperty name="color" value="#004F8B"/>
    </inkml:brush>
  </inkml:definitions>
  <inkml:trace contextRef="#ctx0" brushRef="#br0">1 254 24575,'3'0'0,"-1"0"0,1 0 0,2 0 0,-3-2 0,3 2 0,-1-3 0,0 2 0,0-1 0,-1 1 0,0-2 0,0 0 0,0 1 0,0-1 0,0 2 0,-2-2 0,1 2 0,0-2 0,1 1 0,-1-1 0,1 2 0,0-2 0,0 2 0,0 0 0,0-2 0,-1 3 0,1-3 0,-2 3 0,1-2 0,1 2 0,-2-1 0,2 1 0,-1-2 0,1 2 0,-3-1 0,3 1 0,-1-1 0,1 1 0,-1 0 0,1 0 0,0 0 0,0-2 0,0 2 0,0-2 0,-1 2 0,1 0 0,0-1 0,0 1 0,0-3 0,0 3 0,0-1 0,0 0 0,-1-1 0,1 0 0,-1 2 0,0-3 0,1 3 0,-1 0 0,0-2 0,1 2 0,0-2 0,-1 1 0,-1 1 0,1-1 0,1 1 0,0 0 0,0 0 0,-1 0 0,2 0 0,-1 0 0,-1 0 0,1 0 0,-1 0 0,1 0 0,0 0 0,-1 0 0,1 0 0,0 0 0,0 0 0,0 0 0,-1 0 0,1 0 0,1 0 0,-2 0 0,1 0 0,-1 0 0,1 0 0,0 0 0,-1 0 0,1 0 0,0 0 0,0 0 0,0 0 0,-1 0 0,1 0 0,1 0 0,-2 0 0,1 0 0,-1 0 0,1 0 0,1 0 0,-2 0 0,1 0 0,0 0 0,-1 0 0,1 0 0,0 0 0,0 0 0,0 0 0,-3 1 0,3-1 0,-2 1 0,1-1 0,1 0 0,0 0 0,0 0 0,0 2 0,0-2 0,0 1 0,0 0 0,-1-1 0,1 3 0,-1-3 0,1 2 0,0-2 0,-1 0 0,1 0 0,0 0 0,0 0 0,0 0 0,-1 0 0,2 0 0,-1 0 0,-1 0 0,0-2 0,0 2 0,-1-3 0,2 2 0,0-1 0,-1 0 0,1 1 0,-3-2 0,2 3 0,0-1 0,0 0 0,-1 1 0,1-3 0,1 2 0,0-1 0,-2 0 0,1 1 0,-1-1 0,1 1 0,0 0 0,-1 1 0,3-2 0,1 1 0,3 1 0,1 0 0,-1-1 0,0 1 0,-2-3 0,1 1 0,-4 0 0,3 0 0,-2 0 0,0 0 0,-1-1 0,0 3 0,-1-2 0,-1 2 0,0-3 0,2 3 0,-3-2 0,1-1 0,1 2 0,-2-1 0,2 1 0,-1 0 0,1 0 0,1 1 0,-2-2 0,1 1 0,1 1 0,-3-3 0,2 3 0,-1-1 0,1-1 0,0 2 0,0 0 0,0 0 0,1 0 0,-1 0 0,1-3 0,0 3 0,0-1 0,0 1 0,0 0 0,-1 0 0,1 0 0,1 0 0,-2-1 0,1 1 0,0-2 0,0 2 0,0 0 0,0 0 0,0-1 0,0 0 0,1 1 0,-1 0 0,3 0 0,-3 0 0,4 0 0,-5 0 0,3 0 0,-1 0 0,0 0 0,0 0 0,-1 0 0,0 0 0,1-3 0,-1 3 0,3-1 0,-2 1 0,0 0 0,-1 0 0,0 0 0,0 0 0,1 0 0,0 0 0,0 0 0,-1 0 0,0 0 0,0 0 0,-1 0 0,2 0 0,-1 0 0,-1 0 0,1 0 0,-1 0 0,2 0 0,-1 0 0,-1 1 0,1 0 0,0 1 0,-1 1 0,1-3 0,0 3 0,0-3 0,0 3 0,-1-1 0,0 1 0,0-3 0,1 2 0,-1 0 0,1-1 0,-1 2 0,1-1 0,0-1 0,-1 2 0,1-3 0,-2 3 0,2-3 0,-1 2 0,1 1 0,1-3 0,-3 3 0,1-2 0,0 1 0,1-1 0,0 2 0,0-1 0,-3 0 0,3-1 0,-1-1 0,0 0 0,1 0 0,0 0 0,-1 0 0,1 0 0,0 0 0,0 0 0,0 0 0,-1 0 0,1 0 0,-1 0 0,2 0 0,-1 0 0,-1 0 0,1 0 0,0 0 0,-1 0 0,2 0 0,-1 0 0,-1 0 0,1-1 0,0-1 0,0 1 0,0 0 0,-2 0 0,2 1 0,-1-2 0,1 2 0,-3-1 0,3 1 0,-1-1 0,-1-1 0,2 2 0,-2-3 0,2 3 0,-1-3 0,1 3 0,0-2 0,0 2 0,0-3 0,-1 2 0,1-2 0,-1 0 0,1 1 0,-1-1 0,1 3 0,-3-2 0,4 1 0,-3-2 0,2 2 0,-3-2 0,2 3 0,-2-3 0,3 3 0,-2-3 0,1 3 0,-1-3 0,1 3 0,-2-2 0,3 0 0,-3 0 0,3-1 0,-3 2 0,2-1 0,-2-1 0,3 0 0,-3 1 0,3-1 0,-3 0 0,3 1 0,-3-1 0,0-1 0,0 2 0,3 1 0,-3-2 0,0 2 0,0-2 0,0 0 0,0 0 0,2 3 0,-2-3 0,2 1 0,-2-1 0,0 2 0,0-2 0,0 0 0,0 0 0,0 0 0,0 1 0,1 0 0,-1 0 0,1 0 0,-1 0 0,0-1 0,0 1 0,0-1 0,0 0 0,0 0 0,0 0 0,1 2 0,-1-1 0,2 1 0,-2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01T04:50:53.573"/>
    </inkml:context>
    <inkml:brush xml:id="br0">
      <inkml:brushProperty name="width" value="0.025" units="cm"/>
      <inkml:brushProperty name="height" value="0.025" units="cm"/>
      <inkml:brushProperty name="color" value="#004F8B"/>
    </inkml:brush>
  </inkml:definitions>
  <inkml:trace contextRef="#ctx0" brushRef="#br0">0 0 24575,'0'3'0,"0"-1"0,0 1 0,0-1 0,0 1 0,1-2 0,-1 2 0,3-1 0,-3 1 0,2-3 0,-1 3 0,1-2 0,-1 1 0,1 1 0,-1-1 0,0-1 0,0 2 0,1-1 0,-1 0 0,2-2 0,-3 3 0,2-3 0,-2 2 0,3-2 0,-3 3 0,2-3 0,0 3 0,-1-1 0,1 1 0,1-1 0,0 0 0,-2 0 0,1-1 0,-1 2 0,1-3 0,-1 2 0,2-2 0,-1 3 0,0-3 0,0 3 0,1-3 0,-2 2 0,1-2 0,-1 3 0,1-3 0,0 2 0,0 1 0,0-1 0,0-1 0,-1 2 0,2-3 0,-3 3 0,2-2 0,-2 2 0,3-1 0,-3 1 0,1 0 0,1-1 0,-2 1 0,1-1 0,-1 1 0,1-1 0,-1 1 0,1 0 0,-1 0 0,0 0 0,0-1 0,0 1 0,0 0 0,0-1 0,0 1 0,0-1 0,0 1 0,0 0 0,0 0 0,0 0 0,0-1 0,0 1 0,0 0 0,2-2 0,-2 2 0,1-2 0,-1 1 0,1 1 0,-1 0 0,2 0 0,-1-1 0,-1 0 0,1-1 0,1 3 0,-2-1 0,3-1 0,-3 1 0,2 0 0,-1-1 0,-1 1 0,2 1 0,-2-2 0,2 1 0,-1-1 0,0 0 0,1-1 0,-1 2 0,-1-1 0,0-1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01T04:51:03.305"/>
    </inkml:context>
    <inkml:brush xml:id="br0">
      <inkml:brushProperty name="width" value="0.025" units="cm"/>
      <inkml:brushProperty name="height" value="0.025" units="cm"/>
      <inkml:brushProperty name="color" value="#004F8B"/>
    </inkml:brush>
  </inkml:definitions>
  <inkml:trace contextRef="#ctx0" brushRef="#br0">76 1 24575,'1'3'0,"0"-2"0,2 1 0,-1 0 0,1 0 0,-2 1 0,1 0 0,0 0 0,-2 0 0,2 0 0,-1-2 0,-1 1 0,1 0 0,-1 0 0,0 1 0,0-1 0,0 1 0,0 0 0,0 0 0,0 0 0,0-1 0,0 1 0,0 0 0,0-1 0,0-1 0,-1 2 0,-1-2 0,0 1 0,1 0 0,-2-2 0,2 3 0,-2-2 0,1 0 0,-1-1 0,0 0 0,0 2 0,0-1 0,0-1 0,0 0 0,0 1 0,1 0 0,-1-1 0,-1 0 0,2 1 0,-1 0 0,0 0 0,1 0 0,-1 2 0,1-1 0,0-1 0,1 2 0,1-2 0,-1 1 0,0 0 0,-2-1 0,3 1 0,-3-1 0,3 2 0,-2-3 0,1 2 0,-1 0 0,0 0 0,0 1 0,0 0 0,2 0 0,-1 0 0,-1-1 0,2 1 0,-1-1 0,1 1 0,-1-1 0,1 0 0,-3-1 0,3 2 0,0 0 0,0-1 0,0-1 0,-2 2 0,2-1 0,0 1 0,0-1 0,0 1 0,-1-1 0,0 1 0,0-3 0,1 3 0,0 0 0,0 0 0,0 0 0,0-1 0,0 1 0,0-1 0,1 1 0,1 0 0,0-1 0,-1 1 0,1-1 0,0-1 0,-2 2 0,3-2 0,-3 2 0,1-1 0,-1 1 0,1-2 0,-1 2 0,2-2 0,-2 3 0,0-1 0,0-1 0,0 1 0,0-1 0,0 1 0,0 1 0,0-2 0,0 1 0,0 0 0,1-2 0,1 0 0,1-1 0,0 0 0,-1 0 0,1 0 0,-2 1 0,-1 2 0,3-2 0,-2 0 0,0 1 0,2-1 0,-2 0 0,2 1 0,-2 0 0,0-1 0,1 1 0,-1-1 0,0 1 0,-1 1 0,0 0 0,0-1 0,0 2 0,0-1 0,0-1 0,0 1 0,0-1 0,0 1 0,0 0 0,0 0 0,0 0 0,0 0 0,0 0 0,0 0 0,0-1 0,0 1 0,0 0 0,0-1 0,0 1 0,0-1 0,0 1 0,0-2 0,0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01T04:51:13.476"/>
    </inkml:context>
    <inkml:brush xml:id="br0">
      <inkml:brushProperty name="width" value="0.025" units="cm"/>
      <inkml:brushProperty name="height" value="0.025" units="cm"/>
      <inkml:brushProperty name="color" value="#004F8B"/>
    </inkml:brush>
  </inkml:definitions>
  <inkml:trace contextRef="#ctx0" brushRef="#br0">0 55 24575,'5'0'0,"-2"0"0,1 0 0,1 0 0,-3 0 0,2 0 0,-1 0 0,2 0 0,0 0 0,0 0 0,1 0 0,-3 0 0,3 0 0,-3 0 0,1 0 0,0 0 0,-2-1 0,3 0 0,-2 0 0,1 0 0,-1 0 0,0 1 0,0-3 0,0 3 0,-1-2 0,1 2 0,-3-2 0,2 1 0,1 0 0,-2 1 0,2 0 0,0 0 0,0-1 0,0-1 0,0 2 0,0-2 0,0 2 0,-1-2 0,0 1 0,0 1 0,-1-1 0,1 0 0,1-1 0,-2 2 0,1 0 0,1-1 0,-1 0 0,-1 0 0,1 0 0,0 0 0,-2-1 0,3 2 0,-1-3 0,1 1 0,0-1 0,-2 0 0,1 2 0,-1-2 0,1 2 0,-1-1 0,2 0 0,0 1 0,-1 1 0,1 0 0,0 0 0,0 0 0,0 0 0,0 0 0,0 0 0,0 0 0,-1 0 0,2 0 0,-1 0 0,-1 0 0,1 0 0,-1 0 0,1 1 0,1 1 0,-2-1 0,0 1 0,0-2 0,-2 3 0,3-3 0,-2 3 0,2-3 0,-2 2 0,2-2 0,-1 3 0,1-3 0,-1 2 0,1-2 0,-1 0 0,1 0 0,1 0 0,-2 0 0,1 0 0,0 0 0,-1 0 0,1 0 0,0 0 0,0 0 0,0 0 0,-1 0 0,1 0 0,-2 0 0,2 0 0,0 0 0,0 0 0,0 0 0,0 0 0,0 0 0,0 0 0,-1 0 0,1 0 0,-1 0 0,2 0 0,-1 0 0,-1 0 0,1 0 0,0 0 0,-1 0 0,1 0 0,1 0 0,-2 0 0,1 0 0,0 0 0,0 0 0,0 0 0,-1 0 0,2 0 0,-1 2 0,-1-1 0,1-1 0,-1 1 0,1 2 0,0-2 0,-1 0 0,1 2 0,1-3 0,-2 2 0,1-1 0,0-1 0,0 3 0,0-3 0,0 2 0,-1-1 0,-1-1 0,2 3 0,-1-3 0,0 3 0,0-3 0,-1 3 0,3-3 0,-3 2 0,2-2 0,-3 3 0,3-2 0,-2-1 0,1 2 0,1-1 0,-3 1 0,3-2 0,-2 4 0,2-4 0,-2 3 0,1-1 0,-2 1 0,2-2 0,-1 0 0,0 2 0,0-2 0,-1 2 0,2-2 0,-2 2 0,2-3 0,0 1 0,-1 0 0,2 0 0,-2 0 0,3 0 0,-2 0 0,-1 0 0,2 1 0,-2-2 0,1 1 0,0 0 0,0 0 0,-1 1 0,1-2 0,-2 1 0,3 0 0,-3 1 0,3-1 0,-1 0 0,1-1 0,-2 0 0,2 0 0,-1 0 0,1 0 0,0 0 0,-1 1 0,-1 0 0,0 1 0,1-2 0,0 1 0,0 1 0,0-2 0,-1 1 0,1 0 0,1 0 0,-3 1 0,3-1 0,-3-1 0,3 3 0,-3-3 0,0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01T04:52:27.062"/>
    </inkml:context>
    <inkml:brush xml:id="br0">
      <inkml:brushProperty name="width" value="0.025" units="cm"/>
      <inkml:brushProperty name="height" value="0.025" units="cm"/>
      <inkml:brushProperty name="color" value="#E71224"/>
    </inkml:brush>
  </inkml:definitions>
  <inkml:trace contextRef="#ctx0" brushRef="#br0">1 0 24575,'3'2'0,"-1"-2"0,1 3 0,-1-3 0,1 1 0,-1 1 0,0-2 0,0 1 0,1 0 0,0-1 0,-2 3 0,1-2 0,1-1 0,-1 3 0,1-3 0,1 2 0,-2 1 0,1-3 0,0 2 0,-1-2 0,2 3 0,0-1 0,-1 1 0,2-2 0,-3 2 0,1-1 0,1 0 0,-2 0 0,1 0 0,-1-1 0,1 2 0,-1-3 0,0 2 0,0 1 0,1-2 0,-2 1 0,2-1 0,-1 0 0,1 0 0,-1-1 0,1 1 0,0-1 0,-1 0 0,1 0 0,1 0 0,-2 0 0,1 2 0,-1-2 0,1 1 0,1-1 0,-2 0 0,1 0 0,0 0 0,0 0 0,0 0 0,-1 0 0,1 0 0,1 0 0,-2 0 0,1 0 0,0 0 0,-1 0 0,1 0 0,-1 0 0,1 0 0,0 0 0,0 0 0,0 0 0,0 0 0,0 0 0,0 0 0,-1 0 0,2 0 0,-1 0 0,-1 0 0,1 0 0,0 0 0,-1 2 0,1-2 0,-1 3 0,1-3 0,-3 3 0,2-3 0,-2 2 0,3-1 0,-2 2 0,2-3 0,0 3 0,0-1 0,0-2 0,0 3 0,0-3 0,0 2 0,-1-2 0,1 3 0,0-2 0,0 1 0,0-1 0,0 1 0,-1 0 0,1-1 0,-1 2 0,2-3 0,-1 2 0,-1-1 0,1 1 0,0-1 0,0 2 0,0-3 0,0 2 0,0 1 0,0-3 0,-1 3 0,2-3 0,-1 3 0,-1-3 0,0 3 0,0-3 0,0 1 0,1-1 0,0 0 0,0 0 0,-1 0 0,1 0 0,-1 0 0,2 0 0,1 0 0,-2 0 0,1 0 0,-2 0 0,1 0 0,1 0 0,-2 0 0,1 0 0,0 0 0,0 2 0,0-2 0,0 1 0,0-1 0,0 0 0,-1 0 0,1 0 0,0 0 0,-1 0 0,1 0 0,-1 0 0,2 0 0,-1 0 0,2 0 0,-1 0 0,1 2 0,1-2 0,-2 3 0,1-3 0,1 3 0,-3-3 0,4 3 0,-5-3 0,3 3 0,-2-3 0,0 1 0,0 1 0,0-2 0,0 1 0,-1-1 0,0 2 0,1-2 0,-1 1 0,0-1 0,1 0 0,-1 0 0,1 2 0,0-2 0,0 1 0,0-1 0,-1 0 0,1 1 0,0-1 0,-1 2 0,2-2 0,-1 1 0,-1 0 0,1 0 0,-1 1 0,2-2 0,-1 0 0,-1 2 0,1-2 0,0 1 0,2-1 0,-2 2 0,1-2 0,-1 1 0,0-1 0,0 0 0,0 0 0,0 0 0,0 0 0,0 1 0,-1-1 0,1 2 0,1-2 0,0 0 0,-2 1 0,5 0 0,-5 0 0,5 1 0,-3-2 0,1 2 0,-1 0 0,0-2 0,1 0 0,-3 0 0,3 0 0,-2 0 0,0 0 0,0 2 0,0-2 0,-1 1 0,1-1 0,0 0 0,-1 0 0,1 0 0,-1 0 0,1 0 0,0 0 0,0 0 0,0 0 0,0 0 0,0 0 0,0 0 0,-1 0 0,1 0 0,0 0 0,-1 0 0,1 0 0,-1 0 0,2 0 0,-1 0 0,-1 0 0,1 2 0,0-2 0,0 1 0,-1-1 0,0 0 0,1 0 0,-1 0 0,1 0 0,0 0 0,0 0 0,0 0 0,0 0 0,0 0 0,0 0 0,-1 0 0,1 0 0,0 0 0,0 0 0,0 0 0,-2 1 0,2-1 0,-2 2 0,2-2 0,-1 0 0,1 1 0,-1-1 0,0 2 0,0-2 0,1 0 0,0 0 0,2 1 0,-2 0 0,3 0 0,-1 0 0,1-1 0,1 3 0,-1-2 0,0 2 0,1-2 0,-1 2 0,0-1 0,0-2 0,0 3 0,0-2 0,0 3 0,-3-2 0,2 1 0,-3-3 0,3 3 0,-2-2 0,1 1 0,0 0 0,-2-1 0,1 2 0,-1-1 0,1 0 0,0 0 0,0 1 0,0-1 0,0 1 0,0-2 0,0 2 0,0 0 0,0-1 0,-1-1 0,-1 2 0,1-2 0,1 2 0,1-1 0,-2 1 0,1-2 0,0 1 0,-1 0 0,2 0 0,-1 2 0,-1-1 0,1-1 0,2 1 0,-2 1 0,2-2 0,-1 1 0,-1 0 0,1 0 0,1-1 0,-2 0 0,1 0 0,1 0 0,-2 2 0,3-1 0,-3-1 0,2 1 0,-3-3 0,2 2 0,-1-2 0,-2 3 0,1-2 0,0 2 0,0-3 0,1 2 0,0 1 0,0-2 0,-1 2 0,0-2 0,-2 2 0,1-2 0,1 0 0,-2 2 0,1-2 0,0 1 0,-1 1 0,3-3 0,-3 3 0,3-2 0,-2 2 0,1-1 0,1-1 0,1 2 0,-2-1 0,1 1 0,0 0 0,0-2 0,0 2 0,0-3 0,0 2 0,0 1 0,-1-3 0,1 2 0,1-1 0,-1 0 0,0 0 0,2 0 0,-1-1 0,-1 1 0,3-1 0,-2 0 0,1 0 0,1 0 0,0 0 0,0 0 0,1 0 0,-1 0 0,1 0 0,-1 0 0,0 0 0,1 0 0,-1 0 0,0 0 0,0 0 0,-1 0 0,0 0 0,0 0 0,1 0 0,-1 0 0,1 0 0,-2 0 0,2 0 0,-2 0 0,1 0 0,-1 0 0,-1 0 0,3 0 0,-1 0 0,-1 0 0,3 0 0,-3 0 0,2 0 0,-1 0 0,-1 0 0,0 0 0,-2 0 0,1 0 0,1 0 0,-2 0 0,1 0 0,0 0 0,0 0 0,0 0 0,-1 0 0,1 0 0,0 0 0,-1 0 0,1 0 0,-1 0 0,1 0 0,0 0 0,0 0 0,0 0 0,1 2 0,0 0 0,0 0 0,1 0 0,-2-2 0,1 3 0,-1-3 0,0 3 0,0-3 0,0 3 0,-1-3 0,2 3 0,-1-3 0,-1 1 0,1 1 0,0-2 0,0 3 0,0-3 0,0 1 0,-1 1 0,1-2 0,1 2 0,-2-1 0,1 1 0,-1-1 0,1 2 0,-1-1 0,1-2 0,-2 3 0,1-2 0,0 0 0,-2 2 0,3-2 0,-1 1 0,1 0 0,-1-1 0,1 1 0,0-1 0,-1 1 0,2 0 0,-1 0 0,-1 0 0,1-1 0,-1 1 0,0-2 0,-1 1 0,2-1 0,0 0 0,1 0 0,-1 0 0,2 0 0,-2 0 0,0 0 0,0 0 0,1 0 0,-2 0 0,3 2 0,-2-2 0,1 1 0,-4 1 0,3-2 0,-1 1 0,-1 0 0,1 1 0,-1 0 0,-1-1 0,2-1 0,0 2 0,0-2 0,1 0 0,0 0 0,-1 0 0,-1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01T04:52:59.480"/>
    </inkml:context>
    <inkml:brush xml:id="br0">
      <inkml:brushProperty name="width" value="0.025" units="cm"/>
      <inkml:brushProperty name="height" value="0.025" units="cm"/>
      <inkml:brushProperty name="color" value="#E71224"/>
    </inkml:brush>
  </inkml:definitions>
  <inkml:trace contextRef="#ctx0" brushRef="#br0">0 19 24575,'4'0'0,"-1"0"0,2 0 0,-3 0 0,2 0 0,1 0 0,0 0 0,-1 0 0,-1 0 0,-1 0 0,1 0 0,0 0 0,0 0 0,0 0 0,0 0 0,0 0 0,0 0 0,-1 0 0,2 0 0,-1 0 0,-1 0 0,1 0 0,0 0 0,-1 0 0,2 0 0,-1 0 0,-1-3 0,1 2 0,1-1 0,-2 2 0,1 0 0,-1 0 0,1 0 0,0 0 0,0 0 0,0-2 0,0 2 0,0-1 0,0 1 0,-2-1 0,2 1 0,-2-3 0,3 3 0,-2 0 0,1-2 0,0 2 0,-1-1 0,1 0 0,1 0 0,-2 1 0,1 0 0,-1 0 0,1 0 0,0 0 0,0 0 0,2 0 0,-2 0 0,1 0 0,1 0 0,-1 0 0,1 0 0,-1 0 0,0 0 0,1 0 0,-3 0 0,2 0 0,1 0 0,-1 0 0,0 0 0,-1 0 0,-1 0 0,3 0 0,-1 0 0,-1 0 0,1 0 0,-2 0 0,1 0 0,0 0 0,2 0 0,-2 0 0,1 0 0,-1 0 0,0 0 0,2 0 0,-2 0 0,1 1 0,0 0 0,0 0 0,2-1 0,-3 0 0,3 0 0,-2 0 0,1 0 0,-1 0 0,0 0 0,1 0 0,-1 0 0,3 2 0,-1-2 0,-2 1 0,2-1 0,-1 0 0,2 2 0,-2-2 0,-1 1 0,1 1 0,-2-2 0,1 2 0,-1-1 0,0-1 0,0 3 0,0-3 0,0 3 0,-1-3 0,1 3 0,1-3 0,-2 0 0,1 3 0,0-3 0,-1 2 0,1-2 0,-1 3 0,1-2 0,0 2 0,0-1 0,0-2 0,-1 3 0,1-3 0,-2 2 0,2-2 0,0 3 0,0-3 0,0 3 0,-1-3 0,0 2 0,0-1 0,1 1 0,-1-1 0,0 2 0,0-3 0,0 1 0,-1 0 0,0 0 0,0 1 0,0 1 0,0-1 0,-1 0 0,0 1 0,0 0 0,0-1 0,0 1 0,0-1 0,2 0 0,-2-1 0,3 0 0,2 2 0,0-1 0,3 2 0,1-1 0,1 0 0,-1 0 0,1 0 0,-3-1 0,-1-1 0,-2 0 0,0-1 0,-1 0 0,-1 0 0,1 0 0,-1 0 0,1 0 0,0 0 0,0 0 0,0 0 0,-1 0 0,1 0 0,0 0 0,-1 0 0,1 0 0,-1 0 0,1 0 0,0 0 0,2 0 0,-2 0 0,1 0 0,-1 0 0,0 0 0,0 0 0,0 0 0,-2 1 0,2 0 0,-1 0 0,1 1 0,-1-1 0,1 0 0,0 2 0,-1-3 0,2 2 0,-1-2 0,-1 3 0,1-3 0,-1 3 0,1-3 0,0 2 0,0-2 0,0 3 0,-1-3 0,1 0 0,0 3 0,-1-1 0,0 0 0,0 0 0,-1 0 0,1-2 0,-1 3 0,1-3 0,-2 2 0,3-2 0,-3 3 0,3-2 0,-2 1 0,2 0 0,0 1 0,0-2 0,-3 1 0,3-1 0,-2 1 0,1-2 0,0 3 0,0-3 0,1 3 0,-1-3 0,2 3 0,-1-3 0,-1 3 0,1-3 0,0 3 0,0-3 0,0 3 0,0-2 0,0 1 0,0 0 0,-1-1 0,1 0 0,-2 0 0,2 0 0,-3 0 0,3 1 0,-1-1 0,-1 0 0,2 0 0,-1 0 0,1 0 0,-2 0 0,2 0 0,0 1 0,0-2 0,0 1 0,-1 0 0,1-1 0,0 2 0,-1-2 0,1 1 0,1-1 0,-2 0 0,1 0 0,-1 0 0,1 0 0,1 1 0,-2-1 0,1 1 0,0-1 0,0 0 0,0 0 0,0 0 0,0 0 0,0 0 0,-1 0 0,1 0 0,0 0 0,-1 0 0,1 0 0,-1 0 0,2 0 0,-1 0 0,2 0 0,-1 0 0,1 0 0,-1 0 0,0 0 0,1 0 0,-1 0 0,0 0 0,-1 0 0,1 0 0,-1 0 0,2 0 0,-2 0 0,0 0 0,0 0 0,-1 0 0,1 0 0,1 0 0,-2 0 0,1 0 0,0 0 0,-1 0 0,1 0 0,1 0 0,-2 0 0,1 0 0,-1 0 0,1 0 0,0 0 0,0 0 0,0 0 0,0 0 0,0 0 0,0 0 0,-1 0 0,2 0 0,-1 0 0,-1 0 0,1 0 0,0 0 0,-1 0 0,1 0 0,-1 0 0,2 0 0,-1 0 0,-1 0 0,1 0 0,0 0 0,0 0 0,0 0 0,0 0 0,0 0 0,0 0 0,-1 0 0,1 0 0,0 0 0,0 0 0,0 0 0,0 0 0,-1 0 0,1 0 0,-1 0 0,2 0 0,-1 0 0,-1 0 0,1 0 0,0 0 0,0 0 0,0 0 0,0 0 0,0 0 0,0 0 0,0 0 0,0 0 0,0 0 0,-1 0 0,1 0 0,0 0 0,-1 0 0,1 0 0,-1 0 0,1 0 0,0 0 0,0 0 0,0 0 0,0 0 0,0 0 0,0 0 0,-1 2 0,1-2 0,1 3 0,0-2 0,1 1 0,-3-2 0,1 1 0,0-1 0,-1 0 0,2 0 0,-1 0 0,-1 0 0,1 0 0,-1 0 0,2 0 0,-1 0 0,-1 0 0,1 0 0,0 0 0,0 0 0,0 0 0,0 0 0,0 0 0,0 0 0,-1 0 0,2 2 0,-1-2 0,1 3 0,2-3 0,-3 3 0,2-3 0,-3 3 0,2-3 0,-1 2 0,-1-1 0,-1 1 0,2-1 0,-1-1 0,0 0 0,-1 3 0,2-3 0,-2 0 0,2 2 0,0-2 0,-2 3 0,1-3 0,1 1 0,-2 0 0,1-1 0,0 3 0,-1-4 0,2 2 0,-2-4 0,2 3 0,-1-2 0,1 0 0,2 0 0,-1-1 0,2 3 0,-3-2 0,3 2 0,-3-2 0,3 2 0,-3-1 0,3 0 0,-3 0 0,2 1 0,-2 0 0,-1-2 0,1 2 0,1-1 0,-2 1 0,-1-1 0,2 1 0,-3-3 0,3 3 0,-2-2 0,2 2 0,-1-3 0,1 2 0,-3-1 0,2 1 0,-2-1 0,3 0 0,-3 0 0,2 0 0,-2-1 0,3 3 0,-2 0 0,2 0 0,-1 0 0,2 0 0,-1 0 0,-1-3 0,1 3 0,2-1 0,-1 1 0,0-1 0,-2 1 0,3-2 0,-2 1 0,1 0 0,1-2 0,-1 3 0,0-2 0,-2 1 0,3-2 0,-2 3 0,1-3 0,-1 3 0,0-2 0,0 0 0,0 0 0,-1-1 0,-1 2 0,1 0 0,-2-2 0,1 2 0,0-2 0,-1 1 0,3 1 0,-3-2 0,2 1 0,-2 0 0,3 0 0,-1-1 0,1 0 0,0 2 0,-1-2 0,1 3 0,-1-1 0,2 1 0,-1 0 0,2 0 0,-1 0 0,2 0 0,2 0 0,1 0 0,1 0 0,-1 0 0,1 0 0,-3 0 0,2 0 0,-5 0 0,1 0 0,-1 0 0,-2 0 0,3 0 0,-2 0 0,1 0 0,-2 0 0,1 0 0,0 0 0,-1 0 0,1 0 0,-1 0 0,1 0 0,0-1 0,0 1 0,0-2 0,-1 1 0,1 1 0,0-2 0,-1 1 0,2 1 0,-1-3 0,-1 3 0,1-2 0,-1 2 0,1 0 0,1 0 0,-2 0 0,1 0 0,0-1 0,0 1 0,0-1 0,0 1 0,-2-2 0,1 2 0,1-1 0,-1 1 0,1 0 0,0 0 0,-1 0 0,1 0 0,-1 0 0,1 0 0,0 0 0,0 0 0,0 1 0,-1 1 0,2-1 0,-1 2 0,-1-2 0,1 2 0,0-1 0,0 1 0,0-2 0,0 2 0,-1-1 0,1 1 0,1-1 0,-2 1 0,1-2 0,-1 2 0,1-2 0,0 1 0,0 0 0,2 0 0,-2 0 0,1 0 0,-1 1 0,0-2 0,0 0 0,0 2 0,0-3 0,0 2 0,-1-1 0,2-1 0,-1 2 0,-1-2 0,1 0 0,0 1 0,0 1 0,0-2 0,0 1 0,-1 0 0,0 1 0,1-2 0,-3 2 0,3-1 0,0 1 0,-1 1 0,1-1 0,-2 0 0,1 1 0,1 0 0,0-1 0,-2 1 0,2-2 0,-3 2 0,3-2 0,-1 0 0,0 0 0,0 2 0,1-3 0,-3 3 0,3-3 0,1 2 0,-2-2 0,1 3 0,0-2 0,0 0 0,0-1 0,0 0 0,0 0 0,0 0 0,-1 0 0,1 0 0,1 0 0,-2 0 0,1 0 0,0 0 0,-1 0 0,0 1 0,1 0 0,-3 0 0,3-1 0,0 0 0,0 0 0,0 0 0,-1 0 0,1 0 0,1 0 0,-2 0 0,1 0 0,0 0 0,-1 0 0,1 0 0,-1 0 0,2 0 0,-1 0 0,-1 0 0,1 0 0,0 0 0,0 0 0,0 0 0,-1 0 0,1 0 0,-2 0 0,1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01T04:53:11.784"/>
    </inkml:context>
    <inkml:brush xml:id="br0">
      <inkml:brushProperty name="width" value="0.025" units="cm"/>
      <inkml:brushProperty name="height" value="0.025" units="cm"/>
      <inkml:brushProperty name="color" value="#E71224"/>
    </inkml:brush>
  </inkml:definitions>
  <inkml:trace contextRef="#ctx0" brushRef="#br0">0 40 24575,'3'0'0,"-1"0"0,1 0 0,-1 0 0,2 0 0,-1 0 0,-1 0 0,1-2 0,0 2 0,0-2 0,0 2 0,0 0 0,0 0 0,0-3 0,-1 2 0,1 0 0,0 0 0,-1 0 0,2 0 0,-1 1 0,-1 0 0,1 0 0,-1 0 0,1 0 0,0 0 0,0 0 0,0 0 0,0 0 0,-2-1 0,1 1 0,1-3 0,-1 3 0,-1 0 0,2 0 0,-1-3 0,-1 3 0,2-2 0,0 2 0,0 0 0,-1 0 0,1 0 0,0 0 0,-1 0 0,1 0 0,-1 0 0,1 0 0,0 0 0,0 0 0,0 0 0,-1 0 0,2 0 0,-1 0 0,-1 0 0,1 0 0,0 0 0,-1 0 0,1 0 0,-1 0 0,1 0 0,0 0 0,0 0 0,0 0 0,-1 0 0,0 2 0,0-2 0,-2 3 0,2-3 0,-1 3 0,-1-2 0,3 0 0,-3 1 0,3-1 0,-3 0 0,3 0 0,0 1 0,0-1 0,0 0 0,0 0 0,0 0 0,0 0 0,-1-1 0,1 0 0,0 0 0,-1 0 0,2 0 0,-1 0 0,-1 0 0,1 0 0,-1 0 0,1 0 0,0 0 0,0 0 0,0 0 0,-1 0 0,1 0 0,0 0 0,0 0 0,0 0 0,0 0 0,-1 0 0,1 0 0,-1 0 0,2 0 0,-1 0 0,-1 0 0,1 0 0,0 0 0,0 0 0,-1-1 0,0 0 0,-2-1 0,3 1 0,-3-2 0,2 3 0,-2-2 0,3 2 0,-1-3 0,1 3 0,-2-3 0,2 2 0,-2-1 0,0 0 0,2 1 0,-2-2 0,2 2 0,0 0 0,0-2 0,0 3 0,-1-2 0,1 2 0,0-3 0,0 3 0,0 0 0,0 0 0,-1-2 0,1 2 0,-1-1 0,2 0 0,-1 0 0,-1 1 0,1 0 0,0 0 0,0 0 0,0 0 0,0 0 0,0 0 0,0 0 0,-1 0 0,2 0 0,-1 0 0,-1 0 0,1 0 0,0 0 0,0 0 0,0 0 0,0 0 0,-1 0 0,1 0 0,-1 0 0,2 0 0,-1 0 0,-1 0 0,1 0 0,0 0 0,0 0 0,0 0 0,-1 0 0,1 0 0,0 0 0,0 0 0,0 0 0,0 0 0,-1 1 0,1 0 0,-1 0 0,2-1 0,-1 0 0,-1 0 0,1 0 0,0 2 0,0-2 0,0 0 0,2 3 0,-2-3 0,1 2 0,-1-1 0,1 2 0,0-3 0,0 1 0,-1-1 0,0 2 0,0-2 0,0 1 0,0 0 0,0-1 0,-1 2 0,0-1 0,0 0 0,-2 0 0,3 1 0,-2-2 0,2 1 0,-1 0 0,1 0 0,1-1 0,-3 2 0,2-2 0,-2 1 0,2 0 0,0-1 0,0 2 0,-1-1 0,1-1 0,0 1 0,0-1 0,-2 2 0,2-2 0,-1 2 0,0-2 0,1 0 0,-1 0 0,1 0 0,0 0 0,0 0 0,0 0 0,-2 0 0,1 0 0,0 3 0,1-3 0,-1 2 0,1-1 0,-1-1 0,1 2 0,-2-1 0,2-1 0,-1 1 0,1-1 0,-1 0 0,2 0 0,-1 0 0,-1 0 0,1 0 0,0 0 0,-1 0 0,1 0 0,-1 0 0,1 0 0,0 0 0,0 0 0,0 0 0,-1 0 0,1 0 0,0 0 0,-1 0 0,0 2 0,0-2 0,-1 2 0,2-1 0,-3 1 0,2-1 0,-2 2 0,2-3 0,-1 2 0,0-2 0,1 3 0,-1-3 0,0 2 0,1-2 0,0 2 0,1-2 0,-1 0 0,1 0 0,-1 0 0,1 0 0,0 0 0,-1 0 0,1 0 0,-1 0 0,1 0 0,-1 0 0,-2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01T05:02:51.203"/>
    </inkml:context>
    <inkml:brush xml:id="br0">
      <inkml:brushProperty name="width" value="0.025" units="cm"/>
      <inkml:brushProperty name="height" value="0.025" units="cm"/>
      <inkml:brushProperty name="color" value="#E71224"/>
    </inkml:brush>
  </inkml:definitions>
  <inkml:trace contextRef="#ctx0" brushRef="#br0">0 559 24575,'0'-3'0,"0"-1"0,0 2 0,0-1 0,2 3 0,-2-3 0,2 3 0,-2-2 0,2 2 0,-2-3 0,2 2 0,0-1 0,-1 1 0,0-1 0,-1 0 0,0 0 0,0-1 0,0 1 0,0 0 0,0 0 0,0-1 0,1 2 0,0-1 0,-1 1 0,1-1 0,-1 0 0,2 1 0,-2-1 0,0-1 0,0 2 0,0-2 0,1 1 0,0-1 0,0 2 0,-1-2 0,1 3 0,-1-3 0,2 2 0,-2-1 0,0 0 0,0 0 0,1 0 0,1-1 0,-1 1 0,0 1 0,2 1 0,-1-1 0,0 0 0,-1 0 0,1-1 0,0 1 0,0-2 0,0 1 0,0 1 0,-2-2 0,1 3 0,0-3 0,0 1 0,0-1 0,-1 0 0,0 2 0,1-2 0,-1 0 0,2 0 0,-2 2 0,1-2 0,-1 1 0,1-1 0,0 1 0,0-1 0,-1 0 0,1 1 0,-1 0 0,2-1 0,-2 0 0,2 1 0,-1 0 0,0 0 0,0-1 0,-1 2 0,2-1 0,-1 1 0,-1-1 0,3 2 0,-3-3 0,1 2 0,1-2 0,0 1 0,-1-1 0,2 3 0,-3-3 0,2 3 0,-2-2 0,2 1 0,0 1 0,-2-2 0,3 2 0,-3-2 0,2 1 0,-1-2 0,2 2 0,-3-2 0,3 2 0,-3-2 0,2 3 0,-1-2 0,1 0 0,-2 1 0,2-2 0,-2 1 0,2-1 0,-2 2 0,0-1 0,2 1 0,-2-2 0,0 0 0,1 3 0,-1-3 0,1 2 0,-1-1 0,0-1 0,0 1 0,0 0 0,0 0 0,0-1 0,0 1 0,0-1 0,0 2 0,0-2 0,0 0 0,0 1 0,0-1 0,0 1 0,0-1 0,0 1 0,0-1 0,0 1 0,0-1 0,0 2 0,0-2 0,0 0 0,0 1 0,0 0 0,0 0 0,0-1 0,0 1 0,0-1 0,0 1 0,0-1 0,0 2 0,0-2 0,0 0 0,0 1 0,0-1 0,0 2 0,0-2 0,0 0 0,0 1 0,0 0 0,0-1 0,0 1 0,0-1 0,0 1 0,-1 0 0,1 0 0,-1-1 0,1 1 0,0-1 0,0 2 0,0-2 0,0 1 0,0-1 0,0 0 0,0 2 0,0-2 0,0 1 0,0-1 0,0 2 0,0-2 0,0 0 0,0 1 0,0 0 0,0 0 0,0-1 0,0 0 0,0 2 0,0-2 0,0 1 0,0-1 0,0 1 0,0 0 0,0 0 0,0-1 0,1 1 0,-1-1 0,1 0 0,1 1 0,-2 0 0,3-1 0,-2 0 0,-1 1 0,1 0 0,1 0 0,-2 0 0,1 1 0,-1-2 0,0 1 0,1-1 0,-1 1 0,3-1 0,-3 1 0,1-1 0,0 1 0,-1-1 0,1 2 0,1-2 0,-2 2 0,1 0 0,0-1 0,1 2 0,-1-2 0,2 2 0,-1 0 0,1 0 0,-1 0 0,1 0 0,-2 0 0,2 0 0,0 0 0,0 0 0,-2 0 0,4 0 0,-2 0 0,0 0 0,0 0 0,-1 0 0,2 0 0,-1 0 0,0 0 0,0 0 0,1 0 0,-2-2 0,2 2 0,-1 0 0,-1 0 0,1-1 0,-1 1 0,1-1 0,-1 1 0,0 0 0,1 0 0,0 0 0,-2-1 0,2 0 0,0-1 0,-1 2 0,1-1 0,-1-1 0,1 1 0,-1 0 0,0-1 0,1 0 0,-2-1 0,1 2 0,-1 0 0,1-1 0,0 0 0,-1 1 0,1-2 0,-1 2 0,2-2 0,-2 1 0,1-1 0,0 1 0,-1-1 0,2 0 0,-2 2 0,1-2 0,0 0 0,0 0 0,0 2 0,0-1 0,-2 0 0,3 1 0,-2-2 0,0 1 0,1-1 0,-2 0 0,0 2 0,1-2 0,1 1 0,-2 1 0,1-1 0,0 1 0,0-1 0,-1 0 0,1 0 0,-1-1 0,3 2 0,-3-1 0,1 2 0,-1-2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01T05:04:32.612"/>
    </inkml:context>
    <inkml:brush xml:id="br0">
      <inkml:brushProperty name="width" value="0.025" units="cm"/>
      <inkml:brushProperty name="height" value="0.025" units="cm"/>
      <inkml:brushProperty name="color" value="#E71224"/>
    </inkml:brush>
  </inkml:definitions>
  <inkml:trace contextRef="#ctx0" brushRef="#br0">52 1074 24575,'0'-3'0,"0"0"0,0-2 0,0 0 0,0 0 0,0 1 0,0-2 0,0 3 0,0-3 0,0 2 0,0-1 0,0 2 0,0-1 0,0-1 0,0 2 0,0-3 0,0 4 0,0-2 0,0 1 0,0 0 0,1 0 0,0 0 0,0-1 0,-1 2 0,1-2 0,-1 1 0,3-1 0,-3 2 0,0-2 0,2 0 0,0 2 0,0-2 0,0 1 0,0 2 0,-2-2 0,3 1 0,-1 0 0,1 0 0,0 2 0,0-2 0,0 2 0,1 0 0,-2 0 0,2 0 0,-1 0 0,2 0 0,-1 0 0,1-2 0,-2 2 0,0-1 0,0 1 0,-2-2 0,3 1 0,-4-1 0,3 2 0,-2-3 0,1 2 0,-2-2 0,1 2 0,1-1 0,-2-1 0,1 1 0,-1 0 0,0-2 0,0 1 0,0 0 0,0 0 0,0 0 0,0 0 0,0 0 0,0-1 0,2 2 0,-1-2 0,-1 1 0,0 0 0,0 0 0,0 0 0,0-1 0,2 2 0,-2-2 0,2 0 0,-2 1 0,0 0 0,0 0 0,0-1 0,1 3 0,0-2 0,-1 1 0,0-1 0,0 0 0,0 0 0,3 0 0,-3-1 0,1 2 0,-1-2 0,1 1 0,-1-1 0,2 2 0,-2-2 0,0 1 0,0 0 0,0 0 0,0-1 0,1 3 0,0-2 0,-1 1 0,0-1 0,0 0 0,0 0 0,0 0 0,0-1 0,0 2 0,0-2 0,0 0 0,0 1 0,0 0 0,0 0 0,0-1 0,0 2 0,0-2 0,0 1 0,0 0 0,0 0 0,0 0 0,0 0 0,0 0 0,0 0 0,0-1 0,0 2 0,0-2 0,0 1 0,0 1 0,0-2 0,0 1 0,0-1 0,0 2 0,0-1 0,0-1 0,0 2 0,0-1 0,0 1 0,0-1 0,-4 3 0,4-3 0,-2 3 0,1-3 0,-2 3 0,3-3 0,-3 3 0,1-2 0,1 1 0,-2 0 0,1 0 0,-1 1 0,0 0 0,0 0 0,0-1 0,0 1 0,-1-2 0,3 1 0,-3 1 0,4-2 0,-4 2 0,2-1 0,-2 0 0,1 0 0,1 0 0,-1 1 0,2-3 0,-3 3 0,2-1 0,-2 0 0,2-1 0,0 2 0,-1-2 0,1 2 0,-1 0 0,-1 0 0,3 0 0,-2-2 0,1 1 0,1 0 0,-2 1 0,1-3 0,-1 2 0,2-2 0,-2 3 0,1-1 0,0 0 0,0 0 0,0-2 0,-1 3 0,0-3 0,0 2 0,1-1 0,-1 2 0,3-3 0,-2 3 0,0-3 0,0 2 0,2-1 0,-3 2 0,2-3 0,-2 2 0,-1-2 0,2 0 0,-2 0 0,4 0 0,0-1 0,0 2 0,0-2 0,0 1 0,0-1 0,0 2 0,0-2 0,0 1 0,0 0 0,0 0 0,0-1 0,0 2 0,0-2 0,0 1 0,0 0 0,0 0 0,0 0 0,0 0 0,0 0 0,0 0 0,0 0 0,0 0 0,0 0 0,0-1 0,0 2 0,0-2 0,0 1 0,0 1 0,0-2 0,0 1 0,0-1 0,0 2 0,0-2 0,0 1 0,0 0 0,0 0 0,0 0 0,0 0 0,0 0 0,0 0 0,0 0 0,0 0 0,0 0 0,0 0 0,0 0 0,0-1 0,0 2 0,1-1 0,-1-1 0,3 4 0,-3-3 0,3 1 0,-2-2 0,1 3 0,-2-2 0,3 3 0,-3-2 0,4 0 0,-4 0 0,2 2 0,0-3 0,0 2 0,-2-2 0,3 3 0,-2-2 0,2 1 0,-2-2 0,2 3 0,-1-3 0,1 2 0,-2-1 0,2-1 0,0 2 0,-1-2 0,0 3 0,0-1 0,1 0 0,0 0 0,1-2 0,-2 3 0,2-2 0,-1 1 0,-1 1 0,2-1 0,-1-1 0,-1 1 0,1-1 0,-1-1 0,1 3 0,-2-1 0,1-1 0,0 2 0,0-2 0,0 1 0,1 1 0,-3-3 0,2 3 0,0-2 0,1 1 0,0 0 0,0 0 0,-2 0 0,1 1 0,1-2 0,0 1 0,0 1 0,-1-4 0,0 4 0,0-1 0,1 1 0,-1-1 0,0 1 0,-2-4 0,3 4 0,-1-3 0,0 1 0,0 0 0,-1 0 0,0 0 0,1 0 0,-2-1 0,1 2 0,1-1 0,-1-1 0,-1 2 0,2-2 0,-2 1 0,3 2 0,-2-3 0,1 2 0,-1-2 0,1 1 0,1 2 0,-2-3 0,2 2 0,1-2 0,-2 3 0,1-2 0,1 2 0,-2-2 0,1 0 0,-1 2 0,0-2 0,2 2 0,-2 0 0,1 0 0,-1-1 0,1 1 0,-2-1 0,3 1 0,-1 0 0,0 0 0,0 0 0,-2-2 0,2 2 0,-1-2 0,2 2 0,-1 0 0,-1 0 0,2 0 0,-1 0 0,-1 0 0,2-1 0,-1 1 0,0-2 0,0 2 0,0 0 0,0 0 0,0 0 0,0 0 0,0 0 0,0 0 0,0 0 0,0 0 0,0 0 0,0 0 0,-1 0 0,2 0 0,-1 0 0,0 0 0,0 0 0,0 0 0,-1 0 0,2 0 0,-1-1 0,0 1 0,0-3 0,0 2 0,0 0 0,-1 0 0,1 1 0,-2-3 0,2 3 0,0 0 0,0 0 0,-1 0 0,1 0 0,-2-2 0,2 2 0,0 0 0,0 0 0,0 0 0,0 0 0,0 0 0,0 0 0,-1 0 0,2 0 0,-1 0 0,-1 0 0,1 0 0,1 0 0,-2 0 0,1 0 0,0 0 0,-1 0 0,1 0 0,1 0 0,-2 0 0,0-1 0,0 0 0,-1-1 0,2 2 0,-2-3 0,1 2 0,0 1 0,-1-3 0,2 3 0,-2-2 0,1 2 0,0-2 0,-1 1 0,3 1 0,-3-1 0,2 1 0,-2-2 0,3 1 0,-1 0 0,-1-2 0,1 3 0,-3-2 0,2 2 0,0-3 0,0 1 0,1 0 0,-3 0 0,1 0 0,0 0 0,0-1 0,2 2 0,-3-2 0,3 1 0,-3-1 0,1 2 0,1-1 0,-2-1 0,3 2 0,-3-2 0,3-1 0,-3 2 0,3-2 0,-3 1 0,3 1 0,-3-2 0,2 1 0,-2 1 0,0-2 0,0 1 0,0-1 0,0 2 0,0-1 0,0-1 0,0 2 0,1 0 0,-1-1 0,1 1 0,-1 0 0,0-1 0,0-1 0,0 2 0,0-1 0,0 1 0,0-2 0,0 1 0,0 1 0,0-1 0,0-1 0,0 2 0,0-1 0,0 0 0,0 0 0,-1 0 0,1 1 0,-1 1 0,-1-2 0,2 0 0,-2-1 0,1 2 0,1-1 0,-2-1 0,2 2 0,0-1 0,0-1 0,-1 2 0,1-1 0,-1 2 0,-1-2 0,2 1 0,-3-1 0,2 1 0,-1 1 0,2-2 0,-3 3 0,2-3 0,0 2 0,-1-3 0,2 1 0,-2 1 0,2-2 0,0 1 0,0 1 0,0-1 0,0-1 0,2 3 0,-2-2 0,2 2 0,-2-3 0,0 2 0,0-2 0,0 1 0,0 1 0,0-2 0,0 1 0,0 1 0,0 0 0,0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01T04:45:02.074"/>
    </inkml:context>
    <inkml:brush xml:id="br0">
      <inkml:brushProperty name="width" value="0.025" units="cm"/>
      <inkml:brushProperty name="height" value="0.025" units="cm"/>
      <inkml:brushProperty name="color" value="#008C3A"/>
    </inkml:brush>
  </inkml:definitions>
  <inkml:trace contextRef="#ctx0" brushRef="#br0">710 1151 24575,'-4'0'0,"0"-3"0,1 1 0,1 0 0,1 0 0,-3-1 0,1 1 0,1-1 0,-1 0 0,0 1 0,1 0 0,-1-1 0,1 1 0,-1 0 0,2-1 0,-2 1 0,1-1 0,-1 3 0,3-4 0,-3 2 0,1-1 0,-1 1 0,3 0 0,-2 1 0,1-2 0,-1 3 0,1-2 0,-2 2 0,3-3 0,-2 1 0,2-1 0,-3 2 0,2-2 0,0 3 0,-1-2 0,1-1 0,1 3 0,-1-3 0,0 1 0,1-1 0,0 0 0,0 0 0,0-1 0,0 2 0,0-1 0,0 0 0,0 0 0,0 0 0,-3 0 0,2 1 0,-2-1 0,3 1 0,0 0 0,-2 1 0,2-2 0,0 0 0,0 0 0,0 1 0,0-1 0,0 0 0,-1 2 0,-1 0 0,1-1 0,-2 2 0,3-3 0,-2 3 0,0-3 0,0 3 0,-1-2 0,3-1 0,-2 3 0,1-3 0,-2 2 0,0 0 0,0-2 0,0 1 0,0 2 0,1-3 0,-1 2 0,0-1 0,1 1 0,0-1 0,-1 2 0,1-2 0,1 1 0,-1 1 0,0-3 0,0 1 0,-2 1 0,1-1 0,2 1 0,-2 1 0,2-1 0,-1-1 0,-1 2 0,2-1 0,-2-1 0,0 2 0,0-3 0,0 3 0,1-1 0,0 0 0,0 1 0,2-3 0,-3 2 0,2-2 0,-2 3 0,-1-2 0,2 2 0,-1-3 0,1 2 0,-1-1 0,0 0 0,0 0 0,0 1 0,0-1 0,0-1 0,0 2 0,1-2 0,-2 3 0,4-2 0,-3 2 0,1-3 0,-1 2 0,-1-1 0,2 1 0,0-1 0,0 2 0,0-3 0,0 1 0,-2 1 0,1-2 0,1 1 0,-1 1 0,1-1 0,-1 1 0,1-1 0,-1 1 0,3-2 0,-3 3 0,3-2 0,-2 2 0,1-3 0,-1 2 0,1-2 0,0 1 0,-1 0 0,1 0 0,1-1 0,0 1 0,-1-1 0,1 0 0,-1 1 0,-1 0 0,2-1 0,-2 3 0,2-3 0,-3 3 0,2-2 0,-1-1 0,-1 2 0,3-2 0,-3 2 0,3-2 0,-2 2 0,1-2 0,-1 2 0,1-1 0,-1 0 0,1 0 0,1-1 0,-2 3 0,2-3 0,-3 2 0,3-1 0,-3 0 0,2 0 0,0 0 0,0-1 0,-2 1 0,3 0 0,-3-1 0,3 1 0,-2-1 0,0 1 0,0 0 0,-1 0 0,3-1 0,-2 1 0,2-1 0,-3 2 0,3-2 0,-1 0 0,1 0 0,0 0 0,-1 2 0,1-2 0,-3 3 0,3-2 0,-3 2 0,1-3 0,1 2 0,-1-2 0,2 1 0,0-1 0,0 0 0,0 0 0,0 0 0,-1 2 0,1-2 0,-1 2 0,1-2 0,0 1 0,0-1 0,0 1 0,-1-1 0,1 1 0,-2 1 0,1-1 0,1-1 0,-1 2 0,1-2 0,0 0 0,0 0 0,0 1 0,0-1 0,0 0 0,0 1 0,0-1 0,0 1 0,0-1 0,0 1 0,0-2 0,0 1 0,0 1 0,0-1 0,0 0 0,0 1 0,0-1 0,0 1 0,0-1 0,0 0 0,0 0 0,0 0 0,0 1 0,0-2 0,0 1 0,0 1 0,0-1 0,0 0 0,0 1 0,0-1 0,0 1 0,0-1 0,0 0 0,0 0 0,0 0 0,0 0 0,0 0 0,0 0 0,0 1 0,0-1 0,0-1 0,0 2 0,1-1 0,-1 0 0,1 1 0,-1-1 0,0 1 0,0-1 0,0 0 0,0 0 0,0 0 0,0 1 0,0-1 0,0-1 0,0 2 0,2-1 0,-2 0 0,1 1 0,-1-1 0,1 1 0,-1-1 0,1 3 0,-1-4 0,0 2 0,0-1 0,2 2 0,-2-2 0,1 1 0,-1-1 0,0 1 0,0-1 0,0 0 0,0 1 0,0-1 0,0 1 0,0-1 0,0 0 0,0 1 0,0-1 0,0 1 0,0-1 0,0 1 0,0-1 0,0 0 0,0 0 0,0 0 0,0 1 0,0-1 0,0 0 0,0 1 0,0-1 0,-1 1 0,1-1 0,-2 3 0,2-3 0,0 0 0,0 0 0,0 0 0,0 0 0,0 0 0,0 1 0,0-1 0,0 0 0,0 1 0,0-1 0,0 1 0,-1-1 0,1 1 0,-1 1 0,0-2 0,0 0 0,-1 0 0,1 0 0,-2 0 0,-1 0 0,3 0 0,-2-1 0,2 1 0,-3-2 0,2 1 0,-1 0 0,-1 0 0,2 1 0,-1-1 0,1 0 0,-1 0 0,2 2 0,-2 0 0,3 0 0,-2-1 0,2 0 0,-1 0 0,-1 0 0,2 1 0,-3-1 0,3-1 0,-1 2 0,0 0 0,0 0 0,-1 0 0,1 0 0,-2-2 0,2 1 0,0 1 0,-2-1 0,1-1 0,-1 2 0,1-1 0,0 1 0,0-2 0,-1 1 0,2 1 0,-1-1 0,1-1 0,-1 2 0,0-1 0,1 0 0,-1 0 0,1 1 0,1 0 0,-2 0 0,2-1 0,-1 1 0,1 1 0,-2-1 0,2-1 0,0 0 0,-1 1 0,1-1 0,-1 1 0,0-1 0,0 1 0,0 1 0,-1-1 0,2-1 0,-3 2 0,2-2 0,0 0 0,-2 0 0,2 1 0,-2-1 0,1 0 0,-1 2 0,2-2 0,-1 1 0,0-1 0,0 1 0,0-1 0,-1 1 0,2-1 0,-2 2 0,0-4 0,1 2 0,0-2 0,-1 2 0,-1 1 0,0-3 0,1 2 0,0-2 0,0 2 0,0 1 0,0-2 0,2 1 0,-2 1 0,2-1 0,0 1 0,-1-1 0,0 3 0,1-2 0,-1 0 0,0 0 0,2 0 0,-3 1 0,3-2 0,-3 0 0,1 0 0,-1 2 0,1-2 0,0 1 0,-1 0 0,3 1 0,-3-1 0,3-1 0,-2 0 0,-1 2 0,3-2 0,-3 3 0,3-3 0,-2 3 0,0-3 0,-1 2 0,1-2 0,0 1 0,0 0 0,-1 1 0,0-1 0,2-1 0,-2 3 0,2-3 0,-3 3 0,4-2 0,-3 1 0,1-1 0,-1 1 0,2-2 0,0 2 0,-1 0 0,0-2 0,-1 3 0,2-2 0,-1 0 0,0 1 0,1-1 0,-2 0 0,2 0 0,0 2 0,0-3 0,-2 3 0,2-1 0,-1 0 0,0 0 0,2-1 0,-3 1 0,1-2 0,-1 3 0,2-2 0,-1 2 0,1-3 0,-1 3 0,2-3 0,-3 3 0,3-2 0,-3 2 0,3-3 0,-3 3 0,3-2 0,-3 2 0,3-3 0,-3 3 0,2-3 0,-3 1 0,2-1 0,-1 2 0,2-1 0,-2 2 0,3-3 0,-2 2 0,2-1 0,-3 1 0,3 0 0,-2 0 0,2-1 0,-4 2 0,2-2 0,-1-1 0,0 3 0,3-2 0,-3 2 0,1-3 0,1 2 0,-2-2 0,2 3 0,-1 0 0,1-3 0,0 3 0,1-2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01T04:45:55.302"/>
    </inkml:context>
    <inkml:brush xml:id="br0">
      <inkml:brushProperty name="width" value="0.025" units="cm"/>
      <inkml:brushProperty name="height" value="0.025" units="cm"/>
      <inkml:brushProperty name="color" value="#E71224"/>
    </inkml:brush>
  </inkml:definitions>
  <inkml:trace contextRef="#ctx0" brushRef="#br0">0 0 24575,'2'1'0,"0"0"0,-1 1 0,2-1 0,-3 2 0,0-3 0,2 2 0,-2 1 0,3-3 0,-3 2 0,2-2 0,-2 3 0,3-3 0,-3 3 0,3-3 0,-3 2 0,2 1 0,-2-1 0,3 1 0,-3-2 0,1 2 0,0-2 0,0 0 0,0 2 0,0-2 0,0 2 0,-1 0 0,3-2 0,-3 1 0,1 1 0,0-3 0,-1 3 0,3-3 0,-3 3 0,1-2 0,0 1 0,-1 0 0,2 0 0,-1-1 0,-1 1 0,2 0 0,-1-1 0,-1 2 0,2-3 0,-2 2 0,3-1 0,-3 2 0,0-1 0,0 1 0,2-3 0,-2 4 0,1-1 0,-1-1 0,2 1 0,-2-1 0,1 0 0,-1 0 0,1 1 0,1-3 0,-2 3 0,1-1 0,0 0 0,0 1 0,0 0 0,0-1 0,0 1 0,-1 0 0,1 0 0,1 0 0,-2-1 0,1-1 0,0 2 0,0-2 0,-1 2 0,1-2 0,0 2 0,0-2 0,-1 2 0,0-1 0,0 0 0,1 0 0,1-1 0,-2 2 0,0-1 0,1 1 0,1-3 0,-1 3 0,1-3 0,-2 2 0,1-1 0,1 1 0,-1 0 0,2 0 0,-1 0 0,-1 0 0,1 0 0,1-2 0,-1 3 0,0-3 0,0 1 0,-1 0 0,2 0 0,-2 2 0,1-3 0,1 3 0,0-3 0,-1 0 0,2 2 0,-1-2 0,-1 1 0,1-1 0,0 0 0,-1 2 0,-1-2 0,2 1 0,-1-1 0,0 1 0,0-1 0,-1 2 0,1-1 0,1 0 0,-2 0 0,1 0 0,1 0 0,-2 0 0,0-1 0,2 3 0,-2-2 0,0 2 0,1-2 0,-1 0 0,-1 2 0,2-2 0,-1 1 0,0 1 0,0-3 0,-1 3 0,1-1 0,1-2 0,-1 3 0,1-2 0,0 0 0,-1 2 0,2-3 0,-3 3 0,2-1 0,0-2 0,0 3 0,-1-3 0,1 3 0,1-1 0,0-1 0,-2 2 0,2-2 0,-2 1 0,1 1 0,0-3 0,-2 3 0,3-3 0,-3 2 0,1 0 0,1-1 0,-2 1 0,3-2 0,-3 3 0,0-1 0,0 1 0,3-3 0,-3 3 0,0-1 0,0 0 0,0 0 0,0 1 0,2 0 0,-2 0 0,3 0 0,-3-1 0,2 0 0,-2 0 0,2-1 0,-1 1 0,0 1 0,1-2 0,0 1 0,-2 1 0,3-3 0,-3 2 0,3-2 0,-3 3 0,3-3 0,-3 2 0,3-2 0,-3 3 0,2-1 0,0-1 0,-1 1 0,0 1 0,0-2 0,-1 1 0,3 0 0,-3 0 0,3 0 0,-3 0 0,2 0 0,-2 0 0,0-1 0,3 1 0,-3 1 0,3 0 0,-3 0 0,3-2 0,-3 2 0,1-1 0,1-2 0,-2 3 0,1-1 0,1 1 0,-2-1 0,1 1 0,1 1 0,-2-2 0,3 1 0,-3 0 0,1-1 0,0 1 0,-1-1 0,3-1 0,-3 2 0,2 0 0,0-1 0,1 1 0,0-1 0,-3 1 0,3-1 0,-3 1 0,3-2 0,-2 2 0,1 0 0,-2-1 0,3 1 0,-3 0 0,3 0 0,-3 0 0,3-1 0,-3 1 0,3 1 0,-3-2 0,2 1 0,-2-1 0,2 1 0,-2 0 0,0-1 0,1 1 0,-1-2 0,1 1 0,-1 1 0,1 0 0,1-1 0,-2 1 0,0-1 0,0 1 0,1-1 0,0 1 0,0-2 0,-1 2 0,0 0 0,1-1 0,0 1 0,0 0 0,-1 0 0,1 0 0,1 0 0,-1 0 0,-1 0 0,3-1 0,-3 1 0,2-2 0,-2 2 0,3-3 0,-3 3 0,3-2 0,-1 2 0,0 0 0,1 0 0,0-1 0,-1 1 0,1-2 0,-1 2 0,1-3 0,-2 2 0,2-2 0,0 3 0,0-1 0,0 0 0,-1 0 0,1-2 0,-1 3 0,1-2 0,0 1 0,-1 1 0,2-3 0,-1 0 0,-2 3 0,1-3 0,0 2 0,-1-2 0,1 3 0,1-3 0,-2 2 0,2-2 0,-2 2 0,1-1 0,0 0 0,-1 0 0,1 1 0,1-2 0,-1 2 0,0 0 0,0-1 0,1 2 0,0-2 0,0 1 0,-1 0 0,0 1 0,0-3 0,-1 1 0,1 1 0,1-2 0,-2 3 0,1-2 0,1 0 0,-1 2 0,1-3 0,-2 1 0,0 0 0,2-1 0,-1 3 0,1-2 0,0 1 0,-1-1 0,-1 0 0,2 0 0,-2 1 0,2-1 0,0 0 0,-1-1 0,1 0 0,0 0 0,-1 1 0,0 0 0,0 0 0,-1 0 0,2-1 0,-1 1 0,1 1 0,-1-2 0,1 2 0,-1-1 0,1 1 0,0-1 0,-1 2 0,1-3 0,-3 1 0,2 0 0,2 0 0,-1 0 0,2-1 0,0 0 0,0 0 0,0 2 0,2-2 0,-5 0 0,2 3 0,1-3 0,-1 2 0,-1-2 0,2 2 0,-1-1 0,0 0 0,-2 2 0,3-1 0,-1-2 0,0 3 0,-1-3 0,-1 2 0,1 0 0,0-1 0,0 0 0,0 0 0,0-1 0,-1 2 0,0-2 0,0 1 0,0 0 0,2 1 0,-1-1 0,-3 2 0,3-3 0,-1 1 0,-1 0 0,2-1 0,-2 3 0,2-3 0,-1 0 0,1 2 0,0-2 0,0 1 0,0-1 0,-1 2 0,1-1 0,-1-1 0,1 3 0,0-3 0,-1 2 0,2-2 0,-1 3 0,-1-3 0,1 2 0,0-2 0,0 2 0,0-2 0,-3 1 0,3 0 0,-1 0 0,0-1 0,1 0 0,0 0 0,-1 0 0,1 1 0,0 0 0,0 0 0,-2-1 0,2 1 0,-3 1 0,3-1 0,-1 0 0,-2 1 0,3-2 0,-1 1 0,1 0 0,-1-1 0,1 3 0,0-3 0,-1 3 0,1-2 0,0 1 0,0 1 0,0-1 0,-2 1 0,2-3 0,-1 2 0,1-2 0,-2 3 0,1-2 0,0 0 0,0 0 0,1 1 0,1-1 0,-2 1 0,1-1 0,0-1 0,-1 3 0,1-3 0,-3 2 0,4-2 0,-2 0 0,1 3 0,0-3 0,-1 3 0,0-2 0,0 0 0,1-1 0,-2 1 0,1-1 0,1 1 0,-1-1 0,1 0 0,-2 2 0,2-2 0,-2 1 0,3-1 0,-2 0 0,1 0 0,0 0 0,-1 2 0,1-2 0,-3 2 0,4-2 0,-2 1 0,1-1 0,0 1 0,0-1 0,0 2 0,-1-2 0,1 1 0,-1-1 0,1 0 0,0 0 0,-1 0 0,1 0 0,0 0 0,0 0 0,0 0 0,0 0 0,0 0 0,0 0 0,-1 0 0,1 0 0,-1 0 0,1 0 0,0 0 0,0 0 0,0 0 0,0 0 0,-1 1 0,1-1 0,0 2 0,0-2 0,0 1 0,0 0 0,0-1 0,0 0 0,-1 1 0,1 1 0,1-2 0,-2 0 0,-1 2 0,2-2 0,-2 1 0,2-1 0,0 2 0,0-2 0,0 1 0,0-1 0,-1 1 0,1-1 0,1 3 0,-2-3 0,1 2 0,0-1 0,0 0 0,0 0 0,-1-1 0,1 0 0,-1 0 0,1 0 0,0 0 0,-1 0 0,2 0 0,-1 0 0,-1 0 0,1 0 0,0 0 0,0 0 0,0 0 0,-1 0 0,1 0 0,1 0 0,-2 0 0,1 0 0,-1 0 0,1 0 0,0 0 0,-1 0 0,1 0 0,0 0 0,0 0 0,0 0 0,0 0 0,0 0 0,0 0 0,-1 1 0,2 1 0,-4-2 0,3 1 0,-1 0 0,1-1 0,-1 0 0,1 2 0,0-2 0,0 1 0,0-1 0,0 0 0,-1 0 0,1 0 0,0 0 0,0 0 0,0 0 0,0 0 0,0 0 0,0 0 0,-1 1 0,1-1 0,1 3 0,0-3 0,1 0 0,-1 0 0,-2 2 0,3-1 0,-2 0 0,1 0 0,-2-1 0,1 0 0,-1 0 0,1 0 0,0 0 0,-1 0 0,1 0 0,0 0 0,0 0 0,0 0 0,-1 0 0,1 0 0,-1 0 0,1 0 0,-1 1 0,1-1 0,-3 1 0,3-1 0,2 0 0,-1 0 0,-1 0 0,0 0 0,0 0 0,0 0 0,0 0 0,0 0 0,0 0 0,0 2 0,0-2 0,-1 1 0,1 1 0,1-2 0,-2 3 0,1-3 0,-1 3 0,1-3 0,0 2 0,-1-2 0,1 3 0,0-3 0,0 1 0,0 0 0,-1-1 0,1 2 0,-1-2 0,1 0 0,1 0 0,-2 1 0,1-1 0,0 2 0,-2-1 0,1-1 0,0 2 0,1-2 0,-1 0 0,0 1 0,-2 1 0,3-1 0,-1 2 0,1-3 0,0 1 0,-3 0 0,3-1 0,-2 3 0,1-3 0,-1 2 0,2-2 0,-1 1 0,1-1 0,-2 2 0,2-1 0,0-1 0,-1 3 0,-1-3 0,1 2 0,1 0 0,0 0 0,0 1 0,-2-1 0,2-1 0,-1 1 0,-2 0 0,3 0 0,-1 1 0,1 0 0,-2 0 0,2-2 0,-3 2 0,3-3 0,-3 2 0,2 1 0,-1-3 0,0 3 0,2-1 0,0 0 0,-1 1 0,1-1 0,0 0 0,0-1 0,0-1 0,0 1 0,0 1 0,0 0 0,-1-2 0,1 1 0,-1 1 0,1-2 0,0 1 0,0-1 0,0 0 0,0 0 0,-2 1 0,1-1 0,0 2 0,1-2 0,0 0 0,0 1 0,-1-1 0,1 2 0,-2-1 0,2-1 0,-2 2 0,2-2 0,-1 0 0,1 0 0,0 3 0,0-3 0,-2 3 0,2-2 0,-2 0 0,3-1 0,-1 1 0,-1-1 0,1 3 0,-1-3 0,1 1 0,0 1 0,0-1 0,0 1 0,0-2 0,-1 0 0,1 3 0,-1-3 0,-1 1 0,1 0 0,0-1 0,0 2 0,1-2 0,0 1 0,0-1 0,-2 2 0,1 0 0,0-2 0,0 0 0,0 1 0,1 0 0,-2 0 0,1 1 0,1-2 0,0 1 0,0-1 0,-2 1 0,2-1 0,-1 2 0,1-2 0,-3 1 0,3-1 0,-1 2 0,1-2 0,-1 0 0,1 0 0,-1 1 0,1-1 0,-2 2 0,2-2 0,0 0 0,-1 0 0,1 3 0,-2-3 0,2 1 0,-1 0 0,-1 0 0,1 0 0,0 0 0,1-1 0,-1 1 0,1-1 0,0 1 0,-1-1 0,1 2 0,-2-2 0,1 1 0,1 1 0,0-2 0,-2 3 0,1-3 0,0 3 0,0-1 0,0 1 0,1-3 0,-3 2 0,3-2 0,-2 3 0,2-2 0,0 0 0,-2 0 0,1 0 0,0 0 0,1-1 0,0 1 0,0-1 0,0 2 0,0-2 0,0 1 0,-1-1 0,2 2 0,-1-2 0,-1 1 0,1-1 0,-1 2 0,1-2 0,1 0 0,-2 0 0,1 0 0,0 0 0,-1 0 0,2 0 0,-1 0 0,-1 1 0,1 1 0,0-2 0,0 0 0,0 0 0,-1 0 0,1 0 0,-1 0 0,2 1 0,-1 0 0,-1-1 0,1 0 0,0 1 0,-1 0 0,1 0 0,0-1 0,0 1 0,0-1 0,0 1 0,0-1 0,0 0 0,-1 0 0,0 2 0,0-2 0,1 1 0,0-1 0,3 0 0,-1 0 0,-1 0 0,2 0 0,-1 0 0,0 0 0,1 0 0,-1 0 0,0 0 0,-1 0 0,1 0 0,-1 0 0,-1 0 0,0 0 0,0 0 0,0 0 0,0 0 0,0 0 0,0 2 0,0-2 0,0 1 0,-1-1 0,1 0 0,1 0 0,-2 0 0,1 0 0,-1 0 0,1 0 0,1 0 0,-2 2 0,1-2 0,0 1 0,-1-1 0,1 0 0,1 2 0,1-2 0,-3 2 0,5-1 0,-5 0 0,2-1 0,1 1 0,-1 0 0,0-1 0,-1 0 0,-1 0 0,1 3 0,0-3 0,0 0 0,0 0 0,-2 2 0,2-2 0,-3 3 0,2-3 0,-1 1 0,2 0 0,0 1 0,-1-1 0,1 0 0,-3 0 0,4 0 0,-2 0 0,-1 1 0,2-2 0,-1 2 0,1-2 0,0 0 0,-3 1 0,3-1 0,-3 3 0,3-3 0,-2 1 0,2-1 0,0 0 0,-2 1 0,1-1 0,0 1 0,-1 1 0,2-2 0,-1 1 0,1 1 0,-1-2 0,-1 3 0,2-3 0,-2 0 0,1 3 0,0-3 0,0 2 0,0-2 0,1 3 0,0-3 0,-1 1 0,0-1 0,0 1 0,1-1 0,-2 2 0,1-1 0,1-1 0,-3 3 0,3-3 0,-1 2 0,0-2 0,-2 3 0,3-3 0,-2 1 0,2-1 0,-1 1 0,1 0 0,0 0 0,-1-1 0,1 0 0,-1 1 0,0 0 0,0-1 0,1 0 0,-1 0 0,1 0 0,-1 0 0,0 3 0,1-3 0,-2 0 0,1 0 0,1 0 0,-1 2 0,1-2 0,-2 1 0,2-1 0,-2 2 0,2-2 0,-2 1 0,1-1 0,0 1 0,1-1 0,-2 2 0,2-2 0,0 1 0,0-1 0,-1 3 0,1-3 0,0 1 0,-2 0 0,1-1 0,1 1 0,-1-1 0,-1 2 0,2-2 0,-2 2 0,2-2 0,0 0 0,-1 0 0,1 0 0,0 0 0,0 0 0,0 0 0,-3 1 0,3-1 0,-1 2 0,0-2 0,1 1 0,0-1 0,-1 1 0,1-1 0,0 0 0,0 2 0,0-2 0,-1 1 0,1 0 0,-1-1 0,2 2 0,-3-1 0,2-1 0,-2 1 0,1 0 0,0 1 0,0-2 0,-1 1 0,1 0 0,0 0 0,0 0 0,0 0 0,0 0 0,1-1 0,-1 1 0,1 1 0,-1-2 0,1 0 0,0 0 0,-1 1 0,1 0 0,-2 0 0,2 0 0,-2 0 0,1-1 0,0 1 0,1-1 0,-2 1 0,1-1 0,1 2 0,0-2 0,0 1 0,0-1 0,-2 1 0,1 0 0,0 0 0,-1 0 0,2 0 0,-2-1 0,1 1 0,0 1 0,-1-2 0,-1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01T04:46:53.966"/>
    </inkml:context>
    <inkml:brush xml:id="br0">
      <inkml:brushProperty name="width" value="0.025" units="cm"/>
      <inkml:brushProperty name="height" value="0.025" units="cm"/>
      <inkml:brushProperty name="color" value="#E71224"/>
    </inkml:brush>
  </inkml:definitions>
  <inkml:trace contextRef="#ctx0" brushRef="#br0">50 1225 24575,'0'-3'0,"0"0"0,0-1 0,0-1 0,0 1 0,0 0 0,0 0 0,0 2 0,0-1 0,0 1 0,-1-2 0,1 1 0,-1 1 0,1-1 0,0 0 0,0 0 0,-2 0 0,2 0 0,-2 1 0,2-2 0,0-1 0,-2 2 0,0-1 0,2 1 0,-1 0 0,-1 0 0,2-2 0,-2 2 0,0-1 0,0-1 0,2 2 0,-2-1 0,1 1 0,1-2 0,-2 2 0,2-1 0,0 1 0,0-1 0,-2 2 0,1-1 0,1 0 0,0 1 0,0-2 0,0 3 0,-1-2 0,0 2 0,-1-2 0,2 1 0,-2 0 0,2 0 0,0-1 0,0 0 0,0 0 0,-3 0 0,2 0 0,0 0 0,0 0 0,0 0 0,0 0 0,1 0 0,-1 2 0,1-2 0,-2 1 0,2-1 0,-1 1 0,1-1 0,-2-1 0,2 0 0,0-1 0,0 3 0,-1-1 0,1 1 0,-2-2 0,2 1 0,0 1 0,0-1 0,0-2 0,0 2 0,0-2 0,0 3 0,0-1 0,0-2 0,0 2 0,0-2 0,0 3 0,0-2 0,0 1 0,0 1 0,0-1 0,0 0 0,0 0 0,0 0 0,0 0 0,0 1 0,0-1 0,1 0 0,1 0 0,0 0 0,1 0 0,-1 0 0,0 3 0,-1-3 0,1 2 0,-2-1 0,3 0 0,-3 0 0,3-1 0,-3-1 0,1 2 0,0 0 0,-1 0 0,3 0 0,-3 0 0,0-1 0,3 3 0,-3-4 0,3 3 0,-3-1 0,3 2 0,-3-3 0,1 1 0,1 1 0,-2-1 0,1-1 0,-1 1 0,0-1 0,2 1 0,-2-1 0,0 0 0,0 0 0,0 0 0,0 0 0,0 1 0,0-2 0,3 1 0,-3 1 0,1-1 0,-1 0 0,0 0 0,0 0 0,0 0 0,1 0 0,-1 0 0,2 1 0,-2-2 0,0 1 0,0 1 0,0-1 0,-2 1 0,1 0 0,-3 1 0,2 0 0,-1 0 0,0 0 0,2-1 0,-2 2 0,2-3 0,-1 1 0,2 1 0,0-2 0,-3 0 0,3 1 0,0-2 0,0 1 0,0 1 0,0-1 0,0 1 0,0-1 0,0 0 0,0 1 0,0-1 0,0-1 0,0 2 0,0-1 0,0 0 0,0 0 0,0 0 0,0 1 0,0-1 0,0 1 0,0-1 0,3 0 0,-3 0 0,3 0 0,-2 0 0,1-2 0,-2 2 0,3-1 0,-3 1 0,3 0 0,-3 1 0,3-3 0,-3 1 0,1 0 0,-1 1 0,2 1 0,-2-2 0,2 1 0,-1 1 0,-1-1 0,2-1 0,-1 2 0,-1-1 0,1 0 0,1 0 0,-2 0 0,3-2 0,-3 3 0,2-3 0,-1 2 0,2 0 0,-1 0 0,-1 0 0,1 0 0,1 2 0,-3-2 0,2 2 0,0 0 0,1 0 0,-3-2 0,3 3 0,-1-1 0,1 1 0,0 0 0,-1 0 0,1-2 0,-1 2 0,0-2 0,0 2 0,-2-3 0,1 2 0,-1-3 0,0 2 0,0-1 0,0 0 0,0 1 0,0-1 0,0 0 0,0 0 0,0 0 0,0 1 0,0-2 0,0 1 0,0 1 0,0-1 0,0 1 0,0-1 0,0-1 0,0 2 0,0-1 0,0 0 0,0 1 0,-1-2 0,1 1 0,-1 1 0,0-1 0,-1 0 0,2 0 0,-2-1 0,2 1 0,-1 1 0,-1-1 0,2-1 0,-2-1 0,0 3 0,2-2 0,0 0 0,0 0 0,-2 0 0,2 0 0,-1 2 0,1-2 0,-2 1 0,1 1 0,0-2 0,-1 0 0,2-1 0,-1 2 0,1-3 0,-2 2 0,2 0 0,0-1 0,-1 3 0,0-5 0,0 3 0,1 0 0,0 2 0,0-1 0,0 0 0,0 0 0,0 0 0,0 0 0,0 0 0,0 0 0,0 0 0,0 0 0,0 0 0,0 1 0,0-2 0,0 0 0,0-2 0,0 3 0,0-3 0,0 2 0,0-1 0,0 1 0,0 0 0,0 1 0,0-1 0,0 2 0,0-1 0,0-2 0,0 1 0,0 0 0,0 2 0,0-1 0,0 0 0,0 0 0,0 0 0,0 0 0,0 0 0,0 0 0,0 1 0,0-1 0,1 2 0,1-2 0,1 3 0,0-2 0,-1 1 0,2 1 0,-1-2 0,-1 2 0,0-1 0,0 1 0,0-3 0,0 3 0,0-2 0,0 1 0,-1-2 0,-1 3 0,0-4 0,0 1 0,0 1 0,0-1 0,0 0 0,0 0 0,3 3 0,-3-3 0,0 1 0,2 0 0,-2 0 0,2 1 0,-2-2 0,0 0 0,0 1 0,0-2 0,0 1 0,0 1 0,0-1 0,0 0 0,0 0 0,0 0 0,0 0 0,0 0 0,0 0 0,0 1 0,0-1 0,0-1 0,0 2 0,0-1 0,-2 1 0,2-1 0,-2-1 0,2 2 0,0-1 0,0 0 0,0 0 0,-3 0 0,3 0 0,-1 1 0,0-1 0,1 0 0,0 0 0,0 0 0,-1 0 0,0 0 0,0 0 0,0 2 0,1-1 0,-1 0 0,1 0 0,0-1 0,0 0 0,0 1 0,0-1 0,0 0 0,0 0 0,0 0 0,0 0 0,0 0 0,0 0 0,0 1 0,0-1 0,0 1 0,0-1 0,0 0 0,0 1 0,0-1 0,0 0 0,0 0 0,0 0 0,0 1 0,0-2 0,0 1 0,0 1 0,0-1 0,0 1 0,0-1 0,0 1 0,0-1 0,0 0 0,0 1 0,0-1 0,0 1 0,0-1 0,0 0 0,-2 1 0,2-1 0,-3 1 0,3-1 0,-3 3 0,3-2 0,-3 0 0,2-1 0,0 0 0,-1 0 0,1 1 0,1-1 0,-1 1 0,0 0 0,1 1 0,-2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01T04:48:01.639"/>
    </inkml:context>
    <inkml:brush xml:id="br0">
      <inkml:brushProperty name="width" value="0.025" units="cm"/>
      <inkml:brushProperty name="height" value="0.025" units="cm"/>
      <inkml:brushProperty name="color" value="#004F8B"/>
    </inkml:brush>
  </inkml:definitions>
  <inkml:trace contextRef="#ctx0" brushRef="#br0">13 1608 24575,'0'-2'0,"0"-1"0,0 0 0,0 1 0,0-1 0,-2 1 0,2 0 0,-2 0 0,1 1 0,1-2 0,-2 2 0,2-2 0,-1 2 0,1-2 0,-1 1 0,1-1 0,-2 2 0,2-2 0,-1 2 0,1-2 0,0 1 0,0-1 0,0 0 0,0 0 0,0 0 0,0 1 0,0-1 0,0 1 0,0-1 0,0 0 0,0 1 0,0-1 0,0 0 0,0 0 0,0 0 0,0 0 0,0 0 0,0 0 0,0 1 0,0-1 0,0 1 0,0-1 0,0 0 0,0 1 0,0-1 0,0 0 0,0 0 0,0 0 0,0 1 0,0-1 0,0 1 0,0-1 0,0-1 0,0 2 0,0-1 0,1 0 0,-1 1 0,2-1 0,-1 2 0,-1-2 0,1 1 0,-1-1 0,0 1 0,0-1 0,0 1 0,1 0 0,0 0 0,1 0 0,-1 0 0,1-1 0,-1 1 0,0 1 0,1-1 0,0 0 0,-1 2 0,1-3 0,0 2 0,-1-1 0,1 0 0,0-1 0,-2 1 0,2-1 0,-1 2 0,-1-2 0,2 2 0,-2-3 0,1 3 0,-1-2 0,3 3 0,-3-2 0,3 0 0,-2 0 0,0 1 0,2-1 0,-3 1 0,3-1 0,-3-1 0,1 0 0,-1 1 0,1 0 0,-1 0 0,3 2 0,-2-3 0,0 3 0,-1-3 0,3 3 0,-1-1 0,-1-1 0,2 2 0,-1-1 0,0 1 0,-1-2 0,2 2 0,-2-1 0,2 1 0,0 0 0,0 0 0,0 0 0,-1 0 0,1 0 0,0 0 0,-1 0 0,1 0 0,-1 0 0,1 0 0,0 0 0,0 0 0,0 0 0,-1 0 0,1 0 0,0 0 0,-1 0 0,1 0 0,1 0 0,-2 0 0,1 0 0,-1 0 0,1 0 0,0 0 0,0 0 0,0 0 0,-1 0 0,1 0 0,0 0 0,-1 0 0,1 0 0,-1 0 0,1 0 0,0 0 0,0 0 0,0 0 0,-1 0 0,1 0 0,-2-1 0,2 1 0,-2-3 0,2 3 0,-1-1 0,1 0 0,-1-1 0,-1 2 0,1-1 0,1 0 0,-3-2 0,2 3 0,-2-2 0,3 2 0,-3-3 0,2 1 0,0-1 0,-1 0 0,2 2 0,-3-1 0,1 0 0,-1 0 0,2-1 0,-2 0 0,0 1 0,3-1 0,-3 1 0,2 2 0,-2-3 0,3 3 0,-3-2 0,3 0 0,-2 2 0,2-1 0,0 0 0,0 0 0,-3 0 0,3 0 0,-1 0 0,-1 0 0,2 1 0,-3-3 0,2 3 0,0-1 0,0-1 0,0 2 0,-1-2 0,2 2 0,-1 0 0,-1 0 0,2-3 0,-1 3 0,1 0 0,0-2 0,-1 2 0,1-1 0,-1 1 0,0-3 0,0 3 0,-1-3 0,2 3 0,-2-2 0,2 1 0,-3-1 0,3 1 0,-1 1 0,-1-1 0,2-1 0,-3 1 0,2 0 0,-2-2 0,3 3 0,-3-2 0,3 2 0,-3-3 0,2 3 0,-2-3 0,3 3 0,-3-2 0,2 2 0,1-3 0,-2 1 0,1 1 0,-1-2 0,1 2 0,-2-2 0,2 0 0,-2 1 0,0-1 0,0 0 0,0 0 0,0 0 0,0 1 0,0-1 0,0 1 0,0-1 0,0 0 0,0 1 0,0-2 0,0 1 0,0 1 0,0-1 0,0 0 0,0 0 0,0 0 0,0 1 0,0-2 0,0 1 0,0 1 0,0-1 0,0 1 0,0-1 0,0 0 0,0 1 0,0-2 0,0 1 0,0 1 0,0-1 0,0 0 0,0 0 0,-2 3 0,2-3 0,-2 1 0,1-1 0,-2 2 0,3-2 0,-3 3 0,2-3 0,0 2 0,-2-1 0,3-1 0,-2 3 0,0-4 0,1 3 0,0-1 0,-1 0 0,1-1 0,-1 1 0,2 1 0,-2-2 0,1 1 0,1-2 0,-1 1 0,-1 1 0,2-1 0,-2 1 0,2-1 0,0 0 0,0 1 0,-3-1 0,3 0 0,0 0 0,0 0 0,0 1 0,0-1 0,0 1 0,0-1 0,0 0 0,0 1 0,0-1 0,0 0 0,0 0 0,0 0 0,0 1 0,0-2 0,0 1 0,0 1 0,0-1 0,0 1 0,0-1 0,0 0 0,0 1 0,0-1 0,0 0 0,0 0 0,0 0 0,0 1 0,0-1 0,0 1 0,0-1 0,0 0 0,3 1 0,-3 1 0,1-1 0,0-1 0,-1 0 0,2 0 0,-1 2 0,-1-2 0,3 2 0,-2 0 0,2-2 0,0 3 0,-3-3 0,3 3 0,-3-3 0,3 2 0,-1-2 0,-1 0 0,2 1 0,-2-1 0,0 0 0,2 1 0,-3 0 0,3 2 0,-2-3 0,0 3 0,1-3 0,1 3 0,-1-2 0,0 1 0,-2-1 0,2 0 0,-2-1 0,0 1 0,0-1 0,0 0 0,0 1 0,0-1 0,0 0 0,0 0 0,0 0 0,0 1 0,-2 0 0,2 0 0,-2-1 0,2 1 0,-2-1 0,1 2 0,1-2 0,-2 2 0,2-2 0,-1 1 0,0-1 0,0 1 0,0-1 0,-1 3 0,1-2 0,-1 0 0,1 0 0,-1 0 0,2 0 0,-3 2 0,3-3 0,-3 3 0,3-3 0,-1 1 0,1 0 0,-2-1 0,2 0 0,0 1 0,0-1 0,0 0 0,0 0 0,0 0 0,0 1 0,0-1 0,0 1 0,0-1 0,0 0 0,0 1 0,0-1 0,0 0 0,0 0 0,0 0 0,0 1 0,0-1 0,0 1 0,0-2 0,0 1 0,0 1 0,0-1 0,0 0 0,0-2 0,0 3 0,0-2 0,0 1 0,0 0 0,0 0 0,0 0 0,0 0 0,0 0 0,0 0 0,0 1 0,0-2 0,0 1 0,0 1 0,0-1 0,0 1 0,0-2 0,0 1 0,0 1 0,0-1 0,0 0 0,0 1 0,0-2 0,0 1 0,0 1 0,0-1 0,0 0 0,0 0 0,0 0 0,0 1 0,0-1 0,0-1 0,0 2 0,0-1 0,0 1 0,0-1 0,0 0 0,2 1 0,-2-1 0,1 1 0,0-1 0,1 2 0,-2-2 0,3 2 0,-3-2 0,1 1 0,1-1 0,-2 1 0,1-1 0,1 2 0,-2-2 0,0 2 0,3-1 0,-3-1 0,1 2 0,0-2 0,-1 0 0,2 1 0,-2-1 0,0 0 0,0 0 0,0 0 0,1 1 0,0-1 0,1 1 0,-1-1 0,0 1 0,0-1 0,1 2 0,-1-2 0,0 0 0,1 1 0,-1-1 0,0 1 0,0 1 0,0-1 0,0 0 0,0 0 0,-1-1 0,0 0 0,0 0 0,0 1 0,0-1 0,1 1 0,-1-1 0,2 0 0,-2 1 0,1-1 0,-1 0 0,1 0 0,-1 0 0,0 1 0,0-1 0,0 1 0,0-1 0,0 0 0,0 0 0,0 0 0,0 0 0,0 1 0,0-1 0,0 0 0,0 0 0,0 0 0,0 0 0,-1 2 0,1-1 0,-1-1 0,1 1 0,0-1 0,-2-1 0,2 2 0,-1-1 0,1 1 0,0-1 0,0 0 0,0 0 0,0 0 0,0 0 0,0 1 0,0-1 0,0-1 0,0 2 0,0-1 0,-2 2 0,2-2 0,-2 1 0,1-1 0,0 1 0,-1-2 0,0 1 0,1 1 0,0-1 0,1 1 0,-2 0 0,2-1 0,0 1 0,0 0 0,0-1 0,0 0 0,0 1 0,0-1 0,0 0 0,0 0 0,0 0 0,0 1 0,0 0 0,0 0 0,2-1 0,-1 3 0,-1-3 0,2 1 0,-1 1 0,-1-2 0,2 2 0,-2-2 0,1 1 0,-1-1 0,1 0 0,-1 0 0,1 2 0,-1-2 0,2 1 0,-1 1 0,0-1 0,-1-1 0,0 0 0,0-3 0,0 1 0,0-1 0,0 1 0,0-1 0,0 1 0,0 1 0,0-2 0,0 3 0,0-2 0,0 2 0,0 0 0,0 0 0,0 1 0,2-1 0,-1-1 0,-1 2 0,2-1 0,-2 1 0,1-1 0,1-1 0,-2 2 0,3 0 0,-3 0 0,1 0 0,0 0 0,-1-1 0,3-1 0,-2 2 0,0-1 0,-1 0 0,0 1 0,2 0 0,-1 0 0,-1-1 0,1 0 0,0 0 0,-1 1 0,1 0 0,0 0 0,0 1 0,-1-2 0,0 0 0,1 0 0,-1 0 0,2 0 0,-2 1 0,0-1 0,0 0 0,0 0 0,0 0 0,0 1 0,0-1 0,0 1 0,0-1 0,0-1 0,0 2 0,0-1 0,0 0 0,0 1 0,0-1 0,0 0 0,0 0 0,0 0 0,0 0 0,0 0 0,0 0 0,0 1 0,0-1 0,0 1 0,0-1 0,0 0 0,0 0 0,0 0 0,0 0 0,0 1 0,0-1 0,0 0 0,0 0 0,0 0 0,0 1 0,0-1 0,0 1 0,0-1 0,1-5 0,-1 5 0,1-5 0,-1 5 0,0 1 0,0-1 0,0 0 0,0 1 0,0-1 0,0 0 0,0 0 0,0 0 0,0 1 0,0-1 0,0 1 0,0-1 0,0 0 0,0 1 0,2-1 0,-1 1 0,1-1 0,1 3 0,-3-2 0,0-1 0,2 1 0,-2-1 0,2 2 0,-1-3 0,0 1 0,-1 1 0,0-1 0,0 0 0,0 2 0,2-1 0,-1 0 0,-1 0 0,0-1 0,1 1 0,0 0 0,-1 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01T04:48:41.820"/>
    </inkml:context>
    <inkml:brush xml:id="br0">
      <inkml:brushProperty name="width" value="0.025" units="cm"/>
      <inkml:brushProperty name="height" value="0.025" units="cm"/>
      <inkml:brushProperty name="color" value="#004F8B"/>
    </inkml:brush>
  </inkml:definitions>
  <inkml:trace contextRef="#ctx0" brushRef="#br0">0 1372 24575,'2'-23'0,"-1"5"0,1 15 0,-2 0 0,1 0 0,1 0 0,-2 0 0,1 0 0,-1 0 0,1 2 0,-1-2 0,2 1 0,-2-1 0,1 1 0,0-2 0,0 1 0,1 1 0,-2-1 0,0 0 0,1 2 0,0-2 0,0 1 0,0 1 0,0-2 0,0 2 0,0-2 0,-1 1 0,2-1 0,-1 0 0,-1 0 0,1 0 0,1 2 0,-2-2 0,1 1 0,0 2 0,-1-3 0,3 1 0,-2-1 0,2 2 0,-1-1 0,1 1 0,-2 1 0,1-3 0,1 3 0,-2-3 0,1 3 0,-1-3 0,1 3 0,-1-2 0,0 1 0,0-1 0,0-1 0,1 2 0,0 0 0,-1-2 0,1 3 0,-1-2 0,2 2 0,-3-3 0,2 3 0,-2-3 0,1 1 0,-1-1 0,0 1 0,0-1 0,0 1 0,0-2 0,0 1 0,0-2 0,0 3 0,0-1 0,0 0 0,0 1 0,0-2 0,0 1 0,0 1 0,0-1 0,0 1 0,0-2 0,0 1 0,0 1 0,0-1 0,0 0 0,0 0 0,0 0 0,0 0 0,0 0 0,0 0 0,0 1 0,0-1 0,0 0 0,0 1 0,0-1 0,0 1 0,0-1 0,0-1 0,0 2 0,2 0 0,-2 0 0,1 0 0,-1-1 0,0 0 0,0 1 0,1-1 0,-1 0 0,2 0 0,-2 0 0,1 0 0,-1 1 0,2-1 0,-2 1 0,0-1 0,0-1 0,1 3 0,-1-2 0,2 2 0,-2-2 0,0 1 0,1-1 0,1 2 0,-2 0 0,1-2 0,0 1 0,1-1 0,-2 1 0,2-1 0,-2 0 0,3 2 0,-3-2 0,2 1 0,-2-1 0,0 1 0,0-1 0,0 1 0,0-2 0,0 1 0,0 1 0,0-1 0,0-1 0,0 2 0,0-1 0,0 0 0,0 0 0,0 0 0,0 0 0,0 0 0,0 0 0,0 0 0,0 0 0,1 0 0,-1 1 0,3 0 0,-2 0 0,2 2 0,0-2 0,-1 2 0,2-1 0,-1 1 0,-1-2 0,1 1 0,-1 1 0,-1-2 0,2 1 0,0 1 0,0-2 0,0 2 0,0 0 0,-2-1 0,2 1 0,-1-1 0,1 1 0,-3-2 0,3 2 0,-1-3 0,0 3 0,0-3 0,1 3 0,-2-2 0,2 1 0,0-2 0,-2 3 0,2-3 0,-2 2 0,2 0 0,-1-1 0,-1 0 0,1-1 0,-2 1 0,2 0 0,-2 0 0,2-2 0,-2 0 0,0-1 0,0 2 0,1-3 0,1 1 0,1 0 0,2-1 0,-2 3 0,3-1 0,-2-1 0,1 1 0,-1 0 0,0 0 0,-1 0 0,-1 1 0,2-2 0,-1 3 0,-1-2 0,1 3 0,1-2 0,-2 2 0,1-2 0,0-1 0,0 1 0,0 1 0,-2-3 0,2 5 0,-1-4 0,1 2 0,-2-1 0,2 0 0,-2 0 0,3 0 0,-2 0 0,1 0 0,-1 1 0,1 0 0,1 0 0,-2-1 0,1 0 0,0 1 0,-1-2 0,1 1 0,0 1 0,0-1 0,-2 0 0,2 2 0,-3-2 0,2 2 0,-1-3 0,-1 2 0,2-1 0,-2 1 0,0-1 0,0-1 0,1 2 0,1-1 0,-2 0 0,0 0 0,0 0 0,0 0 0,0 0 0,0 0 0,0 0 0,0-2 0,0 2 0,0-1 0,0 0 0,0 0 0,0 0 0,0 1 0,0 0 0,0 0 0,0 0 0,0 0 0,0 0 0,0 0 0,0 0 0,0 0 0,0 1 0,0-1 0,0-1 0,0 2 0,0-1 0,0 0 0,0 1 0,0-1 0,0 1 0,0-1 0,0 0 0,0 1 0,2-1 0,1 2 0,-1 0 0,0-2 0,1 3 0,-3-2 0,3-1 0,-3 1 0,3 0 0,-3 0 0,1 0 0,0 1 0,-1-2 0,3 3 0,-2-3 0,0 3 0,1-3 0,-1 2 0,0-2 0,0 1 0,0-2 0,1 1 0,-1 1 0,1-1 0,-2 0 0,0 0 0,0 0 0,0 0 0,0 0 0,0 0 0,0 1 0,0-2 0,0 1 0,0 1 0,0-1 0,0-1 0,0 2 0,0-1 0,0 0 0,0 1 0,0-1 0,0 1 0,0-2 0,0 1 0,0 1 0,-2 0 0,1 1 0,-2 1 0,0 0 0,1-1 0,1 1 0,-1-2 0,-1 2 0,0 0 0,1 0 0,-1 0 0,-1 0 0,2 0 0,-1 0 0,1 0 0,-1 0 0,0 0 0,0 0 0,0 0 0,0 0 0,0 0 0,0 0 0,1 0 0,-1 0 0,0 0 0,1-1 0,-1 0 0,-1 0 0,2 1 0,-1-2 0,1 2 0,-1-2 0,-1 2 0,2-2 0,-1 1 0,0 1 0,0-2 0,1 2 0,0-2 0,0 0 0,-1 2 0,0-1 0,0-1 0,0 2 0,0-1 0,2 0 0,-2 1 0,1-3 0,-1 3 0,1 0 0,-1-3 0,-1 1 0,2-1 0,-1 2 0,0 0 0,2-1 0,-2 0 0,1-1 0,-1 1 0,2-1 0,-1 1 0,1 0 0,-1 1 0,1-2 0,-1 1 0,1-1 0,0 3 0,0-2 0,1 2 0,2-1 0,1 1 0,-2-2 0,0 1 0,-1-2 0,0 1 0,0-2 0,0 1 0,0 1 0,0-1 0,0 1 0,0-1 0,0 0 0,0 0 0,0 0 0,0 1 0,0-1 0,0-1 0,0 2 0,0-1 0,0 0 0,0 1 0,0-1 0,0 1 0,0-1 0,0 0 0,0 0 0,0 0 0,0 1 0,0-2 0,0 1 0,0-2 0,0 2 0,0 1 0,0-2 0,0 1 0,0 1 0,0-1 0,0-1 0,0 2 0,0-1 0,0 1 0,0-1 0,0 0 0,0 0 0,0 0 0,0 0 0,0 0 0,0 0 0,1 1 0,0-2 0,1 1 0,-2 1 0,1-1 0,1 0 0,-2 1 0,2 1 0,-2-2 0,2 2 0,-1-2 0,0 1 0,0 1 0,1-2 0,-1 1 0,0 0 0,2 0 0,-3-1 0,2 3 0,-2-3 0,2 1 0,-1-1 0,0 0 0,1 1 0,0-2 0,-2 1 0,0 1 0,0-1 0,3-1 0,-3 2 0,0-1 0,0 1 0,0-1 0,2 0 0,-1 0 0,0 0 0,0 0 0,-1 0 0,0 0 0,0 0 0,1 0 0,-1 0 0,1-1 0,-1 0 0,2 0 0,-2 1 0,1 0 0,1 1 0,-2-1 0,2-1 0,-1 2 0,-1-1 0,3 0 0,-3 0 0,1 0 0,-1 0 0,2 1 0,-2-1 0,1-1 0,-1 2 0,2-1 0,-2 1 0,3-1 0,-3 0 0,0 0 0,2 0 0,-2 1 0,2 0 0,0 1 0,1 1 0,-1 0 0,0-1 0,0 1 0,-1-3 0,1 3 0,1-1 0,-2 0 0,1 1 0,1 0 0,0 0 0,0 0 0,0 0 0,-1-1 0,2 0 0,-1 0 0,-1 0 0,1 1 0,-1-2 0,2 1 0,-1 1 0,-1-3 0,1 3 0,0-3 0,-1 3 0,1-2 0,-1 1 0,0 1 0,0-1 0,1 1 0,-1-1 0,1 0 0,1 0 0,-2 1 0,-1-1 0,2 0 0,-2 1 0,2 0 0,-1-3 0,1 3 0,-3 0 0,3 0 0,0-2 0,0 2 0,0-2 0,-2 1 0,2 1 0,-3-3 0,2 3 0,-1-2 0,1 0 0,1 1 0,-3-1 0,3-1 0,-3 1 0,3 0 0,-3 0 0,2 2 0,-2-3 0,3 3 0,-3-2 0,2 1 0,-2-2 0,3 3 0,-3-3 0,3 1 0,-1-1 0,-1 2 0,1-1 0,-1 0 0,0 1 0,0-2 0,0-1 0,0 1 0,-1 0 0,0-1 0,0 1 0,0-2 0,0 4 0,0-2 0,0 1 0,0-1 0,0 0 0,0 0 0,1 1 0,-1 0 0,1 1 0,1-1 0,-2 0 0,1-1 0,0 3 0,-1-3 0,2 3 0,-2-2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01T04:48:52.266"/>
    </inkml:context>
    <inkml:brush xml:id="br0">
      <inkml:brushProperty name="width" value="0.025" units="cm"/>
      <inkml:brushProperty name="height" value="0.025" units="cm"/>
      <inkml:brushProperty name="color" value="#004F8B"/>
    </inkml:brush>
  </inkml:definitions>
  <inkml:trace contextRef="#ctx0" brushRef="#br0">0 302 24575,'0'-2'0,"0"-3"0,0 2 0,0-3 0,0 3 0,0-3 0,0 3 0,0-1 0,0 0 0,0 2 0,0-3 0,0 2 0,0-1 0,1 0 0,-1 0 0,2 1 0,-1-1 0,-1 1 0,2-1 0,-1 0 0,0 1 0,1-1 0,-2 0 0,2 0 0,-1 1 0,-1-2 0,2 3 0,-1-3 0,0 2 0,1-2 0,-2 2 0,2 1 0,-2-2 0,1 0 0,-1 1 0,2-2 0,-1 1 0,0 0 0,0 2 0,0-3 0,-1 1 0,3 0 0,-3-1 0,3 1 0,-1 1 0,-1-3 0,2 2 0,-3 0 0,3 1 0,-1-1 0,-1 0 0,2 0 0,-3 1 0,3 0 0,-2 0 0,3 0 0,-2 0 0,0-1 0,0 1 0,-1-2 0,2 2 0,1 0 0,-2 0 0,1 2 0,-1-2 0,1 2 0,-2-3 0,2 0 0,-1-1 0,0 2 0,0-1 0,0 1 0,0-2 0,0 2 0,0 0 0,-1 1 0,2-2 0,-2 1 0,2 2 0,-3-1 0,2 0 0,1 0 0,-1-2 0,1 3 0,-2-2 0,2 3 0,-3-3 0,2 3 0,-2-1 0,1 1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01T04:49:00.303"/>
    </inkml:context>
    <inkml:brush xml:id="br0">
      <inkml:brushProperty name="width" value="0.025" units="cm"/>
      <inkml:brushProperty name="height" value="0.025" units="cm"/>
      <inkml:brushProperty name="color" value="#004F8B"/>
    </inkml:brush>
  </inkml:definitions>
  <inkml:trace contextRef="#ctx0" brushRef="#br0">65 358 24575,'0'-2'0,"0"-2"0,0 0 0,0 0 0,0 2 0,0-1 0,0 0 0,0 0 0,0 0 0,0 0 0,0 0 0,0 0 0,0 0 0,0 0 0,0 0 0,0 0 0,0 0 0,0 0 0,0 1 0,0-1 0,0-1 0,0 2 0,0-1 0,0 0 0,0 0 0,0 0 0,0 0 0,0 1 0,0-1 0,0-1 0,0 2 0,0-3 0,0 2 0,0-1 0,0-1 0,-1 2 0,0-3 0,0 3 0,-1-3 0,2 2 0,-2-1 0,1-1 0,-2 0 0,3 1 0,-3-1 0,2 2 0,-1-4 0,2 4 0,-2-2 0,1 3 0,0-3 0,-2 2 0,3-1 0,0 2 0,0 0 0,-2-2 0,2 1 0,-2 0 0,1-1 0,1 2 0,-1 1 0,-1-1 0,1-1 0,0 2 0,-1-1 0,0 0 0,-1 2 0,3-2 0,-1 1 0,0 1 0,1-2 0,-3 3 0,2-3 0,0 2 0,-2-1 0,1-1 0,0 1 0,0 2 0,2-3 0,-2 2 0,1-2 0,1 2 0,-3 0 0,3-2 0,-2 2 0,2-2 0,0 1 0,0-1 0,0-1 0,0 2 0,0-1 0,0 0 0,0 1 0,0-1 0,0-1 0,0 2 0,0-1 0,0 1 0,0-1 0,0 0 0,0 0 0,0 0 0,0 1 0,0-1 0,0 0 0,0 1 0,0-1 0,0 1 0,0-1 0,0 0 0,0 0 0,0 0 0,0 1 0,0 0 0,0 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01T04:49:37.495"/>
    </inkml:context>
    <inkml:brush xml:id="br0">
      <inkml:brushProperty name="width" value="0.025" units="cm"/>
      <inkml:brushProperty name="height" value="0.025" units="cm"/>
      <inkml:brushProperty name="color" value="#004F8B"/>
    </inkml:brush>
  </inkml:definitions>
  <inkml:trace contextRef="#ctx0" brushRef="#br0">297 1 24575,'0'3'0,"0"-1"0,0 1 0,0 0 0,0 0 0,0 0 0,0-1 0,0 1 0,0 1 0,0-2 0,0 0 0,0 1 0,0 0 0,0 0 0,0-1 0,0 1 0,0 0 0,0 0 0,0-2 0,0 2 0,0 1 0,0-2 0,0 1 0,0 0 0,0-1 0,0 1 0,0 0 0,0-1 0,0 0 0,0 1 0,0 0 0,0-1 0,0 1 0,0 0 0,0 0 0,0 0 0,0-1 0,0 1 0,0-1 0,0 1 0,0 0 0,0-1 0,0 1 0,0 0 0,1 0 0,0 0 0,0-1 0,-1 1 0,0-1 0,0 1 0,0 0 0,0-1 0,0 1 0,1-2 0,0 2 0,-1-1 0,0 1 0,1-3 0,1 3 0,-1-3 0,0 3 0,0-2 0,0 2 0,0 0 0,0-1 0,0-1 0,2 1 0,-3 0 0,3-1 0,-2 2 0,0 0 0,2-1 0,-2 1 0,1-1 0,1 0 0,-3 1 0,3-2 0,-3 2 0,0 0 0,2-2 0,-2 2 0,2-2 0,-1 0 0,-1 2 0,1-1 0,-1 1 0,1-3 0,-1 3 0,2-1 0,-1 1 0,-1-1 0,2 1 0,-1-2 0,0 2 0,0-2 0,-1 2 0,0 0 0,0 0 0,0 0 0,0-1 0,0-1 0,1 2 0,1-2 0,-2 2 0,1 0 0,-1-1 0,1 1 0,-1 0 0,0 0 0,0 0 0,2-1 0,-2 1 0,1-1 0,-1 1 0,0 0 0,0-1 0,1 1 0,-1-1 0,3-1 0,-3 2 0,0 0 0,0-1 0,0 1 0,2 1 0,-2-2 0,0 1 0,0-1 0,1 0 0,-1 0 0,2 0 0,-2 0 0,0 1 0,0 0 0,0 0 0,0 0 0,0 0 0,0 0 0,0 0 0,0-1 0,0 1 0,0-1 0,0 1 0,0 0 0,0-1 0,0 1 0,0 0 0,0 0 0,0 0 0,0-1 0,0 1 0,0-1 0,0 1 0,0 0 0,0-1 0,0 1 0,0 0 0,0 0 0,0 0 0,0-1 0,0 2 0,0-1 0,0-1 0,0 1 0,0-1 0,0 1 0,-2-2 0,2 2 0,-1-2 0,1 2 0,-2 0 0,2 0 0,0 0 0,0-1 0,-3-1 0,3 2 0,0-2 0,0 2 0,0 0 0,0-1 0,0 1 0,0 0 0,0 0 0,0 0 0,0-1 0,0 1 0,0-1 0,0 2 0,0-1 0,0-1 0,0 1 0,0 0 0,0-1 0,0 1 0,0 0 0,0 0 0,0 0 0,0 0 0,0 0 0,0 0 0,0-1 0,0 1 0,0-1 0,0 1 0,0 0 0,0-1 0,0 1 0,0 0 0,0 0 0,0 0 0,0-1 0,0 1 0,0-1 0,0 1 0,0 0 0,0-1 0,0 1 0,0 0 0,0 0 0,0 0 0,0-1 0,0 1 0,0-1 0,-1 0 0,0-2 0,-1 0 0,1-3 0,-2 3 0,2-3 0,-1 2 0,-1-1 0,2-1 0,-1 2 0,1 0 0,0-1 0,-2 2 0,1-1 0,-1 1 0,3-1 0,-3 1 0,1-2 0,-1 2 0,2-1 0,-1 1 0,-1 0 0,0 0 0,1 0 0,-1 0 0,-1 0 0,2 0 0,-3 1 0,2 1 0,1-2 0,-1 1 0,2 0 0,-2-1 0,0 0 0,1 1 0,-1 0 0,3 1 0,-2-2 0,1 3 0,-2-2 0,0 1 0,2 0 0,-2-1 0,3 0 0,-3-1 0,3 3 0,-3-3 0,2 2 0,0-1 0,-2-1 0,2 2 0,-2-2 0,1 0 0,-1 0 0,0 3 0,1-3 0,-1 0 0,1 0 0,-1 0 0,2 0 0,-1 2 0,0-1 0,1-1 0,-1 3 0,0-3 0,1 3 0,-2-3 0,2 2 0,-2-2 0,2 1 0,-1 1 0,-1-2 0,1 1 0,0 0 0,-1-1 0,1 2 0,-1-2 0,0 0 0,1 0 0,-1 0 0,1 0 0,-1 0 0,1 0 0,-1 0 0,1-2 0,1 1 0,0-1 0,0 0 0,-2 1 0,2 0 0,0 1 0,-2-3 0,3 1 0,-1-1 0,0 2 0,1-2 0,-2 2 0,1-2 0,1 1 0,-1-2 0,1 1 0,-2 1 0,2-1 0,-3 2 0,3-1 0,-3 2 0,0 0 0,0 0 0,0 0 0,1 0 0,-1 0 0,0 0 0,1 0 0,-1 0 0,1 0 0,-1 0 0,0 0 0,0 0 0,0 0 0,0 0 0,0 0 0,0 0 0,1 0 0,-1 0 0,0 0 0,1 0 0,-1 0 0,1 0 0,-2 0 0,1 0 0,1 0 0,-1 0 0,0 0 0,0 0 0,0 0 0,1 0 0,-1 2 0,0-1 0,0 2 0,0-1 0,0 2 0,1-1 0,-1-1 0,1-1 0,-1 2 0,1-2 0,1 2 0,-1 0 0,-1-1 0,3 1 0,-2-3 0,0 3 0,0 0 0,1-2 0,-1 2 0,1-1 0,0 0 0,1-1 0,-3 2 0,3-1 0,-1 1 0,0-2 0,1 2 0,-3-1 0,3 0 0,0 0 0,-2-1 0,2 2 0,0 0 0,-1-1 0,0 1 0,0 0 0,1 0 0,-1-2 0,1 2 0,-2-1 0,2 1 0,-1 0 0,1-1 0,-1 1 0,1-1 0,0 1 0,0 0 0,-2-1 0,2-1 0,-2 1 0,2 1 0,0 0 0,0 0 0,0-1 0,0 1 0,0-1 0,2 1 0,-1-1 0,1 1 0,2-3 0,-1 3 0,-1-3 0,1 2 0,0-2 0,-2 3 0,1-3 0,1 2 0,-1 0 0,1-1 0,-2 2 0,2-3 0,-3 2 0,2 1 0,0-1 0,0 1 0,-1-1 0,2 1 0,-3 0 0,2-1 0,-2 1 0,0 0 0,1-2 0,-1 1 0,2 1 0,-2-1 0,0 1 0,1-1 0,1 1 0,-2 0 0,0-1 0,0 2 0,0-1 0,1-1 0,0 1 0,-1 0 0,1 0 0,0 0 0,0-1 0,-1 1 0,0-1 0,0 1 0,0 0 0,0-1 0,0 1 0,0 0 0,0 0 0,0 0 0,0 0 0,0 0 0,0 0 0,0-1 0,0 1 0,0-1 0,0 1 0,0 1 0,0-2 0,1 1 0,0-1 0,2 0 0,0-1 0,-1 2 0,1 0 0,-1-1 0,-1-1 0,1 0 0,0-1 0,-2 3 0,3-2 0,-3 2 0,3-2 0,-3 2 0,2-3 0,-2 3 0,3-3 0,-1 3 0,-1-3 0,2 3 0,-3-1 0,1-1 0,1 1 0,-2 0 0,1 0 0,-1 1 0,1-2 0,0 1 0,0 1 0,-1-1 0,2-1 0,-2 2 0,0-2 0,0 2 0,3-2 0,-3 2 0,0-2 0,2 2 0,-1 0 0,1 0 0,0-2 0,-2 1 0,3 0 0,-2 0 0,1 0 0,0-2 0,-2 3 0,3-2 0,-3 2 0,1-1 0,0 1 0,1-2 0,0 0 0,1 1 0,-3 0 0,1 1 0,-1-1 0,3-1 0,-3 2 0,2-3 0,-2 3 0,3-2 0,-3 0 0,0 2 0,3-2 0,-1 2 0,-1 0 0,2-2 0,-3 1 0,2 1 0,-2-1 0,3 0 0,-3 0 0,1-1 0,0 1 0,1 0 0,-2 0 0,1 0 0,0 1 0,0 0 0,1-1 0,-2 0 0,1 0 0,0-1 0,-1 2 0,3-3 0,-3 2 0,3 1 0,-3-1 0,1 1 0,0-2 0,-1 2 0,3-2 0,-2 0 0,1 2 0,-1-2 0,-1 2 0,0-1 0,0 1 0,0-1 0,0 1 0,0 0 0,0-1 0,0 1 0,1-2 0,0 2 0,-1-1 0,1-2 0,1 3 0,0-3 0,-2 3 0,1-1 0,-1 0 0,0 1 0,0 0 0,2-2 0,-2 1 0,1 0 0,-1 1 0,0 0 0,0 0 0,1-3 0,-1 3 0,2-2 0,-2 1 0,0 1 0,0 0 0,0 0 0,0 0 0,0-1 0,0 1 0,0-1 0,1 1 0,-1 0 0,2-1 0,-1 2 0,0-1 0,0-1 0,-1 1 0,1 0 0,1 0 0,-2 0 0,1 0 0,-1 0 0,1 0 0,-1-1 0,2 0 0,-2 0 0,2-1 0,-2 2 0,0 0 0,0-1 0,-2 1 0,2-3 0,-3 0 0,2-3 0,-1 6 0,1-3 0,1 3 0,0 0 0,0 0 0,0-1 0,0 1 0,-1-1 0,1 1 0,-2 0 0,1-1 0,1-1 0,-1 1 0,1 1 0,0 0 0,-1 0 0,1-1 0,-3 1 0,3-1 0,0 1 0,0 0 0,0-1 0,0 1 0,0 0 0,0 0 0,0 0 0,0-1 0,0 1 0,0-1 0,0 1 0,3-2 0,-3 1 0,3-2 0,0 0 0,0 0 0,-1 0 0,1 0 0,-1 0 0,1 0 0,0 1 0,-1 0 0,-2 2 0,1 0 0,1 0 0,-2 0 0,0-1 0,0 1 0,2 1 0,-2-2 0,1 1 0,-1-1 0,0 1 0,0 0 0,0 0 0,0 0 0,0 0 0,0-1 0,0 1 0,0-1 0,0 1 0,0-1 0,0 1 0,0 0 0,0-1 0,0 1 0,2-2 0,-2 2 0,1-1 0,0-2 0,-1 3 0,3-3 0,-2 3 0,1-1 0,-1 0 0,0 0 0,-1 0 0,3 0 0,-3 0 0,0 1 0,0 0 0,0 0 0,0 0 0,1 0 0,0 0 0,-1 0 0,0-1 0,0 1 0,0-1 0,0 1 0,0 0 0,0-1 0,0 1 0,0 0 0,0 0 0,0 0 0,0-2 0,0 1 0,0-1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BB3678-AB58-4641-9BCC-047152F0E42D}" type="datetimeFigureOut">
              <a:rPr lang="en-US" smtClean="0"/>
              <a:t>8/29/22</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645470-A808-3E43-866B-C03CD99AA7C8}" type="slidenum">
              <a:rPr lang="en-US" smtClean="0"/>
              <a:t>‹#›</a:t>
            </a:fld>
            <a:endParaRPr lang="en-US"/>
          </a:p>
        </p:txBody>
      </p:sp>
    </p:spTree>
    <p:extLst>
      <p:ext uri="{BB962C8B-B14F-4D97-AF65-F5344CB8AC3E}">
        <p14:creationId xmlns:p14="http://schemas.microsoft.com/office/powerpoint/2010/main" val="2804830047"/>
      </p:ext>
    </p:extLst>
  </p:cSld>
  <p:clrMap bg1="lt1" tx1="dk1" bg2="lt2" tx2="dk2" accent1="accent1" accent2="accent2" accent3="accent3" accent4="accent4" accent5="accent5" accent6="accent6" hlink="hlink" folHlink="folHlink"/>
  <p:notesStyle>
    <a:lvl1pPr marL="0" algn="l" defTabSz="713232" rtl="0" eaLnBrk="1" latinLnBrk="0" hangingPunct="1">
      <a:defRPr sz="936" kern="1200">
        <a:solidFill>
          <a:schemeClr val="tx1"/>
        </a:solidFill>
        <a:latin typeface="+mn-lt"/>
        <a:ea typeface="+mn-ea"/>
        <a:cs typeface="+mn-cs"/>
      </a:defRPr>
    </a:lvl1pPr>
    <a:lvl2pPr marL="356616" algn="l" defTabSz="713232" rtl="0" eaLnBrk="1" latinLnBrk="0" hangingPunct="1">
      <a:defRPr sz="936" kern="1200">
        <a:solidFill>
          <a:schemeClr val="tx1"/>
        </a:solidFill>
        <a:latin typeface="+mn-lt"/>
        <a:ea typeface="+mn-ea"/>
        <a:cs typeface="+mn-cs"/>
      </a:defRPr>
    </a:lvl2pPr>
    <a:lvl3pPr marL="713232" algn="l" defTabSz="713232" rtl="0" eaLnBrk="1" latinLnBrk="0" hangingPunct="1">
      <a:defRPr sz="936" kern="1200">
        <a:solidFill>
          <a:schemeClr val="tx1"/>
        </a:solidFill>
        <a:latin typeface="+mn-lt"/>
        <a:ea typeface="+mn-ea"/>
        <a:cs typeface="+mn-cs"/>
      </a:defRPr>
    </a:lvl3pPr>
    <a:lvl4pPr marL="1069848" algn="l" defTabSz="713232" rtl="0" eaLnBrk="1" latinLnBrk="0" hangingPunct="1">
      <a:defRPr sz="936" kern="1200">
        <a:solidFill>
          <a:schemeClr val="tx1"/>
        </a:solidFill>
        <a:latin typeface="+mn-lt"/>
        <a:ea typeface="+mn-ea"/>
        <a:cs typeface="+mn-cs"/>
      </a:defRPr>
    </a:lvl4pPr>
    <a:lvl5pPr marL="1426464" algn="l" defTabSz="713232" rtl="0" eaLnBrk="1" latinLnBrk="0" hangingPunct="1">
      <a:defRPr sz="936" kern="1200">
        <a:solidFill>
          <a:schemeClr val="tx1"/>
        </a:solidFill>
        <a:latin typeface="+mn-lt"/>
        <a:ea typeface="+mn-ea"/>
        <a:cs typeface="+mn-cs"/>
      </a:defRPr>
    </a:lvl5pPr>
    <a:lvl6pPr marL="1783080" algn="l" defTabSz="713232" rtl="0" eaLnBrk="1" latinLnBrk="0" hangingPunct="1">
      <a:defRPr sz="936" kern="1200">
        <a:solidFill>
          <a:schemeClr val="tx1"/>
        </a:solidFill>
        <a:latin typeface="+mn-lt"/>
        <a:ea typeface="+mn-ea"/>
        <a:cs typeface="+mn-cs"/>
      </a:defRPr>
    </a:lvl6pPr>
    <a:lvl7pPr marL="2139696" algn="l" defTabSz="713232" rtl="0" eaLnBrk="1" latinLnBrk="0" hangingPunct="1">
      <a:defRPr sz="936" kern="1200">
        <a:solidFill>
          <a:schemeClr val="tx1"/>
        </a:solidFill>
        <a:latin typeface="+mn-lt"/>
        <a:ea typeface="+mn-ea"/>
        <a:cs typeface="+mn-cs"/>
      </a:defRPr>
    </a:lvl7pPr>
    <a:lvl8pPr marL="2496312" algn="l" defTabSz="713232" rtl="0" eaLnBrk="1" latinLnBrk="0" hangingPunct="1">
      <a:defRPr sz="936" kern="1200">
        <a:solidFill>
          <a:schemeClr val="tx1"/>
        </a:solidFill>
        <a:latin typeface="+mn-lt"/>
        <a:ea typeface="+mn-ea"/>
        <a:cs typeface="+mn-cs"/>
      </a:defRPr>
    </a:lvl8pPr>
    <a:lvl9pPr marL="2852928" algn="l" defTabSz="713232" rtl="0" eaLnBrk="1" latinLnBrk="0" hangingPunct="1">
      <a:defRPr sz="93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9895F6-D109-404C-B729-235A95E5EFA7}" type="slidenum">
              <a:rPr lang="en-CA" smtClean="0"/>
              <a:t>4</a:t>
            </a:fld>
            <a:endParaRPr lang="en-CA" dirty="0"/>
          </a:p>
        </p:txBody>
      </p:sp>
    </p:spTree>
    <p:extLst>
      <p:ext uri="{BB962C8B-B14F-4D97-AF65-F5344CB8AC3E}">
        <p14:creationId xmlns:p14="http://schemas.microsoft.com/office/powerpoint/2010/main" val="3209622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4FBC3DD-01B0-4EC7-9778-E11A63733845}"/>
              </a:ext>
            </a:extLst>
          </p:cNvPr>
          <p:cNvSpPr>
            <a:spLocks noGrp="1" noRot="1" noChangeAspect="1" noTextEdit="1"/>
          </p:cNvSpPr>
          <p:nvPr>
            <p:ph type="sldImg"/>
          </p:nvPr>
        </p:nvSpPr>
        <p:spPr>
          <a:xfrm>
            <a:off x="993775" y="1162050"/>
            <a:ext cx="5022850" cy="3138488"/>
          </a:xfrm>
          <a:ln/>
        </p:spPr>
      </p:sp>
      <p:sp>
        <p:nvSpPr>
          <p:cNvPr id="48131" name="Notes Placeholder 2">
            <a:extLst>
              <a:ext uri="{FF2B5EF4-FFF2-40B4-BE49-F238E27FC236}">
                <a16:creationId xmlns:a16="http://schemas.microsoft.com/office/drawing/2014/main" id="{D37B2942-BD40-4C4F-BC8B-7D2521010FC8}"/>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CA" altLang="en-US" dirty="0">
                <a:latin typeface="Arial" panose="020B0604020202020204" pitchFamily="34" charset="0"/>
              </a:rPr>
              <a:t>Take out randy, check the symbols of association (current), change DC, JR to OreQuest</a:t>
            </a:r>
          </a:p>
        </p:txBody>
      </p:sp>
      <p:sp>
        <p:nvSpPr>
          <p:cNvPr id="48132" name="Slide Number Placeholder 3">
            <a:extLst>
              <a:ext uri="{FF2B5EF4-FFF2-40B4-BE49-F238E27FC236}">
                <a16:creationId xmlns:a16="http://schemas.microsoft.com/office/drawing/2014/main" id="{3B3C4F66-93A2-4867-B7FD-EA196444D021}"/>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8338" indent="-287822">
              <a:spcBef>
                <a:spcPct val="30000"/>
              </a:spcBef>
              <a:defRPr sz="1200">
                <a:solidFill>
                  <a:schemeClr val="tx1"/>
                </a:solidFill>
                <a:latin typeface="Arial" panose="020B0604020202020204" pitchFamily="34" charset="0"/>
                <a:ea typeface="MS PGothic" panose="020B0600070205080204" pitchFamily="34" charset="-128"/>
              </a:defRPr>
            </a:lvl2pPr>
            <a:lvl3pPr marL="1151289" indent="-230258">
              <a:spcBef>
                <a:spcPct val="30000"/>
              </a:spcBef>
              <a:defRPr sz="1200">
                <a:solidFill>
                  <a:schemeClr val="tx1"/>
                </a:solidFill>
                <a:latin typeface="Arial" panose="020B0604020202020204" pitchFamily="34" charset="0"/>
                <a:ea typeface="MS PGothic" panose="020B0600070205080204" pitchFamily="34" charset="-128"/>
              </a:defRPr>
            </a:lvl3pPr>
            <a:lvl4pPr marL="1611805" indent="-230258">
              <a:spcBef>
                <a:spcPct val="30000"/>
              </a:spcBef>
              <a:defRPr sz="1200">
                <a:solidFill>
                  <a:schemeClr val="tx1"/>
                </a:solidFill>
                <a:latin typeface="Arial" panose="020B0604020202020204" pitchFamily="34" charset="0"/>
                <a:ea typeface="MS PGothic" panose="020B0600070205080204" pitchFamily="34" charset="-128"/>
              </a:defRPr>
            </a:lvl4pPr>
            <a:lvl5pPr marL="2072321" indent="-230258">
              <a:spcBef>
                <a:spcPct val="30000"/>
              </a:spcBef>
              <a:defRPr sz="1200">
                <a:solidFill>
                  <a:schemeClr val="tx1"/>
                </a:solidFill>
                <a:latin typeface="Arial" panose="020B0604020202020204" pitchFamily="34" charset="0"/>
                <a:ea typeface="MS PGothic" panose="020B0600070205080204" pitchFamily="34" charset="-128"/>
              </a:defRPr>
            </a:lvl5pPr>
            <a:lvl6pPr marL="2532837" indent="-23025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93352" indent="-23025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53869" indent="-23025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914384" indent="-23025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CF153E4F-628E-4436-B44F-FD7EB0EC4AC3}" type="slidenum">
              <a:rPr lang="en-US" altLang="en-US">
                <a:cs typeface="Arial" panose="020B0604020202020204" pitchFamily="34" charset="0"/>
              </a:rPr>
              <a:pPr>
                <a:spcBef>
                  <a:spcPct val="0"/>
                </a:spcBef>
              </a:pPr>
              <a:t>23</a:t>
            </a:fld>
            <a:endParaRPr lang="en-US" altLang="en-US" dirty="0">
              <a:cs typeface="Arial" panose="020B0604020202020204" pitchFamily="34" charset="0"/>
            </a:endParaRPr>
          </a:p>
        </p:txBody>
      </p:sp>
    </p:spTree>
    <p:extLst>
      <p:ext uri="{BB962C8B-B14F-4D97-AF65-F5344CB8AC3E}">
        <p14:creationId xmlns:p14="http://schemas.microsoft.com/office/powerpoint/2010/main" val="2273200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4FBC3DD-01B0-4EC7-9778-E11A63733845}"/>
              </a:ext>
            </a:extLst>
          </p:cNvPr>
          <p:cNvSpPr>
            <a:spLocks noGrp="1" noRot="1" noChangeAspect="1" noTextEdit="1"/>
          </p:cNvSpPr>
          <p:nvPr>
            <p:ph type="sldImg"/>
          </p:nvPr>
        </p:nvSpPr>
        <p:spPr>
          <a:xfrm>
            <a:off x="993775" y="1162050"/>
            <a:ext cx="5022850" cy="3138488"/>
          </a:xfrm>
          <a:ln/>
        </p:spPr>
      </p:sp>
      <p:sp>
        <p:nvSpPr>
          <p:cNvPr id="48131" name="Notes Placeholder 2">
            <a:extLst>
              <a:ext uri="{FF2B5EF4-FFF2-40B4-BE49-F238E27FC236}">
                <a16:creationId xmlns:a16="http://schemas.microsoft.com/office/drawing/2014/main" id="{D37B2942-BD40-4C4F-BC8B-7D2521010FC8}"/>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CA" altLang="en-US" dirty="0">
              <a:latin typeface="Arial" panose="020B0604020202020204" pitchFamily="34" charset="0"/>
            </a:endParaRPr>
          </a:p>
        </p:txBody>
      </p:sp>
      <p:sp>
        <p:nvSpPr>
          <p:cNvPr id="48132" name="Slide Number Placeholder 3">
            <a:extLst>
              <a:ext uri="{FF2B5EF4-FFF2-40B4-BE49-F238E27FC236}">
                <a16:creationId xmlns:a16="http://schemas.microsoft.com/office/drawing/2014/main" id="{3B3C4F66-93A2-4867-B7FD-EA196444D021}"/>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8338" indent="-287822">
              <a:spcBef>
                <a:spcPct val="30000"/>
              </a:spcBef>
              <a:defRPr sz="1200">
                <a:solidFill>
                  <a:schemeClr val="tx1"/>
                </a:solidFill>
                <a:latin typeface="Arial" panose="020B0604020202020204" pitchFamily="34" charset="0"/>
                <a:ea typeface="MS PGothic" panose="020B0600070205080204" pitchFamily="34" charset="-128"/>
              </a:defRPr>
            </a:lvl2pPr>
            <a:lvl3pPr marL="1151289" indent="-230258">
              <a:spcBef>
                <a:spcPct val="30000"/>
              </a:spcBef>
              <a:defRPr sz="1200">
                <a:solidFill>
                  <a:schemeClr val="tx1"/>
                </a:solidFill>
                <a:latin typeface="Arial" panose="020B0604020202020204" pitchFamily="34" charset="0"/>
                <a:ea typeface="MS PGothic" panose="020B0600070205080204" pitchFamily="34" charset="-128"/>
              </a:defRPr>
            </a:lvl3pPr>
            <a:lvl4pPr marL="1611805" indent="-230258">
              <a:spcBef>
                <a:spcPct val="30000"/>
              </a:spcBef>
              <a:defRPr sz="1200">
                <a:solidFill>
                  <a:schemeClr val="tx1"/>
                </a:solidFill>
                <a:latin typeface="Arial" panose="020B0604020202020204" pitchFamily="34" charset="0"/>
                <a:ea typeface="MS PGothic" panose="020B0600070205080204" pitchFamily="34" charset="-128"/>
              </a:defRPr>
            </a:lvl4pPr>
            <a:lvl5pPr marL="2072321" indent="-230258">
              <a:spcBef>
                <a:spcPct val="30000"/>
              </a:spcBef>
              <a:defRPr sz="1200">
                <a:solidFill>
                  <a:schemeClr val="tx1"/>
                </a:solidFill>
                <a:latin typeface="Arial" panose="020B0604020202020204" pitchFamily="34" charset="0"/>
                <a:ea typeface="MS PGothic" panose="020B0600070205080204" pitchFamily="34" charset="-128"/>
              </a:defRPr>
            </a:lvl5pPr>
            <a:lvl6pPr marL="2532837" indent="-23025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93352" indent="-23025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53869" indent="-23025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914384" indent="-23025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CF153E4F-628E-4436-B44F-FD7EB0EC4AC3}" type="slidenum">
              <a:rPr lang="en-US" altLang="en-US">
                <a:cs typeface="Arial" panose="020B0604020202020204" pitchFamily="34" charset="0"/>
              </a:rPr>
              <a:pPr>
                <a:spcBef>
                  <a:spcPct val="0"/>
                </a:spcBef>
              </a:pPr>
              <a:t>24</a:t>
            </a:fld>
            <a:endParaRPr lang="en-US" altLang="en-US" dirty="0">
              <a:cs typeface="Arial" panose="020B0604020202020204" pitchFamily="34" charset="0"/>
            </a:endParaRPr>
          </a:p>
        </p:txBody>
      </p:sp>
    </p:spTree>
    <p:extLst>
      <p:ext uri="{BB962C8B-B14F-4D97-AF65-F5344CB8AC3E}">
        <p14:creationId xmlns:p14="http://schemas.microsoft.com/office/powerpoint/2010/main" val="2391977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r>
              <a:rPr lang="en-US" dirty="0"/>
              <a:t>Is it possible to soften these lines?  Any recommendations to make it cleaner?</a:t>
            </a:r>
          </a:p>
        </p:txBody>
      </p:sp>
      <p:sp>
        <p:nvSpPr>
          <p:cNvPr id="4" name="Slide Number Placeholder 3"/>
          <p:cNvSpPr>
            <a:spLocks noGrp="1"/>
          </p:cNvSpPr>
          <p:nvPr>
            <p:ph type="sldNum" sz="quarter" idx="5"/>
          </p:nvPr>
        </p:nvSpPr>
        <p:spPr/>
        <p:txBody>
          <a:bodyPr/>
          <a:lstStyle/>
          <a:p>
            <a:fld id="{569895F6-D109-404C-B729-235A95E5EFA7}" type="slidenum">
              <a:rPr lang="en-CA" smtClean="0"/>
              <a:t>25</a:t>
            </a:fld>
            <a:endParaRPr lang="en-CA" dirty="0"/>
          </a:p>
        </p:txBody>
      </p:sp>
    </p:spTree>
    <p:extLst>
      <p:ext uri="{BB962C8B-B14F-4D97-AF65-F5344CB8AC3E}">
        <p14:creationId xmlns:p14="http://schemas.microsoft.com/office/powerpoint/2010/main" val="4191754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9895F6-D109-404C-B729-235A95E5EFA7}" type="slidenum">
              <a:rPr lang="en-CA" smtClean="0"/>
              <a:t>27</a:t>
            </a:fld>
            <a:endParaRPr lang="en-CA" dirty="0"/>
          </a:p>
        </p:txBody>
      </p:sp>
    </p:spTree>
    <p:extLst>
      <p:ext uri="{BB962C8B-B14F-4D97-AF65-F5344CB8AC3E}">
        <p14:creationId xmlns:p14="http://schemas.microsoft.com/office/powerpoint/2010/main" val="2006160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4FBC3DD-01B0-4EC7-9778-E11A63733845}"/>
              </a:ext>
            </a:extLst>
          </p:cNvPr>
          <p:cNvSpPr>
            <a:spLocks noGrp="1" noRot="1" noChangeAspect="1" noTextEdit="1"/>
          </p:cNvSpPr>
          <p:nvPr>
            <p:ph type="sldImg"/>
          </p:nvPr>
        </p:nvSpPr>
        <p:spPr>
          <a:xfrm>
            <a:off x="993775" y="1162050"/>
            <a:ext cx="5022850" cy="3138488"/>
          </a:xfrm>
          <a:ln/>
        </p:spPr>
      </p:sp>
      <p:sp>
        <p:nvSpPr>
          <p:cNvPr id="48131" name="Notes Placeholder 2">
            <a:extLst>
              <a:ext uri="{FF2B5EF4-FFF2-40B4-BE49-F238E27FC236}">
                <a16:creationId xmlns:a16="http://schemas.microsoft.com/office/drawing/2014/main" id="{D37B2942-BD40-4C4F-BC8B-7D2521010FC8}"/>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CA" altLang="en-US" dirty="0">
              <a:latin typeface="Arial" panose="020B0604020202020204" pitchFamily="34" charset="0"/>
            </a:endParaRPr>
          </a:p>
        </p:txBody>
      </p:sp>
      <p:sp>
        <p:nvSpPr>
          <p:cNvPr id="48132" name="Slide Number Placeholder 3">
            <a:extLst>
              <a:ext uri="{FF2B5EF4-FFF2-40B4-BE49-F238E27FC236}">
                <a16:creationId xmlns:a16="http://schemas.microsoft.com/office/drawing/2014/main" id="{3B3C4F66-93A2-4867-B7FD-EA196444D021}"/>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8338" indent="-287822">
              <a:spcBef>
                <a:spcPct val="30000"/>
              </a:spcBef>
              <a:defRPr sz="1200">
                <a:solidFill>
                  <a:schemeClr val="tx1"/>
                </a:solidFill>
                <a:latin typeface="Arial" panose="020B0604020202020204" pitchFamily="34" charset="0"/>
                <a:ea typeface="MS PGothic" panose="020B0600070205080204" pitchFamily="34" charset="-128"/>
              </a:defRPr>
            </a:lvl2pPr>
            <a:lvl3pPr marL="1151289" indent="-230258">
              <a:spcBef>
                <a:spcPct val="30000"/>
              </a:spcBef>
              <a:defRPr sz="1200">
                <a:solidFill>
                  <a:schemeClr val="tx1"/>
                </a:solidFill>
                <a:latin typeface="Arial" panose="020B0604020202020204" pitchFamily="34" charset="0"/>
                <a:ea typeface="MS PGothic" panose="020B0600070205080204" pitchFamily="34" charset="-128"/>
              </a:defRPr>
            </a:lvl3pPr>
            <a:lvl4pPr marL="1611805" indent="-230258">
              <a:spcBef>
                <a:spcPct val="30000"/>
              </a:spcBef>
              <a:defRPr sz="1200">
                <a:solidFill>
                  <a:schemeClr val="tx1"/>
                </a:solidFill>
                <a:latin typeface="Arial" panose="020B0604020202020204" pitchFamily="34" charset="0"/>
                <a:ea typeface="MS PGothic" panose="020B0600070205080204" pitchFamily="34" charset="-128"/>
              </a:defRPr>
            </a:lvl4pPr>
            <a:lvl5pPr marL="2072321" indent="-230258">
              <a:spcBef>
                <a:spcPct val="30000"/>
              </a:spcBef>
              <a:defRPr sz="1200">
                <a:solidFill>
                  <a:schemeClr val="tx1"/>
                </a:solidFill>
                <a:latin typeface="Arial" panose="020B0604020202020204" pitchFamily="34" charset="0"/>
                <a:ea typeface="MS PGothic" panose="020B0600070205080204" pitchFamily="34" charset="-128"/>
              </a:defRPr>
            </a:lvl5pPr>
            <a:lvl6pPr marL="2532837" indent="-23025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93352" indent="-23025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53869" indent="-23025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914384" indent="-23025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CF153E4F-628E-4436-B44F-FD7EB0EC4AC3}"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5</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421578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3645470-A808-3E43-866B-C03CD99AA7C8}" type="slidenum">
              <a:rPr lang="en-US" smtClean="0"/>
              <a:t>8</a:t>
            </a:fld>
            <a:endParaRPr lang="en-US"/>
          </a:p>
        </p:txBody>
      </p:sp>
    </p:spTree>
    <p:extLst>
      <p:ext uri="{BB962C8B-B14F-4D97-AF65-F5344CB8AC3E}">
        <p14:creationId xmlns:p14="http://schemas.microsoft.com/office/powerpoint/2010/main" val="3930052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1162050"/>
            <a:ext cx="5022850" cy="3138488"/>
          </a:xfrm>
        </p:spPr>
      </p:sp>
      <p:sp>
        <p:nvSpPr>
          <p:cNvPr id="3" name="Notes Placeholder 2"/>
          <p:cNvSpPr>
            <a:spLocks noGrp="1"/>
          </p:cNvSpPr>
          <p:nvPr>
            <p:ph type="body" idx="1"/>
          </p:nvPr>
        </p:nvSpPr>
        <p:spPr/>
        <p:txBody>
          <a:bodyPr/>
          <a:lstStyle/>
          <a:p>
            <a:r>
              <a:rPr lang="en-AU" dirty="0"/>
              <a:t>Put metal amounts and metal grades. If using equiv, NPV equiv.  </a:t>
            </a:r>
          </a:p>
          <a:p>
            <a:r>
              <a:rPr lang="en-AU" dirty="0"/>
              <a:t>We need a better project map. </a:t>
            </a:r>
          </a:p>
        </p:txBody>
      </p:sp>
      <p:sp>
        <p:nvSpPr>
          <p:cNvPr id="4" name="Slide Number Placeholder 3"/>
          <p:cNvSpPr>
            <a:spLocks noGrp="1"/>
          </p:cNvSpPr>
          <p:nvPr>
            <p:ph type="sldNum" sz="quarter" idx="5"/>
          </p:nvPr>
        </p:nvSpPr>
        <p:spPr/>
        <p:txBody>
          <a:bodyPr/>
          <a:lstStyle/>
          <a:p>
            <a:fld id="{569895F6-D109-404C-B729-235A95E5EFA7}" type="slidenum">
              <a:rPr lang="en-CA" smtClean="0"/>
              <a:t>14</a:t>
            </a:fld>
            <a:endParaRPr lang="en-CA" dirty="0"/>
          </a:p>
        </p:txBody>
      </p:sp>
    </p:spTree>
    <p:extLst>
      <p:ext uri="{BB962C8B-B14F-4D97-AF65-F5344CB8AC3E}">
        <p14:creationId xmlns:p14="http://schemas.microsoft.com/office/powerpoint/2010/main" val="809455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r>
              <a:rPr lang="en-AU" dirty="0"/>
              <a:t>Check all these details against the resource and further drilling. Hypothesis on resource development. Target synthesis</a:t>
            </a:r>
            <a:r>
              <a:rPr lang="en-AU" baseline="0" dirty="0"/>
              <a:t>. Within permitted area. </a:t>
            </a:r>
            <a:endParaRPr lang="en-AU" dirty="0"/>
          </a:p>
        </p:txBody>
      </p:sp>
      <p:sp>
        <p:nvSpPr>
          <p:cNvPr id="4" name="Slide Number Placeholder 3"/>
          <p:cNvSpPr>
            <a:spLocks noGrp="1"/>
          </p:cNvSpPr>
          <p:nvPr>
            <p:ph type="sldNum" sz="quarter" idx="5"/>
          </p:nvPr>
        </p:nvSpPr>
        <p:spPr/>
        <p:txBody>
          <a:bodyPr/>
          <a:lstStyle/>
          <a:p>
            <a:fld id="{569895F6-D109-404C-B729-235A95E5EFA7}" type="slidenum">
              <a:rPr lang="en-CA" smtClean="0"/>
              <a:t>15</a:t>
            </a:fld>
            <a:endParaRPr lang="en-CA" dirty="0"/>
          </a:p>
        </p:txBody>
      </p:sp>
    </p:spTree>
    <p:extLst>
      <p:ext uri="{BB962C8B-B14F-4D97-AF65-F5344CB8AC3E}">
        <p14:creationId xmlns:p14="http://schemas.microsoft.com/office/powerpoint/2010/main" val="2355780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1162050"/>
            <a:ext cx="5022850" cy="3138488"/>
          </a:xfrm>
        </p:spPr>
      </p:sp>
      <p:sp>
        <p:nvSpPr>
          <p:cNvPr id="3" name="Notes Placeholder 2"/>
          <p:cNvSpPr>
            <a:spLocks noGrp="1"/>
          </p:cNvSpPr>
          <p:nvPr>
            <p:ph type="body" idx="1"/>
          </p:nvPr>
        </p:nvSpPr>
        <p:spPr/>
        <p:txBody>
          <a:bodyPr/>
          <a:lstStyle/>
          <a:p>
            <a:r>
              <a:rPr lang="en-AU" dirty="0"/>
              <a:t>Check NSR/NPV from</a:t>
            </a:r>
            <a:r>
              <a:rPr lang="en-AU" baseline="0" dirty="0"/>
              <a:t> PEA numbers etc. - </a:t>
            </a:r>
            <a:endParaRPr lang="en-AU" dirty="0"/>
          </a:p>
        </p:txBody>
      </p:sp>
      <p:sp>
        <p:nvSpPr>
          <p:cNvPr id="4" name="Slide Number Placeholder 3"/>
          <p:cNvSpPr>
            <a:spLocks noGrp="1"/>
          </p:cNvSpPr>
          <p:nvPr>
            <p:ph type="sldNum" sz="quarter" idx="5"/>
          </p:nvPr>
        </p:nvSpPr>
        <p:spPr/>
        <p:txBody>
          <a:bodyPr/>
          <a:lstStyle/>
          <a:p>
            <a:fld id="{569895F6-D109-404C-B729-235A95E5EFA7}" type="slidenum">
              <a:rPr lang="en-CA" smtClean="0"/>
              <a:t>16</a:t>
            </a:fld>
            <a:endParaRPr lang="en-CA" dirty="0"/>
          </a:p>
        </p:txBody>
      </p:sp>
    </p:spTree>
    <p:extLst>
      <p:ext uri="{BB962C8B-B14F-4D97-AF65-F5344CB8AC3E}">
        <p14:creationId xmlns:p14="http://schemas.microsoft.com/office/powerpoint/2010/main" val="810882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9895F6-D109-404C-B729-235A95E5EFA7}" type="slidenum">
              <a:rPr lang="en-CA" smtClean="0"/>
              <a:t>20</a:t>
            </a:fld>
            <a:endParaRPr lang="en-CA" dirty="0"/>
          </a:p>
        </p:txBody>
      </p:sp>
    </p:spTree>
    <p:extLst>
      <p:ext uri="{BB962C8B-B14F-4D97-AF65-F5344CB8AC3E}">
        <p14:creationId xmlns:p14="http://schemas.microsoft.com/office/powerpoint/2010/main" val="62857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r>
              <a:rPr lang="en-US" dirty="0"/>
              <a:t>Home Slide Idea 1 – Would need to purchase higher resolution stock image. </a:t>
            </a:r>
          </a:p>
        </p:txBody>
      </p:sp>
      <p:sp>
        <p:nvSpPr>
          <p:cNvPr id="4" name="Slide Number Placeholder 3"/>
          <p:cNvSpPr>
            <a:spLocks noGrp="1"/>
          </p:cNvSpPr>
          <p:nvPr>
            <p:ph type="sldNum" sz="quarter" idx="5"/>
          </p:nvPr>
        </p:nvSpPr>
        <p:spPr/>
        <p:txBody>
          <a:bodyPr/>
          <a:lstStyle/>
          <a:p>
            <a:fld id="{569895F6-D109-404C-B729-235A95E5EFA7}" type="slidenum">
              <a:rPr lang="en-CA" smtClean="0"/>
              <a:t>21</a:t>
            </a:fld>
            <a:endParaRPr lang="en-CA" dirty="0"/>
          </a:p>
        </p:txBody>
      </p:sp>
    </p:spTree>
    <p:extLst>
      <p:ext uri="{BB962C8B-B14F-4D97-AF65-F5344CB8AC3E}">
        <p14:creationId xmlns:p14="http://schemas.microsoft.com/office/powerpoint/2010/main" val="29871613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 black and red keyboard&#10;&#10;Description automatically generated">
            <a:extLst>
              <a:ext uri="{FF2B5EF4-FFF2-40B4-BE49-F238E27FC236}">
                <a16:creationId xmlns:a16="http://schemas.microsoft.com/office/drawing/2014/main" id="{B7A2AA23-0166-8648-945E-4822F273FD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46" y="1"/>
            <a:ext cx="9137655" cy="5850524"/>
          </a:xfrm>
          <a:prstGeom prst="rect">
            <a:avLst/>
          </a:prstGeom>
        </p:spPr>
      </p:pic>
      <p:sp>
        <p:nvSpPr>
          <p:cNvPr id="4" name="Rectangle 3">
            <a:extLst>
              <a:ext uri="{FF2B5EF4-FFF2-40B4-BE49-F238E27FC236}">
                <a16:creationId xmlns:a16="http://schemas.microsoft.com/office/drawing/2014/main" id="{BC7D5BA5-DCCD-C841-8C1A-A2BFF4C040E0}"/>
              </a:ext>
            </a:extLst>
          </p:cNvPr>
          <p:cNvSpPr/>
          <p:nvPr userDrawn="1"/>
        </p:nvSpPr>
        <p:spPr>
          <a:xfrm>
            <a:off x="0" y="972153"/>
            <a:ext cx="9144000" cy="3667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spTree>
    <p:extLst>
      <p:ext uri="{BB962C8B-B14F-4D97-AF65-F5344CB8AC3E}">
        <p14:creationId xmlns:p14="http://schemas.microsoft.com/office/powerpoint/2010/main" val="3771202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EF_CorporatePresso_JR">
    <p:spTree>
      <p:nvGrpSpPr>
        <p:cNvPr id="1" name=""/>
        <p:cNvGrpSpPr/>
        <p:nvPr/>
      </p:nvGrpSpPr>
      <p:grpSpPr>
        <a:xfrm>
          <a:off x="0" y="0"/>
          <a:ext cx="0" cy="0"/>
          <a:chOff x="0" y="0"/>
          <a:chExt cx="0" cy="0"/>
        </a:xfrm>
      </p:grpSpPr>
      <p:sp>
        <p:nvSpPr>
          <p:cNvPr id="6" name="Title Placeholder 21">
            <a:extLst>
              <a:ext uri="{FF2B5EF4-FFF2-40B4-BE49-F238E27FC236}">
                <a16:creationId xmlns:a16="http://schemas.microsoft.com/office/drawing/2014/main" id="{7EC17ADC-4410-6546-8CEC-1BFBD7EB716F}"/>
              </a:ext>
            </a:extLst>
          </p:cNvPr>
          <p:cNvSpPr>
            <a:spLocks noGrp="1"/>
          </p:cNvSpPr>
          <p:nvPr>
            <p:ph type="title"/>
          </p:nvPr>
        </p:nvSpPr>
        <p:spPr>
          <a:xfrm>
            <a:off x="139868" y="140737"/>
            <a:ext cx="7086600" cy="577470"/>
          </a:xfrm>
          <a:prstGeom prst="rect">
            <a:avLst/>
          </a:prstGeom>
        </p:spPr>
        <p:txBody>
          <a:bodyPr vert="horz" anchor="b">
            <a:normAutofit/>
          </a:bodyPr>
          <a:lstStyle/>
          <a:p>
            <a:r>
              <a:rPr lang="en-US" dirty="0"/>
              <a:t>Click to edit Master title style</a:t>
            </a:r>
          </a:p>
        </p:txBody>
      </p:sp>
      <p:sp>
        <p:nvSpPr>
          <p:cNvPr id="7" name="Text Placeholder 12">
            <a:extLst>
              <a:ext uri="{FF2B5EF4-FFF2-40B4-BE49-F238E27FC236}">
                <a16:creationId xmlns:a16="http://schemas.microsoft.com/office/drawing/2014/main" id="{30ABADC9-1605-534D-97C0-81DA16626EC5}"/>
              </a:ext>
            </a:extLst>
          </p:cNvPr>
          <p:cNvSpPr>
            <a:spLocks noGrp="1"/>
          </p:cNvSpPr>
          <p:nvPr>
            <p:ph idx="1"/>
          </p:nvPr>
        </p:nvSpPr>
        <p:spPr bwMode="auto">
          <a:xfrm>
            <a:off x="145789" y="841105"/>
            <a:ext cx="8735390" cy="32400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1"/>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5" name="Slide Number Placeholder 5">
            <a:extLst>
              <a:ext uri="{FF2B5EF4-FFF2-40B4-BE49-F238E27FC236}">
                <a16:creationId xmlns:a16="http://schemas.microsoft.com/office/drawing/2014/main" id="{B4FEFFD7-AD1D-2148-B4CE-7C6E54FF11EE}"/>
              </a:ext>
            </a:extLst>
          </p:cNvPr>
          <p:cNvSpPr>
            <a:spLocks noGrp="1"/>
          </p:cNvSpPr>
          <p:nvPr>
            <p:ph type="sldNum" sz="quarter" idx="4"/>
          </p:nvPr>
        </p:nvSpPr>
        <p:spPr>
          <a:xfrm>
            <a:off x="6369605" y="5443702"/>
            <a:ext cx="2743200" cy="365125"/>
          </a:xfrm>
          <a:prstGeom prst="rect">
            <a:avLst/>
          </a:prstGeom>
        </p:spPr>
        <p:txBody>
          <a:bodyPr/>
          <a:lstStyle>
            <a:lvl1pPr algn="r">
              <a:defRPr sz="900">
                <a:solidFill>
                  <a:schemeClr val="bg1"/>
                </a:solidFill>
                <a:latin typeface="Manifold CF" pitchFamily="2" charset="77"/>
              </a:defRPr>
            </a:lvl1pPr>
          </a:lstStyle>
          <a:p>
            <a:fld id="{092B7659-9165-A646-905C-0168404DB040}" type="slidenum">
              <a:rPr lang="en-US" smtClean="0"/>
              <a:pPr/>
              <a:t>‹#›</a:t>
            </a:fld>
            <a:endParaRPr lang="en-US" dirty="0"/>
          </a:p>
        </p:txBody>
      </p:sp>
    </p:spTree>
    <p:extLst>
      <p:ext uri="{BB962C8B-B14F-4D97-AF65-F5344CB8AC3E}">
        <p14:creationId xmlns:p14="http://schemas.microsoft.com/office/powerpoint/2010/main" val="4076381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DEF_CorporatePresso_J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E1EC1-D456-4883-A28C-6AFF21F8D298}"/>
              </a:ext>
            </a:extLst>
          </p:cNvPr>
          <p:cNvSpPr>
            <a:spLocks noGrp="1"/>
          </p:cNvSpPr>
          <p:nvPr>
            <p:ph type="title"/>
          </p:nvPr>
        </p:nvSpPr>
        <p:spPr/>
        <p:txBody>
          <a:bodyPr/>
          <a:lstStyle/>
          <a:p>
            <a:r>
              <a:rPr lang="en-US"/>
              <a:t>Click to edit Master title style</a:t>
            </a:r>
            <a:endParaRPr lang="en-AU"/>
          </a:p>
        </p:txBody>
      </p:sp>
      <p:sp>
        <p:nvSpPr>
          <p:cNvPr id="5" name="Text Placeholder 12">
            <a:extLst>
              <a:ext uri="{FF2B5EF4-FFF2-40B4-BE49-F238E27FC236}">
                <a16:creationId xmlns:a16="http://schemas.microsoft.com/office/drawing/2014/main" id="{57570FDF-7E52-49DF-AB1B-C76932831762}"/>
              </a:ext>
            </a:extLst>
          </p:cNvPr>
          <p:cNvSpPr>
            <a:spLocks noGrp="1"/>
          </p:cNvSpPr>
          <p:nvPr>
            <p:ph idx="1"/>
          </p:nvPr>
        </p:nvSpPr>
        <p:spPr bwMode="auto">
          <a:xfrm>
            <a:off x="145789" y="841104"/>
            <a:ext cx="8735390" cy="45571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1"/>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Slide Number Placeholder 5">
            <a:extLst>
              <a:ext uri="{FF2B5EF4-FFF2-40B4-BE49-F238E27FC236}">
                <a16:creationId xmlns:a16="http://schemas.microsoft.com/office/drawing/2014/main" id="{66713D2F-FCBA-E84D-AE5E-E2FFA09B843A}"/>
              </a:ext>
            </a:extLst>
          </p:cNvPr>
          <p:cNvSpPr>
            <a:spLocks noGrp="1"/>
          </p:cNvSpPr>
          <p:nvPr>
            <p:ph type="sldNum" sz="quarter" idx="4"/>
          </p:nvPr>
        </p:nvSpPr>
        <p:spPr>
          <a:xfrm>
            <a:off x="6369605" y="5443702"/>
            <a:ext cx="2743200" cy="365125"/>
          </a:xfrm>
          <a:prstGeom prst="rect">
            <a:avLst/>
          </a:prstGeom>
        </p:spPr>
        <p:txBody>
          <a:bodyPr/>
          <a:lstStyle>
            <a:lvl1pPr algn="r">
              <a:defRPr sz="900">
                <a:solidFill>
                  <a:schemeClr val="bg1"/>
                </a:solidFill>
                <a:latin typeface="Manifold CF" pitchFamily="2" charset="77"/>
              </a:defRPr>
            </a:lvl1pPr>
          </a:lstStyle>
          <a:p>
            <a:fld id="{092B7659-9165-A646-905C-0168404DB040}" type="slidenum">
              <a:rPr lang="en-US" smtClean="0"/>
              <a:pPr/>
              <a:t>‹#›</a:t>
            </a:fld>
            <a:endParaRPr lang="en-US" dirty="0"/>
          </a:p>
        </p:txBody>
      </p:sp>
    </p:spTree>
    <p:extLst>
      <p:ext uri="{BB962C8B-B14F-4D97-AF65-F5344CB8AC3E}">
        <p14:creationId xmlns:p14="http://schemas.microsoft.com/office/powerpoint/2010/main" val="3860696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EF_CorporatePresso_J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E1EC1-D456-4883-A28C-6AFF21F8D298}"/>
              </a:ext>
            </a:extLst>
          </p:cNvPr>
          <p:cNvSpPr>
            <a:spLocks noGrp="1"/>
          </p:cNvSpPr>
          <p:nvPr>
            <p:ph type="title"/>
          </p:nvPr>
        </p:nvSpPr>
        <p:spPr/>
        <p:txBody>
          <a:bodyPr/>
          <a:lstStyle/>
          <a:p>
            <a:r>
              <a:rPr lang="en-US" dirty="0"/>
              <a:t>Click to edit Master title style</a:t>
            </a:r>
            <a:endParaRPr lang="en-AU" dirty="0"/>
          </a:p>
        </p:txBody>
      </p:sp>
      <p:sp>
        <p:nvSpPr>
          <p:cNvPr id="4" name="Title 1">
            <a:extLst>
              <a:ext uri="{FF2B5EF4-FFF2-40B4-BE49-F238E27FC236}">
                <a16:creationId xmlns:a16="http://schemas.microsoft.com/office/drawing/2014/main" id="{E0A1AA15-C255-4933-B185-41AD47ED06D1}"/>
              </a:ext>
            </a:extLst>
          </p:cNvPr>
          <p:cNvSpPr txBox="1">
            <a:spLocks/>
          </p:cNvSpPr>
          <p:nvPr userDrawn="1"/>
        </p:nvSpPr>
        <p:spPr>
          <a:xfrm>
            <a:off x="-71119" y="5442531"/>
            <a:ext cx="4081780" cy="264898"/>
          </a:xfrm>
          <a:prstGeom prst="rect">
            <a:avLst/>
          </a:prstGeom>
        </p:spPr>
        <p:txBody>
          <a:bodyPr vert="horz" anchor="b">
            <a:normAutofit/>
          </a:bodyPr>
          <a:lstStyle>
            <a:lvl1pPr algn="l" rtl="0" eaLnBrk="0" fontAlgn="base" hangingPunct="0">
              <a:spcBef>
                <a:spcPct val="0"/>
              </a:spcBef>
              <a:spcAft>
                <a:spcPct val="0"/>
              </a:spcAft>
              <a:defRPr sz="3000" kern="1200" cap="small" baseline="0">
                <a:solidFill>
                  <a:schemeClr val="bg1"/>
                </a:solidFill>
                <a:latin typeface="Tahoma" panose="020B0604030504040204" pitchFamily="34" charset="0"/>
                <a:ea typeface="MS PGothic" pitchFamily="34" charset="-128"/>
                <a:cs typeface="ＭＳ Ｐゴシック" charset="0"/>
              </a:defRPr>
            </a:lvl1pPr>
            <a:lvl2pPr algn="l" rtl="0" eaLnBrk="0" fontAlgn="base" hangingPunct="0">
              <a:spcBef>
                <a:spcPct val="0"/>
              </a:spcBef>
              <a:spcAft>
                <a:spcPct val="0"/>
              </a:spcAft>
              <a:defRPr sz="3000">
                <a:solidFill>
                  <a:schemeClr val="tx2"/>
                </a:solidFill>
                <a:latin typeface="Georgia" pitchFamily="18" charset="0"/>
                <a:ea typeface="MS PGothic" pitchFamily="34" charset="-128"/>
                <a:cs typeface="ＭＳ Ｐゴシック" charset="0"/>
              </a:defRPr>
            </a:lvl2pPr>
            <a:lvl3pPr algn="l" rtl="0" eaLnBrk="0" fontAlgn="base" hangingPunct="0">
              <a:spcBef>
                <a:spcPct val="0"/>
              </a:spcBef>
              <a:spcAft>
                <a:spcPct val="0"/>
              </a:spcAft>
              <a:defRPr sz="3000">
                <a:solidFill>
                  <a:schemeClr val="tx2"/>
                </a:solidFill>
                <a:latin typeface="Georgia" pitchFamily="18" charset="0"/>
                <a:ea typeface="MS PGothic" pitchFamily="34" charset="-128"/>
                <a:cs typeface="ＭＳ Ｐゴシック" charset="0"/>
              </a:defRPr>
            </a:lvl3pPr>
            <a:lvl4pPr algn="l" rtl="0" eaLnBrk="0" fontAlgn="base" hangingPunct="0">
              <a:spcBef>
                <a:spcPct val="0"/>
              </a:spcBef>
              <a:spcAft>
                <a:spcPct val="0"/>
              </a:spcAft>
              <a:defRPr sz="3000">
                <a:solidFill>
                  <a:schemeClr val="tx2"/>
                </a:solidFill>
                <a:latin typeface="Georgia" pitchFamily="18" charset="0"/>
                <a:ea typeface="MS PGothic" pitchFamily="34" charset="-128"/>
                <a:cs typeface="ＭＳ Ｐゴシック" charset="0"/>
              </a:defRPr>
            </a:lvl4pPr>
            <a:lvl5pPr algn="l" rtl="0" eaLnBrk="0" fontAlgn="base" hangingPunct="0">
              <a:spcBef>
                <a:spcPct val="0"/>
              </a:spcBef>
              <a:spcAft>
                <a:spcPct val="0"/>
              </a:spcAft>
              <a:defRPr sz="3000">
                <a:solidFill>
                  <a:schemeClr val="tx2"/>
                </a:solidFill>
                <a:latin typeface="Georgia" pitchFamily="18" charset="0"/>
                <a:ea typeface="MS PGothic" pitchFamily="34" charset="-128"/>
                <a:cs typeface="ＭＳ Ｐゴシック" charset="0"/>
              </a:defRPr>
            </a:lvl5pPr>
            <a:lvl6pPr marL="457200" algn="l" rtl="0" fontAlgn="base">
              <a:spcBef>
                <a:spcPct val="0"/>
              </a:spcBef>
              <a:spcAft>
                <a:spcPct val="0"/>
              </a:spcAft>
              <a:defRPr sz="3000">
                <a:solidFill>
                  <a:schemeClr val="tx2"/>
                </a:solidFill>
                <a:latin typeface="Georgia" pitchFamily="18" charset="0"/>
              </a:defRPr>
            </a:lvl6pPr>
            <a:lvl7pPr marL="914400" algn="l" rtl="0" fontAlgn="base">
              <a:spcBef>
                <a:spcPct val="0"/>
              </a:spcBef>
              <a:spcAft>
                <a:spcPct val="0"/>
              </a:spcAft>
              <a:defRPr sz="3000">
                <a:solidFill>
                  <a:schemeClr val="tx2"/>
                </a:solidFill>
                <a:latin typeface="Georgia" pitchFamily="18" charset="0"/>
              </a:defRPr>
            </a:lvl7pPr>
            <a:lvl8pPr marL="1371600" algn="l" rtl="0" fontAlgn="base">
              <a:spcBef>
                <a:spcPct val="0"/>
              </a:spcBef>
              <a:spcAft>
                <a:spcPct val="0"/>
              </a:spcAft>
              <a:defRPr sz="3000">
                <a:solidFill>
                  <a:schemeClr val="tx2"/>
                </a:solidFill>
                <a:latin typeface="Georgia" pitchFamily="18" charset="0"/>
              </a:defRPr>
            </a:lvl8pPr>
            <a:lvl9pPr marL="1828800" algn="l" rtl="0" fontAlgn="base">
              <a:spcBef>
                <a:spcPct val="0"/>
              </a:spcBef>
              <a:spcAft>
                <a:spcPct val="0"/>
              </a:spcAft>
              <a:defRPr sz="3000">
                <a:solidFill>
                  <a:schemeClr val="tx2"/>
                </a:solidFill>
                <a:latin typeface="Georgia" pitchFamily="18" charset="0"/>
              </a:defRPr>
            </a:lvl9pPr>
          </a:lstStyle>
          <a:p>
            <a:pPr algn="ctr">
              <a:defRPr/>
            </a:pPr>
            <a:r>
              <a:rPr lang="en-US" sz="990" dirty="0">
                <a:solidFill>
                  <a:schemeClr val="accent6"/>
                </a:solidFill>
                <a:latin typeface="Lato" panose="020F0502020204030203" pitchFamily="34" charset="0"/>
                <a:ea typeface="Lato" panose="020F0502020204030203" pitchFamily="34" charset="0"/>
                <a:cs typeface="Lato" panose="020F0502020204030203" pitchFamily="34" charset="0"/>
              </a:rPr>
              <a:t>TSX.V:  DEF       OTC:  DNCVF        MARCH 2020</a:t>
            </a:r>
            <a:endParaRPr lang="en-CA" sz="990" dirty="0">
              <a:solidFill>
                <a:schemeClr val="accent6"/>
              </a:solidFill>
              <a:latin typeface="Lato" panose="020F0502020204030203" pitchFamily="34" charset="0"/>
              <a:ea typeface="Lato" panose="020F0502020204030203" pitchFamily="34" charset="0"/>
              <a:cs typeface="Lato" panose="020F0502020204030203" pitchFamily="34" charset="0"/>
            </a:endParaRPr>
          </a:p>
        </p:txBody>
      </p:sp>
      <p:sp>
        <p:nvSpPr>
          <p:cNvPr id="5" name="Text Placeholder 12">
            <a:extLst>
              <a:ext uri="{FF2B5EF4-FFF2-40B4-BE49-F238E27FC236}">
                <a16:creationId xmlns:a16="http://schemas.microsoft.com/office/drawing/2014/main" id="{8B88E18C-950A-4526-830F-E984C7509785}"/>
              </a:ext>
            </a:extLst>
          </p:cNvPr>
          <p:cNvSpPr>
            <a:spLocks noGrp="1"/>
          </p:cNvSpPr>
          <p:nvPr>
            <p:ph idx="1"/>
          </p:nvPr>
        </p:nvSpPr>
        <p:spPr bwMode="auto">
          <a:xfrm>
            <a:off x="145789" y="841104"/>
            <a:ext cx="8735390" cy="45571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1"/>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6" name="Slide Number Placeholder 5">
            <a:extLst>
              <a:ext uri="{FF2B5EF4-FFF2-40B4-BE49-F238E27FC236}">
                <a16:creationId xmlns:a16="http://schemas.microsoft.com/office/drawing/2014/main" id="{15951584-116E-DC41-96E5-6C20A6665762}"/>
              </a:ext>
            </a:extLst>
          </p:cNvPr>
          <p:cNvSpPr>
            <a:spLocks noGrp="1"/>
          </p:cNvSpPr>
          <p:nvPr>
            <p:ph type="sldNum" sz="quarter" idx="4"/>
          </p:nvPr>
        </p:nvSpPr>
        <p:spPr>
          <a:xfrm>
            <a:off x="6369605" y="5443702"/>
            <a:ext cx="2743200" cy="365125"/>
          </a:xfrm>
          <a:prstGeom prst="rect">
            <a:avLst/>
          </a:prstGeom>
        </p:spPr>
        <p:txBody>
          <a:bodyPr/>
          <a:lstStyle>
            <a:lvl1pPr algn="r">
              <a:defRPr sz="900">
                <a:solidFill>
                  <a:schemeClr val="bg1"/>
                </a:solidFill>
                <a:latin typeface="Manifold CF" pitchFamily="2" charset="77"/>
              </a:defRPr>
            </a:lvl1pPr>
          </a:lstStyle>
          <a:p>
            <a:fld id="{092B7659-9165-A646-905C-0168404DB040}" type="slidenum">
              <a:rPr lang="en-US" smtClean="0"/>
              <a:pPr/>
              <a:t>‹#›</a:t>
            </a:fld>
            <a:endParaRPr lang="en-US" dirty="0"/>
          </a:p>
        </p:txBody>
      </p:sp>
    </p:spTree>
    <p:extLst>
      <p:ext uri="{BB962C8B-B14F-4D97-AF65-F5344CB8AC3E}">
        <p14:creationId xmlns:p14="http://schemas.microsoft.com/office/powerpoint/2010/main" val="3032450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DEF_CorporatePresso_J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E1EC1-D456-4883-A28C-6AFF21F8D298}"/>
              </a:ext>
            </a:extLst>
          </p:cNvPr>
          <p:cNvSpPr>
            <a:spLocks noGrp="1"/>
          </p:cNvSpPr>
          <p:nvPr>
            <p:ph type="title"/>
          </p:nvPr>
        </p:nvSpPr>
        <p:spPr/>
        <p:txBody>
          <a:bodyPr/>
          <a:lstStyle/>
          <a:p>
            <a:r>
              <a:rPr lang="en-US" dirty="0"/>
              <a:t>Click to edit Master title style</a:t>
            </a:r>
            <a:endParaRPr lang="en-AU" dirty="0"/>
          </a:p>
        </p:txBody>
      </p:sp>
      <p:sp>
        <p:nvSpPr>
          <p:cNvPr id="4" name="Title 1">
            <a:extLst>
              <a:ext uri="{FF2B5EF4-FFF2-40B4-BE49-F238E27FC236}">
                <a16:creationId xmlns:a16="http://schemas.microsoft.com/office/drawing/2014/main" id="{E0A1AA15-C255-4933-B185-41AD47ED06D1}"/>
              </a:ext>
            </a:extLst>
          </p:cNvPr>
          <p:cNvSpPr txBox="1">
            <a:spLocks/>
          </p:cNvSpPr>
          <p:nvPr userDrawn="1"/>
        </p:nvSpPr>
        <p:spPr>
          <a:xfrm>
            <a:off x="490221" y="5409533"/>
            <a:ext cx="4081780" cy="264898"/>
          </a:xfrm>
          <a:prstGeom prst="rect">
            <a:avLst/>
          </a:prstGeom>
        </p:spPr>
        <p:txBody>
          <a:bodyPr vert="horz" anchor="b">
            <a:normAutofit/>
          </a:bodyPr>
          <a:lstStyle>
            <a:lvl1pPr algn="l" rtl="0" eaLnBrk="0" fontAlgn="base" hangingPunct="0">
              <a:spcBef>
                <a:spcPct val="0"/>
              </a:spcBef>
              <a:spcAft>
                <a:spcPct val="0"/>
              </a:spcAft>
              <a:defRPr sz="3000" kern="1200" cap="small" baseline="0">
                <a:solidFill>
                  <a:schemeClr val="bg1"/>
                </a:solidFill>
                <a:latin typeface="Tahoma" panose="020B0604030504040204" pitchFamily="34" charset="0"/>
                <a:ea typeface="MS PGothic" pitchFamily="34" charset="-128"/>
                <a:cs typeface="ＭＳ Ｐゴシック" charset="0"/>
              </a:defRPr>
            </a:lvl1pPr>
            <a:lvl2pPr algn="l" rtl="0" eaLnBrk="0" fontAlgn="base" hangingPunct="0">
              <a:spcBef>
                <a:spcPct val="0"/>
              </a:spcBef>
              <a:spcAft>
                <a:spcPct val="0"/>
              </a:spcAft>
              <a:defRPr sz="3000">
                <a:solidFill>
                  <a:schemeClr val="tx2"/>
                </a:solidFill>
                <a:latin typeface="Georgia" pitchFamily="18" charset="0"/>
                <a:ea typeface="MS PGothic" pitchFamily="34" charset="-128"/>
                <a:cs typeface="ＭＳ Ｐゴシック" charset="0"/>
              </a:defRPr>
            </a:lvl2pPr>
            <a:lvl3pPr algn="l" rtl="0" eaLnBrk="0" fontAlgn="base" hangingPunct="0">
              <a:spcBef>
                <a:spcPct val="0"/>
              </a:spcBef>
              <a:spcAft>
                <a:spcPct val="0"/>
              </a:spcAft>
              <a:defRPr sz="3000">
                <a:solidFill>
                  <a:schemeClr val="tx2"/>
                </a:solidFill>
                <a:latin typeface="Georgia" pitchFamily="18" charset="0"/>
                <a:ea typeface="MS PGothic" pitchFamily="34" charset="-128"/>
                <a:cs typeface="ＭＳ Ｐゴシック" charset="0"/>
              </a:defRPr>
            </a:lvl3pPr>
            <a:lvl4pPr algn="l" rtl="0" eaLnBrk="0" fontAlgn="base" hangingPunct="0">
              <a:spcBef>
                <a:spcPct val="0"/>
              </a:spcBef>
              <a:spcAft>
                <a:spcPct val="0"/>
              </a:spcAft>
              <a:defRPr sz="3000">
                <a:solidFill>
                  <a:schemeClr val="tx2"/>
                </a:solidFill>
                <a:latin typeface="Georgia" pitchFamily="18" charset="0"/>
                <a:ea typeface="MS PGothic" pitchFamily="34" charset="-128"/>
                <a:cs typeface="ＭＳ Ｐゴシック" charset="0"/>
              </a:defRPr>
            </a:lvl4pPr>
            <a:lvl5pPr algn="l" rtl="0" eaLnBrk="0" fontAlgn="base" hangingPunct="0">
              <a:spcBef>
                <a:spcPct val="0"/>
              </a:spcBef>
              <a:spcAft>
                <a:spcPct val="0"/>
              </a:spcAft>
              <a:defRPr sz="3000">
                <a:solidFill>
                  <a:schemeClr val="tx2"/>
                </a:solidFill>
                <a:latin typeface="Georgia" pitchFamily="18" charset="0"/>
                <a:ea typeface="MS PGothic" pitchFamily="34" charset="-128"/>
                <a:cs typeface="ＭＳ Ｐゴシック" charset="0"/>
              </a:defRPr>
            </a:lvl5pPr>
            <a:lvl6pPr marL="457200" algn="l" rtl="0" fontAlgn="base">
              <a:spcBef>
                <a:spcPct val="0"/>
              </a:spcBef>
              <a:spcAft>
                <a:spcPct val="0"/>
              </a:spcAft>
              <a:defRPr sz="3000">
                <a:solidFill>
                  <a:schemeClr val="tx2"/>
                </a:solidFill>
                <a:latin typeface="Georgia" pitchFamily="18" charset="0"/>
              </a:defRPr>
            </a:lvl6pPr>
            <a:lvl7pPr marL="914400" algn="l" rtl="0" fontAlgn="base">
              <a:spcBef>
                <a:spcPct val="0"/>
              </a:spcBef>
              <a:spcAft>
                <a:spcPct val="0"/>
              </a:spcAft>
              <a:defRPr sz="3000">
                <a:solidFill>
                  <a:schemeClr val="tx2"/>
                </a:solidFill>
                <a:latin typeface="Georgia" pitchFamily="18" charset="0"/>
              </a:defRPr>
            </a:lvl7pPr>
            <a:lvl8pPr marL="1371600" algn="l" rtl="0" fontAlgn="base">
              <a:spcBef>
                <a:spcPct val="0"/>
              </a:spcBef>
              <a:spcAft>
                <a:spcPct val="0"/>
              </a:spcAft>
              <a:defRPr sz="3000">
                <a:solidFill>
                  <a:schemeClr val="tx2"/>
                </a:solidFill>
                <a:latin typeface="Georgia" pitchFamily="18" charset="0"/>
              </a:defRPr>
            </a:lvl8pPr>
            <a:lvl9pPr marL="1828800" algn="l" rtl="0" fontAlgn="base">
              <a:spcBef>
                <a:spcPct val="0"/>
              </a:spcBef>
              <a:spcAft>
                <a:spcPct val="0"/>
              </a:spcAft>
              <a:defRPr sz="3000">
                <a:solidFill>
                  <a:schemeClr val="tx2"/>
                </a:solidFill>
                <a:latin typeface="Georgia" pitchFamily="18" charset="0"/>
              </a:defRPr>
            </a:lvl9pPr>
          </a:lstStyle>
          <a:p>
            <a:pPr algn="ctr">
              <a:defRPr/>
            </a:pPr>
            <a:r>
              <a:rPr lang="en-US" sz="990" dirty="0">
                <a:solidFill>
                  <a:schemeClr val="accent6"/>
                </a:solidFill>
                <a:latin typeface="Lato" panose="020F0502020204030203" pitchFamily="34" charset="0"/>
                <a:ea typeface="Lato" panose="020F0502020204030203" pitchFamily="34" charset="0"/>
                <a:cs typeface="Lato" panose="020F0502020204030203" pitchFamily="34" charset="0"/>
              </a:rPr>
              <a:t>TSX.V:  DEF       OTC:  DNCVF        MARCH 2020</a:t>
            </a:r>
            <a:endParaRPr lang="en-CA" sz="990" dirty="0">
              <a:solidFill>
                <a:schemeClr val="accent6"/>
              </a:solidFill>
              <a:latin typeface="Lato" panose="020F0502020204030203" pitchFamily="34" charset="0"/>
              <a:ea typeface="Lato" panose="020F0502020204030203" pitchFamily="34" charset="0"/>
              <a:cs typeface="Lato" panose="020F0502020204030203" pitchFamily="34" charset="0"/>
            </a:endParaRPr>
          </a:p>
        </p:txBody>
      </p:sp>
      <p:sp>
        <p:nvSpPr>
          <p:cNvPr id="5" name="Slide Number Placeholder 5">
            <a:extLst>
              <a:ext uri="{FF2B5EF4-FFF2-40B4-BE49-F238E27FC236}">
                <a16:creationId xmlns:a16="http://schemas.microsoft.com/office/drawing/2014/main" id="{AEBD64EF-0B94-EA45-A764-1573C7E58F3D}"/>
              </a:ext>
            </a:extLst>
          </p:cNvPr>
          <p:cNvSpPr>
            <a:spLocks noGrp="1"/>
          </p:cNvSpPr>
          <p:nvPr>
            <p:ph type="sldNum" sz="quarter" idx="4"/>
          </p:nvPr>
        </p:nvSpPr>
        <p:spPr>
          <a:xfrm>
            <a:off x="6369605" y="5443702"/>
            <a:ext cx="2743200" cy="365125"/>
          </a:xfrm>
          <a:prstGeom prst="rect">
            <a:avLst/>
          </a:prstGeom>
        </p:spPr>
        <p:txBody>
          <a:bodyPr/>
          <a:lstStyle>
            <a:lvl1pPr algn="r">
              <a:defRPr sz="900">
                <a:solidFill>
                  <a:schemeClr val="bg1"/>
                </a:solidFill>
                <a:latin typeface="Manifold CF" pitchFamily="2" charset="77"/>
              </a:defRPr>
            </a:lvl1pPr>
          </a:lstStyle>
          <a:p>
            <a:fld id="{092B7659-9165-A646-905C-0168404DB040}" type="slidenum">
              <a:rPr lang="en-US" smtClean="0"/>
              <a:pPr/>
              <a:t>‹#›</a:t>
            </a:fld>
            <a:endParaRPr lang="en-US" dirty="0"/>
          </a:p>
        </p:txBody>
      </p:sp>
    </p:spTree>
    <p:extLst>
      <p:ext uri="{BB962C8B-B14F-4D97-AF65-F5344CB8AC3E}">
        <p14:creationId xmlns:p14="http://schemas.microsoft.com/office/powerpoint/2010/main" val="328901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02CE7-4EF1-4DBE-BF03-CF37AE4BEBAF}"/>
              </a:ext>
            </a:extLst>
          </p:cNvPr>
          <p:cNvSpPr>
            <a:spLocks noGrp="1"/>
          </p:cNvSpPr>
          <p:nvPr>
            <p:ph type="title"/>
          </p:nvPr>
        </p:nvSpPr>
        <p:spPr/>
        <p:txBody>
          <a:bodyPr/>
          <a:lstStyle/>
          <a:p>
            <a:r>
              <a:rPr lang="en-US"/>
              <a:t>Click to edit Master title style</a:t>
            </a:r>
            <a:endParaRPr lang="en-AU"/>
          </a:p>
        </p:txBody>
      </p:sp>
      <p:sp>
        <p:nvSpPr>
          <p:cNvPr id="5" name="Text Placeholder 12">
            <a:extLst>
              <a:ext uri="{FF2B5EF4-FFF2-40B4-BE49-F238E27FC236}">
                <a16:creationId xmlns:a16="http://schemas.microsoft.com/office/drawing/2014/main" id="{F573C66D-79E4-4EC9-AEBE-50704B05BA35}"/>
              </a:ext>
            </a:extLst>
          </p:cNvPr>
          <p:cNvSpPr>
            <a:spLocks noGrp="1"/>
          </p:cNvSpPr>
          <p:nvPr>
            <p:ph idx="1"/>
          </p:nvPr>
        </p:nvSpPr>
        <p:spPr bwMode="auto">
          <a:xfrm>
            <a:off x="108001" y="828003"/>
            <a:ext cx="8876343" cy="45571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1"/>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Slide Number Placeholder 5">
            <a:extLst>
              <a:ext uri="{FF2B5EF4-FFF2-40B4-BE49-F238E27FC236}">
                <a16:creationId xmlns:a16="http://schemas.microsoft.com/office/drawing/2014/main" id="{238883D8-C505-DE40-9A25-F59FE6C2EE4F}"/>
              </a:ext>
            </a:extLst>
          </p:cNvPr>
          <p:cNvSpPr>
            <a:spLocks noGrp="1"/>
          </p:cNvSpPr>
          <p:nvPr>
            <p:ph type="sldNum" sz="quarter" idx="4"/>
          </p:nvPr>
        </p:nvSpPr>
        <p:spPr>
          <a:xfrm>
            <a:off x="6369605" y="5443702"/>
            <a:ext cx="2743200" cy="365125"/>
          </a:xfrm>
          <a:prstGeom prst="rect">
            <a:avLst/>
          </a:prstGeom>
        </p:spPr>
        <p:txBody>
          <a:bodyPr/>
          <a:lstStyle>
            <a:lvl1pPr algn="r">
              <a:defRPr sz="900">
                <a:solidFill>
                  <a:schemeClr val="bg1"/>
                </a:solidFill>
                <a:latin typeface="Manifold CF" pitchFamily="2" charset="77"/>
              </a:defRPr>
            </a:lvl1pPr>
          </a:lstStyle>
          <a:p>
            <a:fld id="{092B7659-9165-A646-905C-0168404DB040}" type="slidenum">
              <a:rPr lang="en-US" smtClean="0"/>
              <a:pPr/>
              <a:t>‹#›</a:t>
            </a:fld>
            <a:endParaRPr lang="en-US" dirty="0"/>
          </a:p>
        </p:txBody>
      </p:sp>
    </p:spTree>
    <p:extLst>
      <p:ext uri="{BB962C8B-B14F-4D97-AF65-F5344CB8AC3E}">
        <p14:creationId xmlns:p14="http://schemas.microsoft.com/office/powerpoint/2010/main" val="2849126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2603503"/>
            <a:ext cx="6172200" cy="1578635"/>
          </a:xfrm>
        </p:spPr>
        <p:txBody>
          <a:bodyPr/>
          <a:lstStyle>
            <a:lvl1pPr>
              <a:defRPr b="1"/>
            </a:lvl1pPr>
          </a:lstStyle>
          <a:p>
            <a:r>
              <a:rPr lang="en-US" dirty="0"/>
              <a:t>Click to edit Master title style</a:t>
            </a:r>
          </a:p>
        </p:txBody>
      </p:sp>
      <p:sp>
        <p:nvSpPr>
          <p:cNvPr id="9" name="Subtitle 8"/>
          <p:cNvSpPr>
            <a:spLocks noGrp="1"/>
          </p:cNvSpPr>
          <p:nvPr>
            <p:ph type="subTitle" idx="1"/>
          </p:nvPr>
        </p:nvSpPr>
        <p:spPr>
          <a:xfrm>
            <a:off x="2286000" y="4169435"/>
            <a:ext cx="6172200" cy="1143000"/>
          </a:xfrm>
        </p:spPr>
        <p:txBody>
          <a:bodyPr/>
          <a:lstStyle>
            <a:lvl1pPr marL="0" indent="0" algn="l">
              <a:buNone/>
              <a:defRPr sz="1215" b="1" baseline="0">
                <a:solidFill>
                  <a:schemeClr val="tx2"/>
                </a:solidFill>
                <a:latin typeface="Calibri" panose="020F0502020204030204" pitchFamily="34" charset="0"/>
                <a:cs typeface="Calibri" panose="020F0502020204030204" pitchFamily="34" charset="0"/>
              </a:defRPr>
            </a:lvl1pPr>
            <a:lvl2pPr marL="308596" indent="0" algn="ctr">
              <a:buNone/>
            </a:lvl2pPr>
            <a:lvl3pPr marL="617189" indent="0" algn="ctr">
              <a:buNone/>
            </a:lvl3pPr>
            <a:lvl4pPr marL="925784" indent="0" algn="ctr">
              <a:buNone/>
            </a:lvl4pPr>
            <a:lvl5pPr marL="1234379" indent="0" algn="ctr">
              <a:buNone/>
            </a:lvl5pPr>
            <a:lvl6pPr marL="1542974" indent="0" algn="ctr">
              <a:buNone/>
            </a:lvl6pPr>
            <a:lvl7pPr marL="1851567" indent="0" algn="ctr">
              <a:buNone/>
            </a:lvl7pPr>
            <a:lvl8pPr marL="2160162" indent="0" algn="ctr">
              <a:buNone/>
            </a:lvl8pPr>
            <a:lvl9pPr marL="2468757" indent="0" algn="ctr">
              <a:buNone/>
            </a:lvl9pPr>
          </a:lstStyle>
          <a:p>
            <a:r>
              <a:rPr lang="en-US" dirty="0"/>
              <a:t>Click to edit Master subtitle style</a:t>
            </a:r>
          </a:p>
        </p:txBody>
      </p:sp>
      <p:sp>
        <p:nvSpPr>
          <p:cNvPr id="16" name="Slide Number Placeholder 28">
            <a:extLst>
              <a:ext uri="{FF2B5EF4-FFF2-40B4-BE49-F238E27FC236}">
                <a16:creationId xmlns:a16="http://schemas.microsoft.com/office/drawing/2014/main" id="{AE5273A1-AFFC-4635-AA24-C6CB1382816E}"/>
              </a:ext>
            </a:extLst>
          </p:cNvPr>
          <p:cNvSpPr>
            <a:spLocks noGrp="1"/>
          </p:cNvSpPr>
          <p:nvPr>
            <p:ph type="sldNum" sz="quarter" idx="10"/>
          </p:nvPr>
        </p:nvSpPr>
        <p:spPr bwMode="auto">
          <a:xfrm>
            <a:off x="1325564" y="4107664"/>
            <a:ext cx="609600" cy="431271"/>
          </a:xfrm>
          <a:prstGeom prst="rect">
            <a:avLst/>
          </a:prstGeom>
        </p:spPr>
        <p:txBody>
          <a:bodyPr vert="horz" wrap="square" lIns="91440" tIns="45720" rIns="91440" bIns="45720" numCol="1" anchor="t" anchorCtr="0" compatLnSpc="1">
            <a:prstTxWarp prst="textNoShape">
              <a:avLst/>
            </a:prstTxWarp>
          </a:bodyPr>
          <a:lstStyle>
            <a:lvl1pPr>
              <a:defRPr/>
            </a:lvl1pPr>
          </a:lstStyle>
          <a:p>
            <a:fld id="{EB0B4386-D704-470D-A643-CC9F7E79167D}" type="slidenum">
              <a:rPr lang="en-US" altLang="en-US"/>
              <a:pPr/>
              <a:t>‹#›</a:t>
            </a:fld>
            <a:endParaRPr lang="en-US" altLang="en-US" dirty="0"/>
          </a:p>
        </p:txBody>
      </p:sp>
      <p:sp>
        <p:nvSpPr>
          <p:cNvPr id="5" name="Slide Number Placeholder 5">
            <a:extLst>
              <a:ext uri="{FF2B5EF4-FFF2-40B4-BE49-F238E27FC236}">
                <a16:creationId xmlns:a16="http://schemas.microsoft.com/office/drawing/2014/main" id="{8B4160FA-26F8-6542-BF84-560E02E14D8A}"/>
              </a:ext>
            </a:extLst>
          </p:cNvPr>
          <p:cNvSpPr txBox="1">
            <a:spLocks/>
          </p:cNvSpPr>
          <p:nvPr userDrawn="1"/>
        </p:nvSpPr>
        <p:spPr>
          <a:xfrm>
            <a:off x="6369605" y="5443702"/>
            <a:ext cx="2743200" cy="365125"/>
          </a:xfrm>
          <a:prstGeom prst="rect">
            <a:avLst/>
          </a:prstGeom>
        </p:spPr>
        <p:txBody>
          <a:bodyPr/>
          <a:lstStyle>
            <a:defPPr>
              <a:defRPr lang="en-US"/>
            </a:defPPr>
            <a:lvl1pPr marL="0" algn="r" defTabSz="713232" rtl="0" eaLnBrk="1" latinLnBrk="0" hangingPunct="1">
              <a:defRPr sz="900" kern="1200">
                <a:solidFill>
                  <a:schemeClr val="bg1"/>
                </a:solidFill>
                <a:latin typeface="Manifold CF" pitchFamily="2" charset="77"/>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a:lstStyle>
          <a:p>
            <a:fld id="{092B7659-9165-A646-905C-0168404DB040}" type="slidenum">
              <a:rPr lang="en-US" smtClean="0"/>
              <a:pPr/>
              <a:t>‹#›</a:t>
            </a:fld>
            <a:endParaRPr lang="en-US" dirty="0"/>
          </a:p>
        </p:txBody>
      </p:sp>
    </p:spTree>
    <p:extLst>
      <p:ext uri="{BB962C8B-B14F-4D97-AF65-F5344CB8AC3E}">
        <p14:creationId xmlns:p14="http://schemas.microsoft.com/office/powerpoint/2010/main" val="305771643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0801C-6C23-44C2-935B-929477F6C981}"/>
              </a:ext>
            </a:extLst>
          </p:cNvPr>
          <p:cNvSpPr>
            <a:spLocks noGrp="1"/>
          </p:cNvSpPr>
          <p:nvPr>
            <p:ph type="title"/>
          </p:nvPr>
        </p:nvSpPr>
        <p:spPr/>
        <p:txBody>
          <a:bodyPr/>
          <a:lstStyle/>
          <a:p>
            <a:r>
              <a:rPr lang="en-US" dirty="0"/>
              <a:t>Click to edit Master title style</a:t>
            </a:r>
            <a:endParaRPr lang="en-CA" dirty="0"/>
          </a:p>
        </p:txBody>
      </p:sp>
      <p:sp>
        <p:nvSpPr>
          <p:cNvPr id="3" name="Slide Number Placeholder 5">
            <a:extLst>
              <a:ext uri="{FF2B5EF4-FFF2-40B4-BE49-F238E27FC236}">
                <a16:creationId xmlns:a16="http://schemas.microsoft.com/office/drawing/2014/main" id="{4A13A95B-C30D-4746-95E9-856017C842F4}"/>
              </a:ext>
            </a:extLst>
          </p:cNvPr>
          <p:cNvSpPr>
            <a:spLocks noGrp="1"/>
          </p:cNvSpPr>
          <p:nvPr>
            <p:ph type="sldNum" sz="quarter" idx="4"/>
          </p:nvPr>
        </p:nvSpPr>
        <p:spPr>
          <a:xfrm>
            <a:off x="6369605" y="5443702"/>
            <a:ext cx="2743200" cy="365125"/>
          </a:xfrm>
          <a:prstGeom prst="rect">
            <a:avLst/>
          </a:prstGeom>
        </p:spPr>
        <p:txBody>
          <a:bodyPr/>
          <a:lstStyle>
            <a:lvl1pPr algn="r">
              <a:defRPr sz="900">
                <a:solidFill>
                  <a:schemeClr val="bg1"/>
                </a:solidFill>
                <a:latin typeface="Manifold CF" pitchFamily="2" charset="77"/>
              </a:defRPr>
            </a:lvl1pPr>
          </a:lstStyle>
          <a:p>
            <a:fld id="{092B7659-9165-A646-905C-0168404DB040}" type="slidenum">
              <a:rPr lang="en-US" smtClean="0"/>
              <a:pPr/>
              <a:t>‹#›</a:t>
            </a:fld>
            <a:endParaRPr lang="en-US" dirty="0"/>
          </a:p>
        </p:txBody>
      </p:sp>
    </p:spTree>
    <p:extLst>
      <p:ext uri="{BB962C8B-B14F-4D97-AF65-F5344CB8AC3E}">
        <p14:creationId xmlns:p14="http://schemas.microsoft.com/office/powerpoint/2010/main" val="392612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668CB33-C403-A548-8ACE-51C478662588}"/>
              </a:ext>
            </a:extLst>
          </p:cNvPr>
          <p:cNvSpPr/>
          <p:nvPr userDrawn="1"/>
        </p:nvSpPr>
        <p:spPr>
          <a:xfrm>
            <a:off x="0" y="5398220"/>
            <a:ext cx="9144000" cy="316781"/>
          </a:xfrm>
          <a:prstGeom prst="rect">
            <a:avLst/>
          </a:prstGeom>
          <a:gradFill flip="none" rotWithShape="1">
            <a:gsLst>
              <a:gs pos="0">
                <a:schemeClr val="accent1"/>
              </a:gs>
              <a:gs pos="50000">
                <a:schemeClr val="accent3">
                  <a:lumMod val="75000"/>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sp>
        <p:nvSpPr>
          <p:cNvPr id="22" name="Title Placeholder 21">
            <a:extLst>
              <a:ext uri="{FF2B5EF4-FFF2-40B4-BE49-F238E27FC236}">
                <a16:creationId xmlns:a16="http://schemas.microsoft.com/office/drawing/2014/main" id="{075E9DB9-067A-4708-BDC0-4056D33BA142}"/>
              </a:ext>
            </a:extLst>
          </p:cNvPr>
          <p:cNvSpPr>
            <a:spLocks noGrp="1"/>
          </p:cNvSpPr>
          <p:nvPr>
            <p:ph type="title"/>
          </p:nvPr>
        </p:nvSpPr>
        <p:spPr>
          <a:xfrm>
            <a:off x="350247" y="140737"/>
            <a:ext cx="6876221" cy="577470"/>
          </a:xfrm>
          <a:prstGeom prst="rect">
            <a:avLst/>
          </a:prstGeom>
        </p:spPr>
        <p:txBody>
          <a:bodyPr vert="horz" anchor="b">
            <a:normAutofit/>
          </a:bodyPr>
          <a:lstStyle/>
          <a:p>
            <a:r>
              <a:rPr lang="en-US" dirty="0"/>
              <a:t>Click to edit Master title style</a:t>
            </a:r>
          </a:p>
        </p:txBody>
      </p:sp>
      <p:sp>
        <p:nvSpPr>
          <p:cNvPr id="1028" name="Text Placeholder 12">
            <a:extLst>
              <a:ext uri="{FF2B5EF4-FFF2-40B4-BE49-F238E27FC236}">
                <a16:creationId xmlns:a16="http://schemas.microsoft.com/office/drawing/2014/main" id="{4B0E90C1-A390-4B58-8C41-54545ADA9ECE}"/>
              </a:ext>
            </a:extLst>
          </p:cNvPr>
          <p:cNvSpPr>
            <a:spLocks noGrp="1"/>
          </p:cNvSpPr>
          <p:nvPr>
            <p:ph type="body" idx="1"/>
          </p:nvPr>
        </p:nvSpPr>
        <p:spPr bwMode="auto">
          <a:xfrm>
            <a:off x="350247" y="829915"/>
            <a:ext cx="8476064" cy="32400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1"/>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6" name="Title 1">
            <a:extLst>
              <a:ext uri="{FF2B5EF4-FFF2-40B4-BE49-F238E27FC236}">
                <a16:creationId xmlns:a16="http://schemas.microsoft.com/office/drawing/2014/main" id="{E4E597E3-37CE-DB4A-B11D-291BBBB909FE}"/>
              </a:ext>
            </a:extLst>
          </p:cNvPr>
          <p:cNvSpPr txBox="1">
            <a:spLocks/>
          </p:cNvSpPr>
          <p:nvPr userDrawn="1"/>
        </p:nvSpPr>
        <p:spPr>
          <a:xfrm>
            <a:off x="2834641" y="5408657"/>
            <a:ext cx="3474721" cy="264898"/>
          </a:xfrm>
          <a:prstGeom prst="rect">
            <a:avLst/>
          </a:prstGeom>
        </p:spPr>
        <p:txBody>
          <a:bodyPr vert="horz" anchor="b">
            <a:normAutofit/>
          </a:bodyPr>
          <a:lstStyle>
            <a:lvl1pPr algn="l" rtl="0" eaLnBrk="0" fontAlgn="base" hangingPunct="0">
              <a:spcBef>
                <a:spcPct val="0"/>
              </a:spcBef>
              <a:spcAft>
                <a:spcPct val="0"/>
              </a:spcAft>
              <a:defRPr sz="3000" kern="1200" cap="small" baseline="0">
                <a:solidFill>
                  <a:schemeClr val="bg1"/>
                </a:solidFill>
                <a:latin typeface="Tahoma" panose="020B0604030504040204" pitchFamily="34" charset="0"/>
                <a:ea typeface="MS PGothic" pitchFamily="34" charset="-128"/>
                <a:cs typeface="ＭＳ Ｐゴシック" charset="0"/>
              </a:defRPr>
            </a:lvl1pPr>
            <a:lvl2pPr algn="l" rtl="0" eaLnBrk="0" fontAlgn="base" hangingPunct="0">
              <a:spcBef>
                <a:spcPct val="0"/>
              </a:spcBef>
              <a:spcAft>
                <a:spcPct val="0"/>
              </a:spcAft>
              <a:defRPr sz="3000">
                <a:solidFill>
                  <a:schemeClr val="tx2"/>
                </a:solidFill>
                <a:latin typeface="Georgia" pitchFamily="18" charset="0"/>
                <a:ea typeface="MS PGothic" pitchFamily="34" charset="-128"/>
                <a:cs typeface="ＭＳ Ｐゴシック" charset="0"/>
              </a:defRPr>
            </a:lvl2pPr>
            <a:lvl3pPr algn="l" rtl="0" eaLnBrk="0" fontAlgn="base" hangingPunct="0">
              <a:spcBef>
                <a:spcPct val="0"/>
              </a:spcBef>
              <a:spcAft>
                <a:spcPct val="0"/>
              </a:spcAft>
              <a:defRPr sz="3000">
                <a:solidFill>
                  <a:schemeClr val="tx2"/>
                </a:solidFill>
                <a:latin typeface="Georgia" pitchFamily="18" charset="0"/>
                <a:ea typeface="MS PGothic" pitchFamily="34" charset="-128"/>
                <a:cs typeface="ＭＳ Ｐゴシック" charset="0"/>
              </a:defRPr>
            </a:lvl3pPr>
            <a:lvl4pPr algn="l" rtl="0" eaLnBrk="0" fontAlgn="base" hangingPunct="0">
              <a:spcBef>
                <a:spcPct val="0"/>
              </a:spcBef>
              <a:spcAft>
                <a:spcPct val="0"/>
              </a:spcAft>
              <a:defRPr sz="3000">
                <a:solidFill>
                  <a:schemeClr val="tx2"/>
                </a:solidFill>
                <a:latin typeface="Georgia" pitchFamily="18" charset="0"/>
                <a:ea typeface="MS PGothic" pitchFamily="34" charset="-128"/>
                <a:cs typeface="ＭＳ Ｐゴシック" charset="0"/>
              </a:defRPr>
            </a:lvl4pPr>
            <a:lvl5pPr algn="l" rtl="0" eaLnBrk="0" fontAlgn="base" hangingPunct="0">
              <a:spcBef>
                <a:spcPct val="0"/>
              </a:spcBef>
              <a:spcAft>
                <a:spcPct val="0"/>
              </a:spcAft>
              <a:defRPr sz="3000">
                <a:solidFill>
                  <a:schemeClr val="tx2"/>
                </a:solidFill>
                <a:latin typeface="Georgia" pitchFamily="18" charset="0"/>
                <a:ea typeface="MS PGothic" pitchFamily="34" charset="-128"/>
                <a:cs typeface="ＭＳ Ｐゴシック" charset="0"/>
              </a:defRPr>
            </a:lvl5pPr>
            <a:lvl6pPr marL="457200" algn="l" rtl="0" fontAlgn="base">
              <a:spcBef>
                <a:spcPct val="0"/>
              </a:spcBef>
              <a:spcAft>
                <a:spcPct val="0"/>
              </a:spcAft>
              <a:defRPr sz="3000">
                <a:solidFill>
                  <a:schemeClr val="tx2"/>
                </a:solidFill>
                <a:latin typeface="Georgia" pitchFamily="18" charset="0"/>
              </a:defRPr>
            </a:lvl6pPr>
            <a:lvl7pPr marL="914400" algn="l" rtl="0" fontAlgn="base">
              <a:spcBef>
                <a:spcPct val="0"/>
              </a:spcBef>
              <a:spcAft>
                <a:spcPct val="0"/>
              </a:spcAft>
              <a:defRPr sz="3000">
                <a:solidFill>
                  <a:schemeClr val="tx2"/>
                </a:solidFill>
                <a:latin typeface="Georgia" pitchFamily="18" charset="0"/>
              </a:defRPr>
            </a:lvl7pPr>
            <a:lvl8pPr marL="1371600" algn="l" rtl="0" fontAlgn="base">
              <a:spcBef>
                <a:spcPct val="0"/>
              </a:spcBef>
              <a:spcAft>
                <a:spcPct val="0"/>
              </a:spcAft>
              <a:defRPr sz="3000">
                <a:solidFill>
                  <a:schemeClr val="tx2"/>
                </a:solidFill>
                <a:latin typeface="Georgia" pitchFamily="18" charset="0"/>
              </a:defRPr>
            </a:lvl8pPr>
            <a:lvl9pPr marL="1828800" algn="l" rtl="0" fontAlgn="base">
              <a:spcBef>
                <a:spcPct val="0"/>
              </a:spcBef>
              <a:spcAft>
                <a:spcPct val="0"/>
              </a:spcAft>
              <a:defRPr sz="3000">
                <a:solidFill>
                  <a:schemeClr val="tx2"/>
                </a:solidFill>
                <a:latin typeface="Georgia" pitchFamily="18" charset="0"/>
              </a:defRPr>
            </a:lvl9pPr>
          </a:lstStyle>
          <a:p>
            <a:pPr algn="ctr">
              <a:defRPr/>
            </a:pPr>
            <a:r>
              <a:rPr lang="en-US" sz="900" dirty="0">
                <a:solidFill>
                  <a:schemeClr val="bg1"/>
                </a:solidFill>
                <a:latin typeface="Manifold CF" pitchFamily="2" charset="77"/>
                <a:ea typeface="Lato" panose="020F0502020204030203" pitchFamily="34" charset="0"/>
                <a:cs typeface="Lato" panose="020F0502020204030203" pitchFamily="34" charset="0"/>
              </a:rPr>
              <a:t>TSX.V:  DEF        OTC:  DNCVF</a:t>
            </a:r>
            <a:endParaRPr lang="en-CA" sz="900" dirty="0">
              <a:solidFill>
                <a:schemeClr val="bg1"/>
              </a:solidFill>
              <a:latin typeface="Manifold CF" pitchFamily="2" charset="77"/>
              <a:ea typeface="Lato" panose="020F0502020204030203" pitchFamily="34" charset="0"/>
              <a:cs typeface="Lato" panose="020F0502020204030203" pitchFamily="34" charset="0"/>
            </a:endParaRPr>
          </a:p>
        </p:txBody>
      </p:sp>
      <p:pic>
        <p:nvPicPr>
          <p:cNvPr id="7" name="Picture 6" descr="A picture containing drawing&#10;&#10;Description automatically generated">
            <a:extLst>
              <a:ext uri="{FF2B5EF4-FFF2-40B4-BE49-F238E27FC236}">
                <a16:creationId xmlns:a16="http://schemas.microsoft.com/office/drawing/2014/main" id="{878F58A1-9BD7-C441-9080-D00EDE41821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6778" y="5404820"/>
            <a:ext cx="887028" cy="310181"/>
          </a:xfrm>
          <a:prstGeom prst="rect">
            <a:avLst/>
          </a:prstGeom>
        </p:spPr>
      </p:pic>
      <p:sp>
        <p:nvSpPr>
          <p:cNvPr id="9" name="Slide Number Placeholder 5">
            <a:extLst>
              <a:ext uri="{FF2B5EF4-FFF2-40B4-BE49-F238E27FC236}">
                <a16:creationId xmlns:a16="http://schemas.microsoft.com/office/drawing/2014/main" id="{61B37CA3-FC4E-3F44-BC7C-037F8B812FFB}"/>
              </a:ext>
            </a:extLst>
          </p:cNvPr>
          <p:cNvSpPr>
            <a:spLocks noGrp="1"/>
          </p:cNvSpPr>
          <p:nvPr>
            <p:ph type="sldNum" sz="quarter" idx="4"/>
          </p:nvPr>
        </p:nvSpPr>
        <p:spPr>
          <a:xfrm>
            <a:off x="6369605" y="5443702"/>
            <a:ext cx="2743200" cy="365125"/>
          </a:xfrm>
          <a:prstGeom prst="rect">
            <a:avLst/>
          </a:prstGeom>
        </p:spPr>
        <p:txBody>
          <a:bodyPr/>
          <a:lstStyle>
            <a:lvl1pPr algn="r">
              <a:defRPr sz="900">
                <a:solidFill>
                  <a:schemeClr val="bg1"/>
                </a:solidFill>
                <a:latin typeface="Manifold CF" pitchFamily="2" charset="77"/>
              </a:defRPr>
            </a:lvl1pPr>
          </a:lstStyle>
          <a:p>
            <a:fld id="{092B7659-9165-A646-905C-0168404DB040}" type="slidenum">
              <a:rPr lang="en-US" smtClean="0"/>
              <a:pPr/>
              <a:t>‹#›</a:t>
            </a:fld>
            <a:endParaRPr lang="en-US" dirty="0"/>
          </a:p>
        </p:txBody>
      </p:sp>
    </p:spTree>
    <p:extLst>
      <p:ext uri="{BB962C8B-B14F-4D97-AF65-F5344CB8AC3E}">
        <p14:creationId xmlns:p14="http://schemas.microsoft.com/office/powerpoint/2010/main" val="318056270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Lst>
  <p:hf hdr="0" ftr="0" dt="0"/>
  <p:txStyles>
    <p:titleStyle>
      <a:lvl1pPr algn="l" rtl="0" eaLnBrk="0" fontAlgn="base" hangingPunct="0">
        <a:spcBef>
          <a:spcPct val="0"/>
        </a:spcBef>
        <a:spcAft>
          <a:spcPct val="0"/>
        </a:spcAft>
        <a:defRPr lang="en-US" sz="2025" b="1" i="0" kern="1200" cap="all" spc="202" baseline="0" dirty="0">
          <a:solidFill>
            <a:srgbClr val="012B5B"/>
          </a:solidFill>
          <a:latin typeface="Manifold CF Demi Bold" pitchFamily="2" charset="77"/>
          <a:ea typeface="Lato" panose="020F0502020204030203" pitchFamily="34" charset="0"/>
          <a:cs typeface="Lato" panose="020F0502020204030203" pitchFamily="34" charset="0"/>
        </a:defRPr>
      </a:lvl1pPr>
      <a:lvl2pPr algn="l" rtl="0" eaLnBrk="0" fontAlgn="base" hangingPunct="0">
        <a:spcBef>
          <a:spcPct val="0"/>
        </a:spcBef>
        <a:spcAft>
          <a:spcPct val="0"/>
        </a:spcAft>
        <a:defRPr sz="2025">
          <a:solidFill>
            <a:schemeClr val="tx2"/>
          </a:solidFill>
          <a:latin typeface="Georgia" pitchFamily="18" charset="0"/>
          <a:ea typeface="MS PGothic" pitchFamily="34" charset="-128"/>
          <a:cs typeface="ＭＳ Ｐゴシック" charset="0"/>
        </a:defRPr>
      </a:lvl2pPr>
      <a:lvl3pPr algn="l" rtl="0" eaLnBrk="0" fontAlgn="base" hangingPunct="0">
        <a:spcBef>
          <a:spcPct val="0"/>
        </a:spcBef>
        <a:spcAft>
          <a:spcPct val="0"/>
        </a:spcAft>
        <a:defRPr sz="2025">
          <a:solidFill>
            <a:schemeClr val="tx2"/>
          </a:solidFill>
          <a:latin typeface="Georgia" pitchFamily="18" charset="0"/>
          <a:ea typeface="MS PGothic" pitchFamily="34" charset="-128"/>
          <a:cs typeface="ＭＳ Ｐゴシック" charset="0"/>
        </a:defRPr>
      </a:lvl3pPr>
      <a:lvl4pPr algn="l" rtl="0" eaLnBrk="0" fontAlgn="base" hangingPunct="0">
        <a:spcBef>
          <a:spcPct val="0"/>
        </a:spcBef>
        <a:spcAft>
          <a:spcPct val="0"/>
        </a:spcAft>
        <a:defRPr sz="2025">
          <a:solidFill>
            <a:schemeClr val="tx2"/>
          </a:solidFill>
          <a:latin typeface="Georgia" pitchFamily="18" charset="0"/>
          <a:ea typeface="MS PGothic" pitchFamily="34" charset="-128"/>
          <a:cs typeface="ＭＳ Ｐゴシック" charset="0"/>
        </a:defRPr>
      </a:lvl4pPr>
      <a:lvl5pPr algn="l" rtl="0" eaLnBrk="0" fontAlgn="base" hangingPunct="0">
        <a:spcBef>
          <a:spcPct val="0"/>
        </a:spcBef>
        <a:spcAft>
          <a:spcPct val="0"/>
        </a:spcAft>
        <a:defRPr sz="2025">
          <a:solidFill>
            <a:schemeClr val="tx2"/>
          </a:solidFill>
          <a:latin typeface="Georgia" pitchFamily="18" charset="0"/>
          <a:ea typeface="MS PGothic" pitchFamily="34" charset="-128"/>
          <a:cs typeface="ＭＳ Ｐゴシック" charset="0"/>
        </a:defRPr>
      </a:lvl5pPr>
      <a:lvl6pPr marL="308596" algn="l" rtl="0" fontAlgn="base">
        <a:spcBef>
          <a:spcPct val="0"/>
        </a:spcBef>
        <a:spcAft>
          <a:spcPct val="0"/>
        </a:spcAft>
        <a:defRPr sz="2025">
          <a:solidFill>
            <a:schemeClr val="tx2"/>
          </a:solidFill>
          <a:latin typeface="Georgia" pitchFamily="18" charset="0"/>
        </a:defRPr>
      </a:lvl6pPr>
      <a:lvl7pPr marL="617189" algn="l" rtl="0" fontAlgn="base">
        <a:spcBef>
          <a:spcPct val="0"/>
        </a:spcBef>
        <a:spcAft>
          <a:spcPct val="0"/>
        </a:spcAft>
        <a:defRPr sz="2025">
          <a:solidFill>
            <a:schemeClr val="tx2"/>
          </a:solidFill>
          <a:latin typeface="Georgia" pitchFamily="18" charset="0"/>
        </a:defRPr>
      </a:lvl7pPr>
      <a:lvl8pPr marL="925784" algn="l" rtl="0" fontAlgn="base">
        <a:spcBef>
          <a:spcPct val="0"/>
        </a:spcBef>
        <a:spcAft>
          <a:spcPct val="0"/>
        </a:spcAft>
        <a:defRPr sz="2025">
          <a:solidFill>
            <a:schemeClr val="tx2"/>
          </a:solidFill>
          <a:latin typeface="Georgia" pitchFamily="18" charset="0"/>
        </a:defRPr>
      </a:lvl8pPr>
      <a:lvl9pPr marL="1234379" algn="l" rtl="0" fontAlgn="base">
        <a:spcBef>
          <a:spcPct val="0"/>
        </a:spcBef>
        <a:spcAft>
          <a:spcPct val="0"/>
        </a:spcAft>
        <a:defRPr sz="2025">
          <a:solidFill>
            <a:schemeClr val="tx2"/>
          </a:solidFill>
          <a:latin typeface="Georgia" pitchFamily="18" charset="0"/>
        </a:defRPr>
      </a:lvl9pPr>
    </p:titleStyle>
    <p:bodyStyle>
      <a:lvl1pPr marL="184301" indent="-184301" algn="l" rtl="0" eaLnBrk="0" fontAlgn="base" hangingPunct="0">
        <a:spcBef>
          <a:spcPct val="20000"/>
        </a:spcBef>
        <a:spcAft>
          <a:spcPct val="0"/>
        </a:spcAft>
        <a:buClr>
          <a:srgbClr val="0D045C"/>
        </a:buClr>
        <a:buSzPct val="70000"/>
        <a:buFont typeface="Wingdings" panose="05000000000000000000" pitchFamily="2" charset="2"/>
        <a:buChar char=""/>
        <a:defRPr lang="en-US" altLang="en-US" sz="1620" kern="1200" dirty="0">
          <a:solidFill>
            <a:srgbClr val="575F69"/>
          </a:solidFill>
          <a:latin typeface="Palatino Linotype" panose="02040502050505030304" pitchFamily="18" charset="0"/>
          <a:ea typeface="MS PGothic" pitchFamily="34" charset="-128"/>
          <a:cs typeface="ＭＳ Ｐゴシック" charset="0"/>
        </a:defRPr>
      </a:lvl1pPr>
      <a:lvl2pPr marL="504693" indent="-257175" algn="l" rtl="0" eaLnBrk="0" fontAlgn="base" hangingPunct="0">
        <a:spcBef>
          <a:spcPct val="20000"/>
        </a:spcBef>
        <a:spcAft>
          <a:spcPct val="0"/>
        </a:spcAft>
        <a:buClr>
          <a:srgbClr val="0D045C"/>
        </a:buClr>
        <a:buSzPct val="80000"/>
        <a:buFont typeface="Arial" panose="020B0604020202020204" pitchFamily="34" charset="0"/>
        <a:buChar char="•"/>
        <a:defRPr lang="en-US" altLang="en-US" sz="1260" kern="1200" baseline="0" dirty="0">
          <a:solidFill>
            <a:srgbClr val="575F69"/>
          </a:solidFill>
          <a:latin typeface="Lato Light" panose="020F0502020204030203" pitchFamily="34" charset="0"/>
          <a:ea typeface="Lato Light" panose="020F0502020204030203" pitchFamily="34" charset="0"/>
          <a:cs typeface="Lato Light" panose="020F0502020204030203" pitchFamily="34" charset="0"/>
        </a:defRPr>
      </a:lvl2pPr>
      <a:lvl3pPr marL="751141" indent="-257175" algn="l" rtl="0" eaLnBrk="0" fontAlgn="base" hangingPunct="0">
        <a:spcBef>
          <a:spcPct val="20000"/>
        </a:spcBef>
        <a:spcAft>
          <a:spcPct val="0"/>
        </a:spcAft>
        <a:buClr>
          <a:srgbClr val="0D045C"/>
        </a:buClr>
        <a:buSzPct val="60000"/>
        <a:buFont typeface="Arial" panose="020B0604020202020204" pitchFamily="34" charset="0"/>
        <a:buChar char="•"/>
        <a:defRPr lang="en-US" altLang="en-US" sz="1260" kern="1200" dirty="0">
          <a:solidFill>
            <a:srgbClr val="575F69"/>
          </a:solidFill>
          <a:latin typeface="Lato Light" panose="020F0502020204030203" pitchFamily="34" charset="0"/>
          <a:ea typeface="Lato Light" panose="020F0502020204030203" pitchFamily="34" charset="0"/>
          <a:cs typeface="Lato Light" panose="020F0502020204030203" pitchFamily="34" charset="0"/>
        </a:defRPr>
      </a:lvl3pPr>
      <a:lvl4pPr marL="935441" indent="-257175" algn="l" rtl="0" eaLnBrk="0" fontAlgn="base" hangingPunct="0">
        <a:spcBef>
          <a:spcPct val="20000"/>
        </a:spcBef>
        <a:spcAft>
          <a:spcPct val="0"/>
        </a:spcAft>
        <a:buClr>
          <a:srgbClr val="0D045C"/>
        </a:buClr>
        <a:buSzPct val="60000"/>
        <a:buFont typeface="Arial" panose="020B0604020202020204" pitchFamily="34" charset="0"/>
        <a:buChar char="•"/>
        <a:defRPr lang="en-US" altLang="en-US" sz="1260" kern="1200" dirty="0">
          <a:solidFill>
            <a:srgbClr val="575F69"/>
          </a:solidFill>
          <a:latin typeface="Lato Light" panose="020F0502020204030203" pitchFamily="34" charset="0"/>
          <a:ea typeface="Lato Light" panose="020F0502020204030203" pitchFamily="34" charset="0"/>
          <a:cs typeface="Lato Light" panose="020F0502020204030203" pitchFamily="34" charset="0"/>
        </a:defRPr>
      </a:lvl4pPr>
      <a:lvl5pPr marL="1120812" indent="-257175" algn="l" rtl="0" eaLnBrk="0" fontAlgn="base" hangingPunct="0">
        <a:spcBef>
          <a:spcPct val="20000"/>
        </a:spcBef>
        <a:spcAft>
          <a:spcPct val="0"/>
        </a:spcAft>
        <a:buClr>
          <a:srgbClr val="0D045C"/>
        </a:buClr>
        <a:buSzPct val="68000"/>
        <a:buFont typeface="Arial" panose="020B0604020202020204" pitchFamily="34" charset="0"/>
        <a:buChar char="•"/>
        <a:defRPr lang="en-US" altLang="en-US" sz="1260" kern="1200" dirty="0">
          <a:solidFill>
            <a:srgbClr val="575F69"/>
          </a:solidFill>
          <a:latin typeface="Lato Light" panose="020F0502020204030203" pitchFamily="34" charset="0"/>
          <a:ea typeface="Lato Light" panose="020F0502020204030203" pitchFamily="34" charset="0"/>
          <a:cs typeface="Lato Light" panose="020F0502020204030203" pitchFamily="34" charset="0"/>
        </a:defRPr>
      </a:lvl5pPr>
      <a:lvl6pPr marL="1172660" indent="-123438" algn="l" rtl="0" eaLnBrk="1" latinLnBrk="0" hangingPunct="1">
        <a:spcBef>
          <a:spcPct val="20000"/>
        </a:spcBef>
        <a:buClr>
          <a:schemeClr val="accent1"/>
        </a:buClr>
        <a:buChar char="•"/>
        <a:defRPr kumimoji="0" sz="1080" kern="1200">
          <a:solidFill>
            <a:schemeClr val="tx2"/>
          </a:solidFill>
          <a:latin typeface="+mn-lt"/>
          <a:ea typeface="+mn-ea"/>
          <a:cs typeface="+mn-cs"/>
        </a:defRPr>
      </a:lvl6pPr>
      <a:lvl7pPr marL="1357817" indent="-123438" algn="l" rtl="0" eaLnBrk="1" latinLnBrk="0" hangingPunct="1">
        <a:spcBef>
          <a:spcPct val="20000"/>
        </a:spcBef>
        <a:buClr>
          <a:schemeClr val="accent1">
            <a:tint val="60000"/>
          </a:schemeClr>
        </a:buClr>
        <a:buSzPct val="60000"/>
        <a:buFont typeface="Wingdings"/>
        <a:buChar char=""/>
        <a:defRPr kumimoji="0" sz="945" kern="1200" baseline="0">
          <a:solidFill>
            <a:schemeClr val="tx2"/>
          </a:solidFill>
          <a:latin typeface="+mn-lt"/>
          <a:ea typeface="+mn-ea"/>
          <a:cs typeface="+mn-cs"/>
        </a:defRPr>
      </a:lvl7pPr>
      <a:lvl8pPr marL="1542974" indent="-123438" algn="l" rtl="0" eaLnBrk="1" latinLnBrk="0" hangingPunct="1">
        <a:spcBef>
          <a:spcPct val="20000"/>
        </a:spcBef>
        <a:buClr>
          <a:schemeClr val="accent2"/>
        </a:buClr>
        <a:buChar char="•"/>
        <a:defRPr kumimoji="0" sz="945" kern="1200" cap="small" baseline="0">
          <a:solidFill>
            <a:schemeClr val="tx2"/>
          </a:solidFill>
          <a:latin typeface="+mn-lt"/>
          <a:ea typeface="+mn-ea"/>
          <a:cs typeface="+mn-cs"/>
        </a:defRPr>
      </a:lvl8pPr>
      <a:lvl9pPr marL="1728130" indent="-123438" algn="l" rtl="0" eaLnBrk="1" latinLnBrk="0" hangingPunct="1">
        <a:spcBef>
          <a:spcPct val="20000"/>
        </a:spcBef>
        <a:buClr>
          <a:schemeClr val="accent1">
            <a:shade val="75000"/>
          </a:schemeClr>
        </a:buClr>
        <a:buChar char="•"/>
        <a:defRPr kumimoji="0" sz="945"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08596" algn="l" rtl="0" eaLnBrk="1" latinLnBrk="0" hangingPunct="1">
        <a:defRPr kumimoji="0" kern="1200">
          <a:solidFill>
            <a:schemeClr val="tx1"/>
          </a:solidFill>
          <a:latin typeface="+mn-lt"/>
          <a:ea typeface="+mn-ea"/>
          <a:cs typeface="+mn-cs"/>
        </a:defRPr>
      </a:lvl2pPr>
      <a:lvl3pPr marL="617189" algn="l" rtl="0" eaLnBrk="1" latinLnBrk="0" hangingPunct="1">
        <a:defRPr kumimoji="0" kern="1200">
          <a:solidFill>
            <a:schemeClr val="tx1"/>
          </a:solidFill>
          <a:latin typeface="+mn-lt"/>
          <a:ea typeface="+mn-ea"/>
          <a:cs typeface="+mn-cs"/>
        </a:defRPr>
      </a:lvl3pPr>
      <a:lvl4pPr marL="925784" algn="l" rtl="0" eaLnBrk="1" latinLnBrk="0" hangingPunct="1">
        <a:defRPr kumimoji="0" kern="1200">
          <a:solidFill>
            <a:schemeClr val="tx1"/>
          </a:solidFill>
          <a:latin typeface="+mn-lt"/>
          <a:ea typeface="+mn-ea"/>
          <a:cs typeface="+mn-cs"/>
        </a:defRPr>
      </a:lvl4pPr>
      <a:lvl5pPr marL="1234379" algn="l" rtl="0" eaLnBrk="1" latinLnBrk="0" hangingPunct="1">
        <a:defRPr kumimoji="0" kern="1200">
          <a:solidFill>
            <a:schemeClr val="tx1"/>
          </a:solidFill>
          <a:latin typeface="+mn-lt"/>
          <a:ea typeface="+mn-ea"/>
          <a:cs typeface="+mn-cs"/>
        </a:defRPr>
      </a:lvl5pPr>
      <a:lvl6pPr marL="1542974" algn="l" rtl="0" eaLnBrk="1" latinLnBrk="0" hangingPunct="1">
        <a:defRPr kumimoji="0" kern="1200">
          <a:solidFill>
            <a:schemeClr val="tx1"/>
          </a:solidFill>
          <a:latin typeface="+mn-lt"/>
          <a:ea typeface="+mn-ea"/>
          <a:cs typeface="+mn-cs"/>
        </a:defRPr>
      </a:lvl6pPr>
      <a:lvl7pPr marL="1851567" algn="l" rtl="0" eaLnBrk="1" latinLnBrk="0" hangingPunct="1">
        <a:defRPr kumimoji="0" kern="1200">
          <a:solidFill>
            <a:schemeClr val="tx1"/>
          </a:solidFill>
          <a:latin typeface="+mn-lt"/>
          <a:ea typeface="+mn-ea"/>
          <a:cs typeface="+mn-cs"/>
        </a:defRPr>
      </a:lvl7pPr>
      <a:lvl8pPr marL="2160162" algn="l" rtl="0" eaLnBrk="1" latinLnBrk="0" hangingPunct="1">
        <a:defRPr kumimoji="0" kern="1200">
          <a:solidFill>
            <a:schemeClr val="tx1"/>
          </a:solidFill>
          <a:latin typeface="+mn-lt"/>
          <a:ea typeface="+mn-ea"/>
          <a:cs typeface="+mn-cs"/>
        </a:defRPr>
      </a:lvl8pPr>
      <a:lvl9pPr marL="2468757"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3" Type="http://schemas.openxmlformats.org/officeDocument/2006/relationships/customXml" Target="../ink/ink5.xml"/><Relationship Id="rId18" Type="http://schemas.openxmlformats.org/officeDocument/2006/relationships/image" Target="../media/image27.png"/><Relationship Id="rId26" Type="http://schemas.openxmlformats.org/officeDocument/2006/relationships/image" Target="../media/image31.png"/><Relationship Id="rId39" Type="http://schemas.openxmlformats.org/officeDocument/2006/relationships/image" Target="../media/image38.png"/><Relationship Id="rId21" Type="http://schemas.openxmlformats.org/officeDocument/2006/relationships/customXml" Target="../ink/ink9.xml"/><Relationship Id="rId34" Type="http://schemas.openxmlformats.org/officeDocument/2006/relationships/image" Target="../media/image35.png"/><Relationship Id="rId42" Type="http://schemas.openxmlformats.org/officeDocument/2006/relationships/image" Target="../media/image40.png"/><Relationship Id="rId7" Type="http://schemas.openxmlformats.org/officeDocument/2006/relationships/customXml" Target="../ink/ink2.xml"/><Relationship Id="rId2" Type="http://schemas.openxmlformats.org/officeDocument/2006/relationships/notesSlide" Target="../notesSlides/notesSlide5.xml"/><Relationship Id="rId16" Type="http://schemas.openxmlformats.org/officeDocument/2006/relationships/image" Target="../media/image26.png"/><Relationship Id="rId29" Type="http://schemas.openxmlformats.org/officeDocument/2006/relationships/customXml" Target="../ink/ink13.xml"/><Relationship Id="rId1" Type="http://schemas.openxmlformats.org/officeDocument/2006/relationships/slideLayout" Target="../slideLayouts/slideLayout2.xml"/><Relationship Id="rId6" Type="http://schemas.openxmlformats.org/officeDocument/2006/relationships/image" Target="../media/image210.png"/><Relationship Id="rId11" Type="http://schemas.openxmlformats.org/officeDocument/2006/relationships/customXml" Target="../ink/ink4.xml"/><Relationship Id="rId24" Type="http://schemas.openxmlformats.org/officeDocument/2006/relationships/image" Target="../media/image30.png"/><Relationship Id="rId32" Type="http://schemas.openxmlformats.org/officeDocument/2006/relationships/image" Target="../media/image34.png"/><Relationship Id="rId37" Type="http://schemas.openxmlformats.org/officeDocument/2006/relationships/customXml" Target="../ink/ink17.xml"/><Relationship Id="rId40" Type="http://schemas.openxmlformats.org/officeDocument/2006/relationships/image" Target="../media/image39.svg"/><Relationship Id="rId45" Type="http://schemas.openxmlformats.org/officeDocument/2006/relationships/hyperlink" Target="https://www.defiancesilver.com/assets/docs/technical_reports/PEA-2017-02-24.pdf" TargetMode="External"/><Relationship Id="rId5" Type="http://schemas.openxmlformats.org/officeDocument/2006/relationships/customXml" Target="../ink/ink1.xml"/><Relationship Id="rId15" Type="http://schemas.openxmlformats.org/officeDocument/2006/relationships/customXml" Target="../ink/ink6.xml"/><Relationship Id="rId23" Type="http://schemas.openxmlformats.org/officeDocument/2006/relationships/customXml" Target="../ink/ink10.xml"/><Relationship Id="rId28" Type="http://schemas.openxmlformats.org/officeDocument/2006/relationships/image" Target="../media/image32.png"/><Relationship Id="rId36" Type="http://schemas.openxmlformats.org/officeDocument/2006/relationships/image" Target="../media/image36.png"/><Relationship Id="rId10" Type="http://schemas.openxmlformats.org/officeDocument/2006/relationships/image" Target="../media/image23.png"/><Relationship Id="rId19" Type="http://schemas.openxmlformats.org/officeDocument/2006/relationships/customXml" Target="../ink/ink8.xml"/><Relationship Id="rId31" Type="http://schemas.openxmlformats.org/officeDocument/2006/relationships/customXml" Target="../ink/ink14.xml"/><Relationship Id="rId44" Type="http://schemas.openxmlformats.org/officeDocument/2006/relationships/image" Target="../media/image41.png"/><Relationship Id="rId4" Type="http://schemas.microsoft.com/office/2007/relationships/hdphoto" Target="../media/hdphoto1.wdp"/><Relationship Id="rId9" Type="http://schemas.openxmlformats.org/officeDocument/2006/relationships/customXml" Target="../ink/ink3.xml"/><Relationship Id="rId14" Type="http://schemas.openxmlformats.org/officeDocument/2006/relationships/image" Target="../media/image25.png"/><Relationship Id="rId22" Type="http://schemas.openxmlformats.org/officeDocument/2006/relationships/image" Target="../media/image29.png"/><Relationship Id="rId27" Type="http://schemas.openxmlformats.org/officeDocument/2006/relationships/customXml" Target="../ink/ink12.xml"/><Relationship Id="rId30" Type="http://schemas.openxmlformats.org/officeDocument/2006/relationships/image" Target="../media/image33.png"/><Relationship Id="rId35" Type="http://schemas.openxmlformats.org/officeDocument/2006/relationships/customXml" Target="../ink/ink16.xml"/><Relationship Id="rId43" Type="http://schemas.openxmlformats.org/officeDocument/2006/relationships/customXml" Target="../ink/ink19.xml"/><Relationship Id="rId8" Type="http://schemas.openxmlformats.org/officeDocument/2006/relationships/image" Target="../media/image22.png"/><Relationship Id="rId3" Type="http://schemas.openxmlformats.org/officeDocument/2006/relationships/image" Target="../media/image21.png"/><Relationship Id="rId12" Type="http://schemas.openxmlformats.org/officeDocument/2006/relationships/image" Target="../media/image24.png"/><Relationship Id="rId17" Type="http://schemas.openxmlformats.org/officeDocument/2006/relationships/customXml" Target="../ink/ink7.xml"/><Relationship Id="rId25" Type="http://schemas.openxmlformats.org/officeDocument/2006/relationships/customXml" Target="../ink/ink11.xml"/><Relationship Id="rId33" Type="http://schemas.openxmlformats.org/officeDocument/2006/relationships/customXml" Target="../ink/ink15.xml"/><Relationship Id="rId38" Type="http://schemas.openxmlformats.org/officeDocument/2006/relationships/image" Target="../media/image37.png"/><Relationship Id="rId20" Type="http://schemas.openxmlformats.org/officeDocument/2006/relationships/image" Target="../media/image28.png"/><Relationship Id="rId41" Type="http://schemas.openxmlformats.org/officeDocument/2006/relationships/customXml" Target="../ink/ink18.xml"/></Relationships>
</file>

<file path=ppt/slides/_rels/slide15.xml.rels><?xml version="1.0" encoding="UTF-8" standalone="yes"?>
<Relationships xmlns="http://schemas.openxmlformats.org/package/2006/relationships"><Relationship Id="rId3" Type="http://schemas.openxmlformats.org/officeDocument/2006/relationships/hyperlink" Target="https://www.defiancesilver.com/assets/docs/technical_reports/PEA-2017-02-24.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defiancesilver.com/assets/docs/technical_reports/PEA-2017-02-24.pdf"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hyperlink" Target="https://www.defiancesilver.com/assets/docs/technical_reports/PEA-2017-02-24.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www.sedar.com/DisplayProfile.do?lang=EN&amp;issuerType=03&amp;issuerNo=00010750" TargetMode="External"/><Relationship Id="rId4" Type="http://schemas.openxmlformats.org/officeDocument/2006/relationships/hyperlink" Target="https://www.defiancesilver.com/news/defiance-silver-significantly-increases-silver-grade-and-grows-resource-at-san-acacio2"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www.instagram.com/defiancesilvercorp/?hl=en" TargetMode="External"/><Relationship Id="rId13" Type="http://schemas.openxmlformats.org/officeDocument/2006/relationships/hyperlink" Target="https://www.youtube.com/channel/UCc7GNmZpG_0pEaZeakbfLkQ" TargetMode="External"/><Relationship Id="rId3" Type="http://schemas.openxmlformats.org/officeDocument/2006/relationships/image" Target="../media/image47.jpeg"/><Relationship Id="rId7" Type="http://schemas.openxmlformats.org/officeDocument/2006/relationships/image" Target="../media/image49.tiff"/><Relationship Id="rId12" Type="http://schemas.microsoft.com/office/2007/relationships/hdphoto" Target="../media/hdphoto2.wdp"/><Relationship Id="rId2" Type="http://schemas.openxmlformats.org/officeDocument/2006/relationships/notesSlide" Target="../notesSlides/notesSlide9.xml"/><Relationship Id="rId16" Type="http://schemas.openxmlformats.org/officeDocument/2006/relationships/image" Target="../media/image53.png"/><Relationship Id="rId1" Type="http://schemas.openxmlformats.org/officeDocument/2006/relationships/slideLayout" Target="../slideLayouts/slideLayout8.xml"/><Relationship Id="rId6" Type="http://schemas.openxmlformats.org/officeDocument/2006/relationships/hyperlink" Target="https://www.linkedin.com/company/defiance-silver-corp/?viewAsMember=true" TargetMode="External"/><Relationship Id="rId11" Type="http://schemas.openxmlformats.org/officeDocument/2006/relationships/image" Target="../media/image51.png"/><Relationship Id="rId5" Type="http://schemas.openxmlformats.org/officeDocument/2006/relationships/hyperlink" Target="http://www.defiancesilver.com/" TargetMode="External"/><Relationship Id="rId15" Type="http://schemas.openxmlformats.org/officeDocument/2006/relationships/hyperlink" Target="https://www.facebook.com/Defiance-Silver-114210137117396/?view_public_for=114210137117396" TargetMode="External"/><Relationship Id="rId10" Type="http://schemas.openxmlformats.org/officeDocument/2006/relationships/hyperlink" Target="https://twitter.com/DEFSilverCorp" TargetMode="External"/><Relationship Id="rId4" Type="http://schemas.openxmlformats.org/officeDocument/2006/relationships/image" Target="../media/image48.png"/><Relationship Id="rId9" Type="http://schemas.openxmlformats.org/officeDocument/2006/relationships/image" Target="../media/image50.png"/><Relationship Id="rId1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sedar.co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www.defiancesilver.com/assets/docs/technical_reports/San_Acacio_43_101_Sept_26_JC%20Final-20150204171857.pdf" TargetMode="External"/><Relationship Id="rId4" Type="http://schemas.openxmlformats.org/officeDocument/2006/relationships/hyperlink" Target="http://www.defiancesilver.com/" TargetMode="External"/></Relationships>
</file>

<file path=ppt/slides/_rels/slide26.xml.rels><?xml version="1.0" encoding="UTF-8" standalone="yes"?>
<Relationships xmlns="http://schemas.openxmlformats.org/package/2006/relationships"><Relationship Id="rId2" Type="http://schemas.openxmlformats.org/officeDocument/2006/relationships/hyperlink" Target="https://www.defiancesilver.com/news/defiance-s-phase-1-drilling-significantly-expands-high-grade-mineralized-envelope-at-san-acacio"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defiancesilver.com/assets/docs/technical_reports/PEA-2017-02-24.pdf"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www.defiancesilver.com/assets/docs/technical_reports/PEA-2017-02-24.pdf"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www.defiancesilver.com/assets/docs/technical_reports/PEA-2017-02-24.pdf"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defiancesilver.com/assets/docs/technical_reports/San_Acacio_43_101_Sept_26_JC%20Final-20150204171857.pdf" TargetMode="External"/><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hyperlink" Target="https://www.defiancesilver.com/assets/docs/technical_reports/PEA-2017-02-24.pdf"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www.defiancesilver.com/assets/docs/technical_reports/PEA-2017-02-24.pdf" TargetMode="External"/><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www.sedar.com/DisplayProfile.do?lang=EN&amp;issuerType=03&amp;issuerNo=00010750" TargetMode="External"/><Relationship Id="rId4" Type="http://schemas.openxmlformats.org/officeDocument/2006/relationships/hyperlink" Target="https://www.defiancesilver.com/news/defiance-silver-significantly-increases-silver-grade-and-grows-resource-at-san-acacio2" TargetMode="Externa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8E56562B-F3B8-B04A-9D3F-D4687C947A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9480" y="1562870"/>
            <a:ext cx="2986323" cy="1044275"/>
          </a:xfrm>
          <a:prstGeom prst="rect">
            <a:avLst/>
          </a:prstGeom>
        </p:spPr>
      </p:pic>
      <p:sp>
        <p:nvSpPr>
          <p:cNvPr id="4" name="TextBox 3">
            <a:extLst>
              <a:ext uri="{FF2B5EF4-FFF2-40B4-BE49-F238E27FC236}">
                <a16:creationId xmlns:a16="http://schemas.microsoft.com/office/drawing/2014/main" id="{F360D171-9F9B-3D4C-8F72-2DEB310676D4}"/>
              </a:ext>
            </a:extLst>
          </p:cNvPr>
          <p:cNvSpPr txBox="1"/>
          <p:nvPr/>
        </p:nvSpPr>
        <p:spPr>
          <a:xfrm>
            <a:off x="1903615" y="2641119"/>
            <a:ext cx="5511338" cy="480131"/>
          </a:xfrm>
          <a:prstGeom prst="rect">
            <a:avLst/>
          </a:prstGeom>
          <a:noFill/>
        </p:spPr>
        <p:txBody>
          <a:bodyPr wrap="square" rtlCol="0">
            <a:spAutoFit/>
          </a:bodyPr>
          <a:lstStyle/>
          <a:p>
            <a:pPr algn="ctr" defTabSz="822960"/>
            <a:r>
              <a:rPr lang="en-US" sz="2520" b="1" spc="162" dirty="0">
                <a:solidFill>
                  <a:srgbClr val="26344D"/>
                </a:solidFill>
                <a:latin typeface="Manifold CF Demi Bold" pitchFamily="2" charset="77"/>
              </a:rPr>
              <a:t>CORPORATE PRESENTATION</a:t>
            </a:r>
          </a:p>
        </p:txBody>
      </p:sp>
      <p:sp>
        <p:nvSpPr>
          <p:cNvPr id="5" name="Title 1">
            <a:extLst>
              <a:ext uri="{FF2B5EF4-FFF2-40B4-BE49-F238E27FC236}">
                <a16:creationId xmlns:a16="http://schemas.microsoft.com/office/drawing/2014/main" id="{303532D3-0A94-7244-A5FA-A8239D171D9D}"/>
              </a:ext>
            </a:extLst>
          </p:cNvPr>
          <p:cNvSpPr txBox="1">
            <a:spLocks/>
          </p:cNvSpPr>
          <p:nvPr/>
        </p:nvSpPr>
        <p:spPr>
          <a:xfrm>
            <a:off x="1383029" y="3021284"/>
            <a:ext cx="6377940" cy="466679"/>
          </a:xfrm>
          <a:prstGeom prst="rect">
            <a:avLst/>
          </a:prstGeom>
        </p:spPr>
        <p:txBody>
          <a:bodyPr vert="horz" lIns="91440" tIns="45720" rIns="91440" bIns="45720" anchor="b">
            <a:normAutofit/>
          </a:bodyPr>
          <a:lstStyle>
            <a:lvl1pPr algn="l" rtl="0" eaLnBrk="0" fontAlgn="base" hangingPunct="0">
              <a:spcBef>
                <a:spcPct val="0"/>
              </a:spcBef>
              <a:spcAft>
                <a:spcPct val="0"/>
              </a:spcAft>
              <a:defRPr sz="3000" kern="1200" cap="small" baseline="0">
                <a:solidFill>
                  <a:schemeClr val="bg1"/>
                </a:solidFill>
                <a:latin typeface="Tahoma" panose="020B0604030504040204" pitchFamily="34" charset="0"/>
                <a:ea typeface="MS PGothic" pitchFamily="34" charset="-128"/>
                <a:cs typeface="ＭＳ Ｐゴシック" charset="0"/>
              </a:defRPr>
            </a:lvl1pPr>
            <a:lvl2pPr algn="l" rtl="0" eaLnBrk="0" fontAlgn="base" hangingPunct="0">
              <a:spcBef>
                <a:spcPct val="0"/>
              </a:spcBef>
              <a:spcAft>
                <a:spcPct val="0"/>
              </a:spcAft>
              <a:defRPr sz="3000">
                <a:solidFill>
                  <a:schemeClr val="tx2"/>
                </a:solidFill>
                <a:latin typeface="Georgia" pitchFamily="18" charset="0"/>
                <a:ea typeface="MS PGothic" pitchFamily="34" charset="-128"/>
                <a:cs typeface="ＭＳ Ｐゴシック" charset="0"/>
              </a:defRPr>
            </a:lvl2pPr>
            <a:lvl3pPr algn="l" rtl="0" eaLnBrk="0" fontAlgn="base" hangingPunct="0">
              <a:spcBef>
                <a:spcPct val="0"/>
              </a:spcBef>
              <a:spcAft>
                <a:spcPct val="0"/>
              </a:spcAft>
              <a:defRPr sz="3000">
                <a:solidFill>
                  <a:schemeClr val="tx2"/>
                </a:solidFill>
                <a:latin typeface="Georgia" pitchFamily="18" charset="0"/>
                <a:ea typeface="MS PGothic" pitchFamily="34" charset="-128"/>
                <a:cs typeface="ＭＳ Ｐゴシック" charset="0"/>
              </a:defRPr>
            </a:lvl3pPr>
            <a:lvl4pPr algn="l" rtl="0" eaLnBrk="0" fontAlgn="base" hangingPunct="0">
              <a:spcBef>
                <a:spcPct val="0"/>
              </a:spcBef>
              <a:spcAft>
                <a:spcPct val="0"/>
              </a:spcAft>
              <a:defRPr sz="3000">
                <a:solidFill>
                  <a:schemeClr val="tx2"/>
                </a:solidFill>
                <a:latin typeface="Georgia" pitchFamily="18" charset="0"/>
                <a:ea typeface="MS PGothic" pitchFamily="34" charset="-128"/>
                <a:cs typeface="ＭＳ Ｐゴシック" charset="0"/>
              </a:defRPr>
            </a:lvl4pPr>
            <a:lvl5pPr algn="l" rtl="0" eaLnBrk="0" fontAlgn="base" hangingPunct="0">
              <a:spcBef>
                <a:spcPct val="0"/>
              </a:spcBef>
              <a:spcAft>
                <a:spcPct val="0"/>
              </a:spcAft>
              <a:defRPr sz="3000">
                <a:solidFill>
                  <a:schemeClr val="tx2"/>
                </a:solidFill>
                <a:latin typeface="Georgia" pitchFamily="18" charset="0"/>
                <a:ea typeface="MS PGothic" pitchFamily="34" charset="-128"/>
                <a:cs typeface="ＭＳ Ｐゴシック" charset="0"/>
              </a:defRPr>
            </a:lvl5pPr>
            <a:lvl6pPr marL="457200" algn="l" rtl="0" fontAlgn="base">
              <a:spcBef>
                <a:spcPct val="0"/>
              </a:spcBef>
              <a:spcAft>
                <a:spcPct val="0"/>
              </a:spcAft>
              <a:defRPr sz="3000">
                <a:solidFill>
                  <a:schemeClr val="tx2"/>
                </a:solidFill>
                <a:latin typeface="Georgia" pitchFamily="18" charset="0"/>
              </a:defRPr>
            </a:lvl6pPr>
            <a:lvl7pPr marL="914400" algn="l" rtl="0" fontAlgn="base">
              <a:spcBef>
                <a:spcPct val="0"/>
              </a:spcBef>
              <a:spcAft>
                <a:spcPct val="0"/>
              </a:spcAft>
              <a:defRPr sz="3000">
                <a:solidFill>
                  <a:schemeClr val="tx2"/>
                </a:solidFill>
                <a:latin typeface="Georgia" pitchFamily="18" charset="0"/>
              </a:defRPr>
            </a:lvl7pPr>
            <a:lvl8pPr marL="1371600" algn="l" rtl="0" fontAlgn="base">
              <a:spcBef>
                <a:spcPct val="0"/>
              </a:spcBef>
              <a:spcAft>
                <a:spcPct val="0"/>
              </a:spcAft>
              <a:defRPr sz="3000">
                <a:solidFill>
                  <a:schemeClr val="tx2"/>
                </a:solidFill>
                <a:latin typeface="Georgia" pitchFamily="18" charset="0"/>
              </a:defRPr>
            </a:lvl8pPr>
            <a:lvl9pPr marL="1828800" algn="l" rtl="0" fontAlgn="base">
              <a:spcBef>
                <a:spcPct val="0"/>
              </a:spcBef>
              <a:spcAft>
                <a:spcPct val="0"/>
              </a:spcAft>
              <a:defRPr sz="3000">
                <a:solidFill>
                  <a:schemeClr val="tx2"/>
                </a:solidFill>
                <a:latin typeface="Georgia" pitchFamily="18" charset="0"/>
              </a:defRPr>
            </a:lvl9pPr>
          </a:lstStyle>
          <a:p>
            <a:pPr algn="ctr" defTabSz="822960">
              <a:defRPr/>
            </a:pPr>
            <a:r>
              <a:rPr lang="en-US" sz="1400" dirty="0">
                <a:solidFill>
                  <a:srgbClr val="FFFFFF"/>
                </a:solidFill>
                <a:latin typeface="Manifold CF Demi Bold"/>
                <a:ea typeface="Lato"/>
                <a:cs typeface="Lato"/>
              </a:rPr>
              <a:t>FEBRUARY 2022</a:t>
            </a:r>
            <a:endParaRPr lang="en-CA" sz="1400" dirty="0">
              <a:solidFill>
                <a:srgbClr val="FFFFFF"/>
              </a:solidFill>
              <a:latin typeface="Manifold CF Demi Bold"/>
              <a:ea typeface="Lato"/>
              <a:cs typeface="Lato"/>
            </a:endParaRPr>
          </a:p>
        </p:txBody>
      </p:sp>
      <p:sp>
        <p:nvSpPr>
          <p:cNvPr id="6" name="Title 1">
            <a:extLst>
              <a:ext uri="{FF2B5EF4-FFF2-40B4-BE49-F238E27FC236}">
                <a16:creationId xmlns:a16="http://schemas.microsoft.com/office/drawing/2014/main" id="{E8B46D81-839D-EA4F-8C7C-7072E5FD33DF}"/>
              </a:ext>
            </a:extLst>
          </p:cNvPr>
          <p:cNvSpPr txBox="1">
            <a:spLocks/>
          </p:cNvSpPr>
          <p:nvPr/>
        </p:nvSpPr>
        <p:spPr>
          <a:xfrm>
            <a:off x="1383029" y="3868128"/>
            <a:ext cx="6377940" cy="551542"/>
          </a:xfrm>
          <a:prstGeom prst="rect">
            <a:avLst/>
          </a:prstGeom>
        </p:spPr>
        <p:txBody>
          <a:bodyPr vert="horz" anchor="b">
            <a:noAutofit/>
          </a:bodyPr>
          <a:lstStyle>
            <a:lvl1pPr algn="l" rtl="0" eaLnBrk="0" fontAlgn="base" hangingPunct="0">
              <a:spcBef>
                <a:spcPct val="0"/>
              </a:spcBef>
              <a:spcAft>
                <a:spcPct val="0"/>
              </a:spcAft>
              <a:defRPr sz="3000" kern="1200" cap="small" baseline="0">
                <a:solidFill>
                  <a:schemeClr val="bg1"/>
                </a:solidFill>
                <a:latin typeface="Tahoma" panose="020B0604030504040204" pitchFamily="34" charset="0"/>
                <a:ea typeface="MS PGothic" pitchFamily="34" charset="-128"/>
                <a:cs typeface="ＭＳ Ｐゴシック" charset="0"/>
              </a:defRPr>
            </a:lvl1pPr>
            <a:lvl2pPr algn="l" rtl="0" eaLnBrk="0" fontAlgn="base" hangingPunct="0">
              <a:spcBef>
                <a:spcPct val="0"/>
              </a:spcBef>
              <a:spcAft>
                <a:spcPct val="0"/>
              </a:spcAft>
              <a:defRPr sz="3000">
                <a:solidFill>
                  <a:schemeClr val="tx2"/>
                </a:solidFill>
                <a:latin typeface="Georgia" pitchFamily="18" charset="0"/>
                <a:ea typeface="MS PGothic" pitchFamily="34" charset="-128"/>
                <a:cs typeface="ＭＳ Ｐゴシック" charset="0"/>
              </a:defRPr>
            </a:lvl2pPr>
            <a:lvl3pPr algn="l" rtl="0" eaLnBrk="0" fontAlgn="base" hangingPunct="0">
              <a:spcBef>
                <a:spcPct val="0"/>
              </a:spcBef>
              <a:spcAft>
                <a:spcPct val="0"/>
              </a:spcAft>
              <a:defRPr sz="3000">
                <a:solidFill>
                  <a:schemeClr val="tx2"/>
                </a:solidFill>
                <a:latin typeface="Georgia" pitchFamily="18" charset="0"/>
                <a:ea typeface="MS PGothic" pitchFamily="34" charset="-128"/>
                <a:cs typeface="ＭＳ Ｐゴシック" charset="0"/>
              </a:defRPr>
            </a:lvl3pPr>
            <a:lvl4pPr algn="l" rtl="0" eaLnBrk="0" fontAlgn="base" hangingPunct="0">
              <a:spcBef>
                <a:spcPct val="0"/>
              </a:spcBef>
              <a:spcAft>
                <a:spcPct val="0"/>
              </a:spcAft>
              <a:defRPr sz="3000">
                <a:solidFill>
                  <a:schemeClr val="tx2"/>
                </a:solidFill>
                <a:latin typeface="Georgia" pitchFamily="18" charset="0"/>
                <a:ea typeface="MS PGothic" pitchFamily="34" charset="-128"/>
                <a:cs typeface="ＭＳ Ｐゴシック" charset="0"/>
              </a:defRPr>
            </a:lvl4pPr>
            <a:lvl5pPr algn="l" rtl="0" eaLnBrk="0" fontAlgn="base" hangingPunct="0">
              <a:spcBef>
                <a:spcPct val="0"/>
              </a:spcBef>
              <a:spcAft>
                <a:spcPct val="0"/>
              </a:spcAft>
              <a:defRPr sz="3000">
                <a:solidFill>
                  <a:schemeClr val="tx2"/>
                </a:solidFill>
                <a:latin typeface="Georgia" pitchFamily="18" charset="0"/>
                <a:ea typeface="MS PGothic" pitchFamily="34" charset="-128"/>
                <a:cs typeface="ＭＳ Ｐゴシック" charset="0"/>
              </a:defRPr>
            </a:lvl5pPr>
            <a:lvl6pPr marL="457200" algn="l" rtl="0" fontAlgn="base">
              <a:spcBef>
                <a:spcPct val="0"/>
              </a:spcBef>
              <a:spcAft>
                <a:spcPct val="0"/>
              </a:spcAft>
              <a:defRPr sz="3000">
                <a:solidFill>
                  <a:schemeClr val="tx2"/>
                </a:solidFill>
                <a:latin typeface="Georgia" pitchFamily="18" charset="0"/>
              </a:defRPr>
            </a:lvl6pPr>
            <a:lvl7pPr marL="914400" algn="l" rtl="0" fontAlgn="base">
              <a:spcBef>
                <a:spcPct val="0"/>
              </a:spcBef>
              <a:spcAft>
                <a:spcPct val="0"/>
              </a:spcAft>
              <a:defRPr sz="3000">
                <a:solidFill>
                  <a:schemeClr val="tx2"/>
                </a:solidFill>
                <a:latin typeface="Georgia" pitchFamily="18" charset="0"/>
              </a:defRPr>
            </a:lvl7pPr>
            <a:lvl8pPr marL="1371600" algn="l" rtl="0" fontAlgn="base">
              <a:spcBef>
                <a:spcPct val="0"/>
              </a:spcBef>
              <a:spcAft>
                <a:spcPct val="0"/>
              </a:spcAft>
              <a:defRPr sz="3000">
                <a:solidFill>
                  <a:schemeClr val="tx2"/>
                </a:solidFill>
                <a:latin typeface="Georgia" pitchFamily="18" charset="0"/>
              </a:defRPr>
            </a:lvl8pPr>
            <a:lvl9pPr marL="1828800" algn="l" rtl="0" fontAlgn="base">
              <a:spcBef>
                <a:spcPct val="0"/>
              </a:spcBef>
              <a:spcAft>
                <a:spcPct val="0"/>
              </a:spcAft>
              <a:defRPr sz="3000">
                <a:solidFill>
                  <a:schemeClr val="tx2"/>
                </a:solidFill>
                <a:latin typeface="Georgia" pitchFamily="18" charset="0"/>
              </a:defRPr>
            </a:lvl9pPr>
          </a:lstStyle>
          <a:p>
            <a:pPr algn="ctr" defTabSz="822960">
              <a:defRPr/>
            </a:pPr>
            <a:r>
              <a:rPr lang="en-US" sz="1400" b="1" dirty="0">
                <a:solidFill>
                  <a:srgbClr val="26344D"/>
                </a:solidFill>
                <a:latin typeface="Manifold CF" pitchFamily="2" charset="77"/>
                <a:ea typeface="Lato" panose="020F0502020204030203" pitchFamily="34" charset="0"/>
                <a:cs typeface="Lato" panose="020F0502020204030203" pitchFamily="34" charset="0"/>
              </a:rPr>
              <a:t>TSXV:DEF          OTCQX:DNCVF          </a:t>
            </a:r>
            <a:r>
              <a:rPr lang="es-MX" sz="1400" b="1" dirty="0">
                <a:solidFill>
                  <a:srgbClr val="26344D"/>
                </a:solidFill>
                <a:latin typeface="Manifold CF" pitchFamily="2" charset="77"/>
                <a:ea typeface="Lato" panose="020F0502020204030203" pitchFamily="34" charset="0"/>
                <a:cs typeface="Lato" panose="020F0502020204030203" pitchFamily="34" charset="0"/>
              </a:rPr>
              <a:t>WKN: A1JQW5</a:t>
            </a:r>
            <a:endParaRPr lang="en-US" sz="1400" b="1" dirty="0">
              <a:solidFill>
                <a:srgbClr val="26344D"/>
              </a:solidFill>
              <a:latin typeface="Manifold CF" pitchFamily="2" charset="77"/>
              <a:ea typeface="Lato" panose="020F0502020204030203" pitchFamily="34" charset="0"/>
              <a:cs typeface="Lato" panose="020F0502020204030203" pitchFamily="34" charset="0"/>
            </a:endParaRPr>
          </a:p>
          <a:p>
            <a:pPr algn="ctr" defTabSz="822960">
              <a:defRPr/>
            </a:pPr>
            <a:r>
              <a:rPr lang="en-US" sz="1400" b="1" dirty="0">
                <a:solidFill>
                  <a:srgbClr val="26344D"/>
                </a:solidFill>
                <a:latin typeface="Manifold CF" pitchFamily="2" charset="77"/>
                <a:ea typeface="Lato" panose="020F0502020204030203" pitchFamily="34" charset="0"/>
                <a:cs typeface="Lato" panose="020F0502020204030203" pitchFamily="34" charset="0"/>
              </a:rPr>
              <a:t>    </a:t>
            </a:r>
          </a:p>
        </p:txBody>
      </p:sp>
      <p:sp>
        <p:nvSpPr>
          <p:cNvPr id="7" name="Title 1">
            <a:extLst>
              <a:ext uri="{FF2B5EF4-FFF2-40B4-BE49-F238E27FC236}">
                <a16:creationId xmlns:a16="http://schemas.microsoft.com/office/drawing/2014/main" id="{91F8DF86-3B14-42FD-8C2F-39C8DB969227}"/>
              </a:ext>
            </a:extLst>
          </p:cNvPr>
          <p:cNvSpPr txBox="1">
            <a:spLocks/>
          </p:cNvSpPr>
          <p:nvPr/>
        </p:nvSpPr>
        <p:spPr>
          <a:xfrm>
            <a:off x="1204547" y="3259429"/>
            <a:ext cx="6377940" cy="551542"/>
          </a:xfrm>
          <a:prstGeom prst="rect">
            <a:avLst/>
          </a:prstGeom>
        </p:spPr>
        <p:txBody>
          <a:bodyPr vert="horz" lIns="91440" tIns="45720" rIns="91440" bIns="45720" anchor="b">
            <a:noAutofit/>
          </a:bodyPr>
          <a:lstStyle>
            <a:lvl1pPr algn="l" rtl="0" eaLnBrk="0" fontAlgn="base" hangingPunct="0">
              <a:spcBef>
                <a:spcPct val="0"/>
              </a:spcBef>
              <a:spcAft>
                <a:spcPct val="0"/>
              </a:spcAft>
              <a:defRPr sz="3000" kern="1200" cap="small" baseline="0">
                <a:solidFill>
                  <a:schemeClr val="bg1"/>
                </a:solidFill>
                <a:latin typeface="Tahoma" panose="020B0604030504040204" pitchFamily="34" charset="0"/>
                <a:ea typeface="MS PGothic" pitchFamily="34" charset="-128"/>
                <a:cs typeface="ＭＳ Ｐゴシック" charset="0"/>
              </a:defRPr>
            </a:lvl1pPr>
            <a:lvl2pPr algn="l" rtl="0" eaLnBrk="0" fontAlgn="base" hangingPunct="0">
              <a:spcBef>
                <a:spcPct val="0"/>
              </a:spcBef>
              <a:spcAft>
                <a:spcPct val="0"/>
              </a:spcAft>
              <a:defRPr sz="3000">
                <a:solidFill>
                  <a:schemeClr val="tx2"/>
                </a:solidFill>
                <a:latin typeface="Georgia" pitchFamily="18" charset="0"/>
                <a:ea typeface="MS PGothic" pitchFamily="34" charset="-128"/>
                <a:cs typeface="ＭＳ Ｐゴシック" charset="0"/>
              </a:defRPr>
            </a:lvl2pPr>
            <a:lvl3pPr algn="l" rtl="0" eaLnBrk="0" fontAlgn="base" hangingPunct="0">
              <a:spcBef>
                <a:spcPct val="0"/>
              </a:spcBef>
              <a:spcAft>
                <a:spcPct val="0"/>
              </a:spcAft>
              <a:defRPr sz="3000">
                <a:solidFill>
                  <a:schemeClr val="tx2"/>
                </a:solidFill>
                <a:latin typeface="Georgia" pitchFamily="18" charset="0"/>
                <a:ea typeface="MS PGothic" pitchFamily="34" charset="-128"/>
                <a:cs typeface="ＭＳ Ｐゴシック" charset="0"/>
              </a:defRPr>
            </a:lvl3pPr>
            <a:lvl4pPr algn="l" rtl="0" eaLnBrk="0" fontAlgn="base" hangingPunct="0">
              <a:spcBef>
                <a:spcPct val="0"/>
              </a:spcBef>
              <a:spcAft>
                <a:spcPct val="0"/>
              </a:spcAft>
              <a:defRPr sz="3000">
                <a:solidFill>
                  <a:schemeClr val="tx2"/>
                </a:solidFill>
                <a:latin typeface="Georgia" pitchFamily="18" charset="0"/>
                <a:ea typeface="MS PGothic" pitchFamily="34" charset="-128"/>
                <a:cs typeface="ＭＳ Ｐゴシック" charset="0"/>
              </a:defRPr>
            </a:lvl4pPr>
            <a:lvl5pPr algn="l" rtl="0" eaLnBrk="0" fontAlgn="base" hangingPunct="0">
              <a:spcBef>
                <a:spcPct val="0"/>
              </a:spcBef>
              <a:spcAft>
                <a:spcPct val="0"/>
              </a:spcAft>
              <a:defRPr sz="3000">
                <a:solidFill>
                  <a:schemeClr val="tx2"/>
                </a:solidFill>
                <a:latin typeface="Georgia" pitchFamily="18" charset="0"/>
                <a:ea typeface="MS PGothic" pitchFamily="34" charset="-128"/>
                <a:cs typeface="ＭＳ Ｐゴシック" charset="0"/>
              </a:defRPr>
            </a:lvl5pPr>
            <a:lvl6pPr marL="457200" algn="l" rtl="0" fontAlgn="base">
              <a:spcBef>
                <a:spcPct val="0"/>
              </a:spcBef>
              <a:spcAft>
                <a:spcPct val="0"/>
              </a:spcAft>
              <a:defRPr sz="3000">
                <a:solidFill>
                  <a:schemeClr val="tx2"/>
                </a:solidFill>
                <a:latin typeface="Georgia" pitchFamily="18" charset="0"/>
              </a:defRPr>
            </a:lvl6pPr>
            <a:lvl7pPr marL="914400" algn="l" rtl="0" fontAlgn="base">
              <a:spcBef>
                <a:spcPct val="0"/>
              </a:spcBef>
              <a:spcAft>
                <a:spcPct val="0"/>
              </a:spcAft>
              <a:defRPr sz="3000">
                <a:solidFill>
                  <a:schemeClr val="tx2"/>
                </a:solidFill>
                <a:latin typeface="Georgia" pitchFamily="18" charset="0"/>
              </a:defRPr>
            </a:lvl7pPr>
            <a:lvl8pPr marL="1371600" algn="l" rtl="0" fontAlgn="base">
              <a:spcBef>
                <a:spcPct val="0"/>
              </a:spcBef>
              <a:spcAft>
                <a:spcPct val="0"/>
              </a:spcAft>
              <a:defRPr sz="3000">
                <a:solidFill>
                  <a:schemeClr val="tx2"/>
                </a:solidFill>
                <a:latin typeface="Georgia" pitchFamily="18" charset="0"/>
              </a:defRPr>
            </a:lvl8pPr>
            <a:lvl9pPr marL="1828800" algn="l" rtl="0" fontAlgn="base">
              <a:spcBef>
                <a:spcPct val="0"/>
              </a:spcBef>
              <a:spcAft>
                <a:spcPct val="0"/>
              </a:spcAft>
              <a:defRPr sz="3000">
                <a:solidFill>
                  <a:schemeClr val="tx2"/>
                </a:solidFill>
                <a:latin typeface="Georgia" pitchFamily="18" charset="0"/>
              </a:defRPr>
            </a:lvl9pPr>
          </a:lstStyle>
          <a:p>
            <a:pPr algn="ctr" defTabSz="822960">
              <a:defRPr/>
            </a:pPr>
            <a:r>
              <a:rPr lang="en-US" sz="1400" b="1" dirty="0">
                <a:solidFill>
                  <a:schemeClr val="bg1">
                    <a:lumMod val="50000"/>
                  </a:schemeClr>
                </a:solidFill>
                <a:latin typeface="Manifold CF"/>
                <a:ea typeface="Lato"/>
                <a:cs typeface="Lato"/>
              </a:rPr>
              <a:t>SEPTEMBER 2022</a:t>
            </a:r>
            <a:endParaRPr lang="en-US" dirty="0">
              <a:solidFill>
                <a:schemeClr val="bg1">
                  <a:lumMod val="50000"/>
                </a:schemeClr>
              </a:solidFill>
            </a:endParaRPr>
          </a:p>
          <a:p>
            <a:pPr algn="ctr" defTabSz="822960">
              <a:defRPr/>
            </a:pPr>
            <a:r>
              <a:rPr lang="en-US" sz="1400" b="1" dirty="0">
                <a:solidFill>
                  <a:srgbClr val="26344D"/>
                </a:solidFill>
                <a:latin typeface="Manifold CF" pitchFamily="2" charset="77"/>
                <a:ea typeface="Lato" panose="020F0502020204030203" pitchFamily="34" charset="0"/>
                <a:cs typeface="Lato" panose="020F0502020204030203" pitchFamily="34" charset="0"/>
              </a:rPr>
              <a:t>    </a:t>
            </a:r>
          </a:p>
        </p:txBody>
      </p:sp>
    </p:spTree>
    <p:extLst>
      <p:ext uri="{BB962C8B-B14F-4D97-AF65-F5344CB8AC3E}">
        <p14:creationId xmlns:p14="http://schemas.microsoft.com/office/powerpoint/2010/main" val="3212872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sky, outdoor, sunset&#10;&#10;Description automatically generated">
            <a:extLst>
              <a:ext uri="{FF2B5EF4-FFF2-40B4-BE49-F238E27FC236}">
                <a16:creationId xmlns:a16="http://schemas.microsoft.com/office/drawing/2014/main" id="{9F5F2877-84BC-458F-B6A3-E07D83C654F9}"/>
              </a:ext>
            </a:extLst>
          </p:cNvPr>
          <p:cNvPicPr>
            <a:picLocks noChangeAspect="1"/>
          </p:cNvPicPr>
          <p:nvPr/>
        </p:nvPicPr>
        <p:blipFill>
          <a:blip r:embed="rId2"/>
          <a:stretch>
            <a:fillRect/>
          </a:stretch>
        </p:blipFill>
        <p:spPr>
          <a:xfrm>
            <a:off x="-114925" y="-962135"/>
            <a:ext cx="9258925" cy="6944194"/>
          </a:xfrm>
          <a:prstGeom prst="rect">
            <a:avLst/>
          </a:prstGeom>
        </p:spPr>
      </p:pic>
      <p:sp>
        <p:nvSpPr>
          <p:cNvPr id="4" name="Slide Number Placeholder 3">
            <a:extLst>
              <a:ext uri="{FF2B5EF4-FFF2-40B4-BE49-F238E27FC236}">
                <a16:creationId xmlns:a16="http://schemas.microsoft.com/office/drawing/2014/main" id="{2F1C4354-C18D-4E78-B134-E67FC88E13DB}"/>
              </a:ext>
            </a:extLst>
          </p:cNvPr>
          <p:cNvSpPr>
            <a:spLocks noGrp="1"/>
          </p:cNvSpPr>
          <p:nvPr>
            <p:ph type="sldNum" sz="quarter" idx="4"/>
          </p:nvPr>
        </p:nvSpPr>
        <p:spPr/>
        <p:txBody>
          <a:bodyPr/>
          <a:lstStyle/>
          <a:p>
            <a:fld id="{092B7659-9165-A646-905C-0168404DB040}" type="slidenum">
              <a:rPr lang="en-US" smtClean="0"/>
              <a:pPr/>
              <a:t>10</a:t>
            </a:fld>
            <a:endParaRPr lang="en-US" dirty="0"/>
          </a:p>
        </p:txBody>
      </p:sp>
      <p:sp>
        <p:nvSpPr>
          <p:cNvPr id="5" name="Title 1">
            <a:extLst>
              <a:ext uri="{FF2B5EF4-FFF2-40B4-BE49-F238E27FC236}">
                <a16:creationId xmlns:a16="http://schemas.microsoft.com/office/drawing/2014/main" id="{5E3B8E57-9735-44BA-B64F-EEB5D1F7D625}"/>
              </a:ext>
            </a:extLst>
          </p:cNvPr>
          <p:cNvSpPr txBox="1">
            <a:spLocks/>
          </p:cNvSpPr>
          <p:nvPr/>
        </p:nvSpPr>
        <p:spPr>
          <a:xfrm>
            <a:off x="728923" y="133696"/>
            <a:ext cx="7861850" cy="519723"/>
          </a:xfrm>
          <a:prstGeom prst="rect">
            <a:avLst/>
          </a:prstGeom>
        </p:spPr>
        <p:txBody>
          <a:bodyPr vert="horz" lIns="91440" tIns="45720" rIns="91440" bIns="45720" anchor="b">
            <a:normAutofit/>
          </a:bodyPr>
          <a:lstStyle>
            <a:lvl1pPr algn="l" rtl="0" eaLnBrk="0" fontAlgn="base" hangingPunct="0">
              <a:spcBef>
                <a:spcPct val="0"/>
              </a:spcBef>
              <a:spcAft>
                <a:spcPct val="0"/>
              </a:spcAft>
              <a:defRPr lang="en-US" sz="2700" b="1" i="0" kern="1200" cap="all" spc="269" baseline="0" dirty="0">
                <a:solidFill>
                  <a:srgbClr val="012B5B"/>
                </a:solidFill>
                <a:latin typeface="Manifold CF Demi Bold" pitchFamily="2" charset="77"/>
                <a:ea typeface="Lato" panose="020F0502020204030203" pitchFamily="34" charset="0"/>
                <a:cs typeface="Lato" panose="020F0502020204030203" pitchFamily="34" charset="0"/>
              </a:defRPr>
            </a:lvl1pPr>
            <a:lvl2pPr algn="l" rtl="0" eaLnBrk="0" fontAlgn="base" hangingPunct="0">
              <a:spcBef>
                <a:spcPct val="0"/>
              </a:spcBef>
              <a:spcAft>
                <a:spcPct val="0"/>
              </a:spcAft>
              <a:defRPr sz="2700">
                <a:solidFill>
                  <a:schemeClr val="tx2"/>
                </a:solidFill>
                <a:latin typeface="Georgia" pitchFamily="18" charset="0"/>
                <a:ea typeface="MS PGothic" pitchFamily="34" charset="-128"/>
                <a:cs typeface="ＭＳ Ｐゴシック" charset="0"/>
              </a:defRPr>
            </a:lvl2pPr>
            <a:lvl3pPr algn="l" rtl="0" eaLnBrk="0" fontAlgn="base" hangingPunct="0">
              <a:spcBef>
                <a:spcPct val="0"/>
              </a:spcBef>
              <a:spcAft>
                <a:spcPct val="0"/>
              </a:spcAft>
              <a:defRPr sz="2700">
                <a:solidFill>
                  <a:schemeClr val="tx2"/>
                </a:solidFill>
                <a:latin typeface="Georgia" pitchFamily="18" charset="0"/>
                <a:ea typeface="MS PGothic" pitchFamily="34" charset="-128"/>
                <a:cs typeface="ＭＳ Ｐゴシック" charset="0"/>
              </a:defRPr>
            </a:lvl3pPr>
            <a:lvl4pPr algn="l" rtl="0" eaLnBrk="0" fontAlgn="base" hangingPunct="0">
              <a:spcBef>
                <a:spcPct val="0"/>
              </a:spcBef>
              <a:spcAft>
                <a:spcPct val="0"/>
              </a:spcAft>
              <a:defRPr sz="2700">
                <a:solidFill>
                  <a:schemeClr val="tx2"/>
                </a:solidFill>
                <a:latin typeface="Georgia" pitchFamily="18" charset="0"/>
                <a:ea typeface="MS PGothic" pitchFamily="34" charset="-128"/>
                <a:cs typeface="ＭＳ Ｐゴシック" charset="0"/>
              </a:defRPr>
            </a:lvl4pPr>
            <a:lvl5pPr algn="l" rtl="0" eaLnBrk="0" fontAlgn="base" hangingPunct="0">
              <a:spcBef>
                <a:spcPct val="0"/>
              </a:spcBef>
              <a:spcAft>
                <a:spcPct val="0"/>
              </a:spcAft>
              <a:defRPr sz="2700">
                <a:solidFill>
                  <a:schemeClr val="tx2"/>
                </a:solidFill>
                <a:latin typeface="Georgia" pitchFamily="18" charset="0"/>
                <a:ea typeface="MS PGothic" pitchFamily="34" charset="-128"/>
                <a:cs typeface="ＭＳ Ｐゴシック" charset="0"/>
              </a:defRPr>
            </a:lvl5pPr>
            <a:lvl6pPr marL="411461" algn="l" rtl="0" fontAlgn="base">
              <a:spcBef>
                <a:spcPct val="0"/>
              </a:spcBef>
              <a:spcAft>
                <a:spcPct val="0"/>
              </a:spcAft>
              <a:defRPr sz="2700">
                <a:solidFill>
                  <a:schemeClr val="tx2"/>
                </a:solidFill>
                <a:latin typeface="Georgia" pitchFamily="18" charset="0"/>
              </a:defRPr>
            </a:lvl6pPr>
            <a:lvl7pPr marL="822918" algn="l" rtl="0" fontAlgn="base">
              <a:spcBef>
                <a:spcPct val="0"/>
              </a:spcBef>
              <a:spcAft>
                <a:spcPct val="0"/>
              </a:spcAft>
              <a:defRPr sz="2700">
                <a:solidFill>
                  <a:schemeClr val="tx2"/>
                </a:solidFill>
                <a:latin typeface="Georgia" pitchFamily="18" charset="0"/>
              </a:defRPr>
            </a:lvl7pPr>
            <a:lvl8pPr marL="1234379" algn="l" rtl="0" fontAlgn="base">
              <a:spcBef>
                <a:spcPct val="0"/>
              </a:spcBef>
              <a:spcAft>
                <a:spcPct val="0"/>
              </a:spcAft>
              <a:defRPr sz="2700">
                <a:solidFill>
                  <a:schemeClr val="tx2"/>
                </a:solidFill>
                <a:latin typeface="Georgia" pitchFamily="18" charset="0"/>
              </a:defRPr>
            </a:lvl8pPr>
            <a:lvl9pPr marL="1645838" algn="l" rtl="0" fontAlgn="base">
              <a:spcBef>
                <a:spcPct val="0"/>
              </a:spcBef>
              <a:spcAft>
                <a:spcPct val="0"/>
              </a:spcAft>
              <a:defRPr sz="2700">
                <a:solidFill>
                  <a:schemeClr val="tx2"/>
                </a:solidFill>
                <a:latin typeface="Georgia" pitchFamily="18" charset="0"/>
              </a:defRPr>
            </a:lvl9pPr>
          </a:lstStyle>
          <a:p>
            <a:r>
              <a:rPr lang="en-AU" sz="2000" dirty="0">
                <a:effectLst>
                  <a:glow rad="63500">
                    <a:schemeClr val="accent3">
                      <a:satMod val="175000"/>
                      <a:alpha val="40000"/>
                    </a:schemeClr>
                  </a:glow>
                </a:effectLst>
                <a:latin typeface="Manifold CF Demi Bold"/>
                <a:ea typeface="Lato"/>
                <a:cs typeface="Lato"/>
              </a:rPr>
              <a:t>VETA GRANDE</a:t>
            </a:r>
            <a:endParaRPr lang="en-AU" sz="2025" dirty="0">
              <a:effectLst>
                <a:glow rad="63500">
                  <a:schemeClr val="accent3">
                    <a:satMod val="175000"/>
                    <a:alpha val="40000"/>
                  </a:schemeClr>
                </a:glow>
              </a:effectLst>
            </a:endParaRPr>
          </a:p>
        </p:txBody>
      </p:sp>
      <p:sp>
        <p:nvSpPr>
          <p:cNvPr id="6" name="Rectangle 5">
            <a:extLst>
              <a:ext uri="{FF2B5EF4-FFF2-40B4-BE49-F238E27FC236}">
                <a16:creationId xmlns:a16="http://schemas.microsoft.com/office/drawing/2014/main" id="{745DF0FE-3E01-4D1E-8A73-55A7C7C5996C}"/>
              </a:ext>
            </a:extLst>
          </p:cNvPr>
          <p:cNvSpPr/>
          <p:nvPr/>
        </p:nvSpPr>
        <p:spPr>
          <a:xfrm>
            <a:off x="728922" y="689655"/>
            <a:ext cx="7374116" cy="318742"/>
          </a:xfrm>
          <a:prstGeom prst="rect">
            <a:avLst/>
          </a:prstGeom>
        </p:spPr>
        <p:txBody>
          <a:bodyPr wrap="square">
            <a:spAutoFit/>
          </a:bodyPr>
          <a:lstStyle/>
          <a:p>
            <a:pPr>
              <a:lnSpc>
                <a:spcPct val="114000"/>
              </a:lnSpc>
            </a:pPr>
            <a:r>
              <a:rPr lang="en-US" sz="1440" b="1" spc="198" dirty="0">
                <a:solidFill>
                  <a:schemeClr val="accent2">
                    <a:lumMod val="50000"/>
                  </a:schemeClr>
                </a:solidFill>
                <a:latin typeface="Manifold CF Demi Bold" pitchFamily="2" charset="77"/>
                <a:ea typeface="Lato" panose="020F0502020204030203" pitchFamily="34" charset="0"/>
                <a:cs typeface="Lato" panose="020F0502020204030203" pitchFamily="34" charset="0"/>
              </a:rPr>
              <a:t>SAN ACACIO RESOURCE PROJECT</a:t>
            </a:r>
          </a:p>
        </p:txBody>
      </p:sp>
      <p:sp>
        <p:nvSpPr>
          <p:cNvPr id="9" name="Content Placeholder 5">
            <a:extLst>
              <a:ext uri="{FF2B5EF4-FFF2-40B4-BE49-F238E27FC236}">
                <a16:creationId xmlns:a16="http://schemas.microsoft.com/office/drawing/2014/main" id="{9DA69A39-C79C-4273-9E99-58222701A4A8}"/>
              </a:ext>
            </a:extLst>
          </p:cNvPr>
          <p:cNvSpPr txBox="1">
            <a:spLocks/>
          </p:cNvSpPr>
          <p:nvPr/>
        </p:nvSpPr>
        <p:spPr bwMode="auto">
          <a:xfrm>
            <a:off x="4736153" y="3890253"/>
            <a:ext cx="3856644" cy="2673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2400" tIns="32400" rIns="32400" bIns="32400" numCol="1" anchor="t" anchorCtr="0" compatLnSpc="1">
            <a:prstTxWarp prst="textNoShape">
              <a:avLst/>
            </a:prstTxWarp>
            <a:noAutofit/>
          </a:bodyPr>
          <a:lstStyle>
            <a:lvl1pPr marL="204778" indent="-204778" algn="l" rtl="0" eaLnBrk="0" fontAlgn="base" hangingPunct="0">
              <a:spcBef>
                <a:spcPct val="20000"/>
              </a:spcBef>
              <a:spcAft>
                <a:spcPct val="0"/>
              </a:spcAft>
              <a:buClr>
                <a:srgbClr val="0D045C"/>
              </a:buClr>
              <a:buSzPct val="70000"/>
              <a:buFont typeface="Wingdings" panose="05000000000000000000" pitchFamily="2" charset="2"/>
              <a:buChar char=""/>
              <a:defRPr lang="en-US" altLang="en-US" sz="1800" kern="1200" dirty="0">
                <a:solidFill>
                  <a:srgbClr val="575F69"/>
                </a:solidFill>
                <a:latin typeface="Palatino Linotype" panose="02040502050505030304" pitchFamily="18" charset="0"/>
                <a:ea typeface="MS PGothic" pitchFamily="34" charset="-128"/>
                <a:cs typeface="ＭＳ Ｐゴシック" charset="0"/>
              </a:defRPr>
            </a:lvl1pPr>
            <a:lvl2pPr marL="560770" indent="-285750" algn="l" rtl="0" eaLnBrk="0" fontAlgn="base" hangingPunct="0">
              <a:spcBef>
                <a:spcPct val="20000"/>
              </a:spcBef>
              <a:spcAft>
                <a:spcPct val="0"/>
              </a:spcAft>
              <a:buClr>
                <a:srgbClr val="0D045C"/>
              </a:buClr>
              <a:buSzPct val="80000"/>
              <a:buFont typeface="Arial" panose="020B0604020202020204" pitchFamily="34" charset="0"/>
              <a:buChar char="•"/>
              <a:defRPr lang="en-US" altLang="en-US" sz="1400" kern="1200" baseline="0" dirty="0">
                <a:solidFill>
                  <a:srgbClr val="575F69"/>
                </a:solidFill>
                <a:latin typeface="Lato Light" panose="020F0502020204030203" pitchFamily="34" charset="0"/>
                <a:ea typeface="Lato Light" panose="020F0502020204030203" pitchFamily="34" charset="0"/>
                <a:cs typeface="Lato Light" panose="020F0502020204030203" pitchFamily="34" charset="0"/>
              </a:defRPr>
            </a:lvl2pPr>
            <a:lvl3pPr marL="834601" indent="-285750" algn="l" rtl="0" eaLnBrk="0" fontAlgn="base" hangingPunct="0">
              <a:spcBef>
                <a:spcPct val="20000"/>
              </a:spcBef>
              <a:spcAft>
                <a:spcPct val="0"/>
              </a:spcAft>
              <a:buClr>
                <a:srgbClr val="0D045C"/>
              </a:buClr>
              <a:buSzPct val="60000"/>
              <a:buFont typeface="Arial" panose="020B0604020202020204" pitchFamily="34" charset="0"/>
              <a:buChar char="•"/>
              <a:defRPr lang="en-US" altLang="en-US" sz="1400" kern="1200" dirty="0">
                <a:solidFill>
                  <a:srgbClr val="575F69"/>
                </a:solidFill>
                <a:latin typeface="Lato Light" panose="020F0502020204030203" pitchFamily="34" charset="0"/>
                <a:ea typeface="Lato Light" panose="020F0502020204030203" pitchFamily="34" charset="0"/>
                <a:cs typeface="Lato Light" panose="020F0502020204030203" pitchFamily="34" charset="0"/>
              </a:defRPr>
            </a:lvl3pPr>
            <a:lvl4pPr marL="1039379" indent="-285750" algn="l" rtl="0" eaLnBrk="0" fontAlgn="base" hangingPunct="0">
              <a:spcBef>
                <a:spcPct val="20000"/>
              </a:spcBef>
              <a:spcAft>
                <a:spcPct val="0"/>
              </a:spcAft>
              <a:buClr>
                <a:srgbClr val="0D045C"/>
              </a:buClr>
              <a:buSzPct val="60000"/>
              <a:buFont typeface="Arial" panose="020B0604020202020204" pitchFamily="34" charset="0"/>
              <a:buChar char="•"/>
              <a:defRPr lang="en-US" altLang="en-US" sz="1400" kern="1200" dirty="0">
                <a:solidFill>
                  <a:srgbClr val="575F69"/>
                </a:solidFill>
                <a:latin typeface="Lato Light" panose="020F0502020204030203" pitchFamily="34" charset="0"/>
                <a:ea typeface="Lato Light" panose="020F0502020204030203" pitchFamily="34" charset="0"/>
                <a:cs typeface="Lato Light" panose="020F0502020204030203" pitchFamily="34" charset="0"/>
              </a:defRPr>
            </a:lvl4pPr>
            <a:lvl5pPr marL="1245347" indent="-285750" algn="l" rtl="0" eaLnBrk="0" fontAlgn="base" hangingPunct="0">
              <a:spcBef>
                <a:spcPct val="20000"/>
              </a:spcBef>
              <a:spcAft>
                <a:spcPct val="0"/>
              </a:spcAft>
              <a:buClr>
                <a:srgbClr val="0D045C"/>
              </a:buClr>
              <a:buSzPct val="68000"/>
              <a:buFont typeface="Arial" panose="020B0604020202020204" pitchFamily="34" charset="0"/>
              <a:buChar char="•"/>
              <a:defRPr lang="en-US" altLang="en-US" sz="1400" kern="1200" dirty="0">
                <a:solidFill>
                  <a:srgbClr val="575F69"/>
                </a:solidFill>
                <a:latin typeface="Lato Light" panose="020F0502020204030203" pitchFamily="34" charset="0"/>
                <a:ea typeface="Lato Light" panose="020F0502020204030203" pitchFamily="34" charset="0"/>
                <a:cs typeface="Lato Light" panose="020F0502020204030203" pitchFamily="34" charset="0"/>
              </a:defRPr>
            </a:lvl5pPr>
            <a:lvl6pPr marL="1302955" indent="-137153" algn="l" rtl="0" eaLnBrk="1" latinLnBrk="0" hangingPunct="1">
              <a:spcBef>
                <a:spcPct val="20000"/>
              </a:spcBef>
              <a:buClr>
                <a:schemeClr val="accent1"/>
              </a:buClr>
              <a:buChar char="•"/>
              <a:defRPr kumimoji="0" sz="1200" kern="1200">
                <a:solidFill>
                  <a:schemeClr val="tx2"/>
                </a:solidFill>
                <a:latin typeface="+mn-lt"/>
                <a:ea typeface="+mn-ea"/>
                <a:cs typeface="+mn-cs"/>
              </a:defRPr>
            </a:lvl6pPr>
            <a:lvl7pPr marL="1508685" indent="-137153" algn="l" rtl="0" eaLnBrk="1" latinLnBrk="0" hangingPunct="1">
              <a:spcBef>
                <a:spcPct val="20000"/>
              </a:spcBef>
              <a:buClr>
                <a:schemeClr val="accent1">
                  <a:tint val="60000"/>
                </a:schemeClr>
              </a:buClr>
              <a:buSzPct val="60000"/>
              <a:buFont typeface="Wingdings"/>
              <a:buChar char=""/>
              <a:defRPr kumimoji="0" sz="1050" kern="1200" baseline="0">
                <a:solidFill>
                  <a:schemeClr val="tx2"/>
                </a:solidFill>
                <a:latin typeface="+mn-lt"/>
                <a:ea typeface="+mn-ea"/>
                <a:cs typeface="+mn-cs"/>
              </a:defRPr>
            </a:lvl7pPr>
            <a:lvl8pPr marL="1714415" indent="-137153" algn="l" rtl="0" eaLnBrk="1" latinLnBrk="0" hangingPunct="1">
              <a:spcBef>
                <a:spcPct val="20000"/>
              </a:spcBef>
              <a:buClr>
                <a:schemeClr val="accent2"/>
              </a:buClr>
              <a:buChar char="•"/>
              <a:defRPr kumimoji="0" sz="1050" kern="1200" cap="small" baseline="0">
                <a:solidFill>
                  <a:schemeClr val="tx2"/>
                </a:solidFill>
                <a:latin typeface="+mn-lt"/>
                <a:ea typeface="+mn-ea"/>
                <a:cs typeface="+mn-cs"/>
              </a:defRPr>
            </a:lvl8pPr>
            <a:lvl9pPr marL="1920144" indent="-137153" algn="l" rtl="0" eaLnBrk="1" latinLnBrk="0" hangingPunct="1">
              <a:spcBef>
                <a:spcPct val="20000"/>
              </a:spcBef>
              <a:buClr>
                <a:schemeClr val="accent1">
                  <a:shade val="75000"/>
                </a:schemeClr>
              </a:buClr>
              <a:buChar char="•"/>
              <a:defRPr kumimoji="0" sz="1050" kern="1200" baseline="0">
                <a:solidFill>
                  <a:schemeClr val="tx2"/>
                </a:solidFill>
                <a:latin typeface="+mn-lt"/>
                <a:ea typeface="+mn-ea"/>
                <a:cs typeface="+mn-cs"/>
              </a:defRPr>
            </a:lvl9pPr>
          </a:lstStyle>
          <a:p>
            <a:pPr marL="154305" lvl="1" indent="-154305">
              <a:lnSpc>
                <a:spcPct val="110000"/>
              </a:lnSpc>
              <a:spcBef>
                <a:spcPts val="0"/>
              </a:spcBef>
              <a:spcAft>
                <a:spcPts val="540"/>
              </a:spcAft>
              <a:buClr>
                <a:schemeClr val="tx1">
                  <a:lumMod val="75000"/>
                  <a:lumOff val="25000"/>
                </a:schemeClr>
              </a:buClr>
              <a:buSzPct val="100000"/>
            </a:pPr>
            <a:r>
              <a:rPr lang="en-AU" sz="990" b="1" dirty="0">
                <a:solidFill>
                  <a:schemeClr val="bg1"/>
                </a:solidFill>
                <a:latin typeface="Lato"/>
                <a:ea typeface="Lato"/>
                <a:cs typeface="Lato"/>
              </a:rPr>
              <a:t>San Acacio and Lagartos projects located on the prolific Veta Grande and Mala Noche Vein Systems. Next door neighbour is the 3800 TPD </a:t>
            </a:r>
            <a:r>
              <a:rPr lang="en-AU" sz="990" b="1" dirty="0" err="1">
                <a:solidFill>
                  <a:schemeClr val="bg1"/>
                </a:solidFill>
                <a:latin typeface="Lato"/>
                <a:ea typeface="Lato"/>
                <a:cs typeface="Lato"/>
              </a:rPr>
              <a:t>Cozamin</a:t>
            </a:r>
            <a:r>
              <a:rPr lang="en-AU" sz="990" b="1" dirty="0">
                <a:solidFill>
                  <a:schemeClr val="bg1"/>
                </a:solidFill>
                <a:latin typeface="Lato"/>
                <a:ea typeface="Lato"/>
                <a:cs typeface="Lato"/>
              </a:rPr>
              <a:t> mine (Capstone mining)</a:t>
            </a:r>
          </a:p>
          <a:p>
            <a:pPr marL="154305" lvl="1" indent="-154305">
              <a:lnSpc>
                <a:spcPct val="110000"/>
              </a:lnSpc>
              <a:spcBef>
                <a:spcPts val="0"/>
              </a:spcBef>
              <a:spcAft>
                <a:spcPts val="540"/>
              </a:spcAft>
              <a:buClr>
                <a:schemeClr val="tx1">
                  <a:lumMod val="75000"/>
                  <a:lumOff val="25000"/>
                </a:schemeClr>
              </a:buClr>
              <a:buSzPct val="100000"/>
            </a:pPr>
            <a:r>
              <a:rPr lang="en-AU" sz="990" b="1" dirty="0">
                <a:solidFill>
                  <a:schemeClr val="bg1"/>
                </a:solidFill>
                <a:latin typeface="Lato"/>
                <a:ea typeface="Lato"/>
                <a:cs typeface="Lato"/>
              </a:rPr>
              <a:t>Veta Grande vein system has historically produced &gt;150m oz of Ag. </a:t>
            </a:r>
            <a:endParaRPr lang="en-AU" sz="990" b="1" dirty="0">
              <a:solidFill>
                <a:schemeClr val="bg1"/>
              </a:solidFill>
              <a:latin typeface="Lato" panose="020F0502020204030203" pitchFamily="34" charset="0"/>
              <a:ea typeface="Lato" panose="020F0502020204030203" pitchFamily="34" charset="0"/>
              <a:cs typeface="Lato" panose="020F0502020204030203" pitchFamily="34" charset="0"/>
            </a:endParaRPr>
          </a:p>
          <a:p>
            <a:pPr marL="154305" lvl="1" indent="-154305">
              <a:lnSpc>
                <a:spcPct val="110000"/>
              </a:lnSpc>
              <a:spcBef>
                <a:spcPts val="0"/>
              </a:spcBef>
              <a:spcAft>
                <a:spcPts val="540"/>
              </a:spcAft>
              <a:buClr>
                <a:schemeClr val="tx1">
                  <a:lumMod val="75000"/>
                  <a:lumOff val="25000"/>
                </a:schemeClr>
              </a:buClr>
              <a:buSzPct val="100000"/>
            </a:pPr>
            <a:r>
              <a:rPr lang="en-US" sz="990" b="1" dirty="0">
                <a:solidFill>
                  <a:schemeClr val="bg1"/>
                </a:solidFill>
                <a:latin typeface="Lato" panose="020F0502020204030203" pitchFamily="34" charset="0"/>
                <a:ea typeface="Lato" panose="020F0502020204030203" pitchFamily="34" charset="0"/>
                <a:cs typeface="Lato" panose="020F0502020204030203" pitchFamily="34" charset="0"/>
              </a:rPr>
              <a:t>Significant Intersections outside of current resource; Base Metals never tabled into previous resource estimates. </a:t>
            </a:r>
          </a:p>
          <a:p>
            <a:pPr marL="154305" lvl="1" indent="-154305">
              <a:lnSpc>
                <a:spcPct val="110000"/>
              </a:lnSpc>
              <a:spcBef>
                <a:spcPts val="0"/>
              </a:spcBef>
              <a:spcAft>
                <a:spcPts val="540"/>
              </a:spcAft>
              <a:buClr>
                <a:schemeClr val="tx1">
                  <a:lumMod val="75000"/>
                  <a:lumOff val="25000"/>
                </a:schemeClr>
              </a:buClr>
              <a:buSzPct val="100000"/>
            </a:pPr>
            <a:r>
              <a:rPr lang="en-US" sz="990" b="1" dirty="0">
                <a:solidFill>
                  <a:schemeClr val="bg1"/>
                </a:solidFill>
                <a:latin typeface="Lato" panose="020F0502020204030203" pitchFamily="34" charset="0"/>
                <a:ea typeface="Lato" panose="020F0502020204030203" pitchFamily="34" charset="0"/>
                <a:cs typeface="Lato" panose="020F0502020204030203" pitchFamily="34" charset="0"/>
              </a:rPr>
              <a:t>The Zacatecas mining district has produced &gt;1B </a:t>
            </a:r>
            <a:r>
              <a:rPr lang="en-US" sz="990" b="1" dirty="0" err="1">
                <a:solidFill>
                  <a:schemeClr val="bg1"/>
                </a:solidFill>
                <a:latin typeface="Lato" panose="020F0502020204030203" pitchFamily="34" charset="0"/>
                <a:ea typeface="Lato" panose="020F0502020204030203" pitchFamily="34" charset="0"/>
                <a:cs typeface="Lato" panose="020F0502020204030203" pitchFamily="34" charset="0"/>
              </a:rPr>
              <a:t>ozs</a:t>
            </a:r>
            <a:r>
              <a:rPr lang="en-US" sz="990" b="1" dirty="0">
                <a:solidFill>
                  <a:schemeClr val="bg1"/>
                </a:solidFill>
                <a:latin typeface="Lato" panose="020F0502020204030203" pitchFamily="34" charset="0"/>
                <a:ea typeface="Lato" panose="020F0502020204030203" pitchFamily="34" charset="0"/>
                <a:cs typeface="Lato" panose="020F0502020204030203" pitchFamily="34" charset="0"/>
              </a:rPr>
              <a:t> Ag and is still a prolific mining region for silver and base metal deposits.  </a:t>
            </a:r>
          </a:p>
          <a:p>
            <a:pPr marL="0" lvl="1" indent="0">
              <a:lnSpc>
                <a:spcPct val="110000"/>
              </a:lnSpc>
              <a:spcBef>
                <a:spcPts val="0"/>
              </a:spcBef>
              <a:spcAft>
                <a:spcPts val="540"/>
              </a:spcAft>
              <a:buClr>
                <a:schemeClr val="tx1">
                  <a:lumMod val="75000"/>
                  <a:lumOff val="25000"/>
                </a:schemeClr>
              </a:buClr>
              <a:buSzPct val="100000"/>
              <a:buNone/>
            </a:pPr>
            <a:endParaRPr lang="en-AU" sz="108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7" name="Content Placeholder 5">
            <a:extLst>
              <a:ext uri="{FF2B5EF4-FFF2-40B4-BE49-F238E27FC236}">
                <a16:creationId xmlns:a16="http://schemas.microsoft.com/office/drawing/2014/main" id="{CF7BE8EF-3244-D74D-B2C4-83AEAFB82CFF}"/>
              </a:ext>
            </a:extLst>
          </p:cNvPr>
          <p:cNvSpPr txBox="1">
            <a:spLocks/>
          </p:cNvSpPr>
          <p:nvPr/>
        </p:nvSpPr>
        <p:spPr bwMode="auto">
          <a:xfrm>
            <a:off x="382292" y="3890252"/>
            <a:ext cx="3856644" cy="2673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2400" tIns="32400" rIns="32400" bIns="32400" numCol="1" anchor="t" anchorCtr="0" compatLnSpc="1">
            <a:prstTxWarp prst="textNoShape">
              <a:avLst/>
            </a:prstTxWarp>
            <a:noAutofit/>
          </a:bodyPr>
          <a:lstStyle>
            <a:lvl1pPr marL="204778" indent="-204778" algn="l" rtl="0" eaLnBrk="0" fontAlgn="base" hangingPunct="0">
              <a:spcBef>
                <a:spcPct val="20000"/>
              </a:spcBef>
              <a:spcAft>
                <a:spcPct val="0"/>
              </a:spcAft>
              <a:buClr>
                <a:srgbClr val="0D045C"/>
              </a:buClr>
              <a:buSzPct val="70000"/>
              <a:buFont typeface="Wingdings" panose="05000000000000000000" pitchFamily="2" charset="2"/>
              <a:buChar char=""/>
              <a:defRPr lang="en-US" altLang="en-US" sz="1800" kern="1200" dirty="0">
                <a:solidFill>
                  <a:srgbClr val="575F69"/>
                </a:solidFill>
                <a:latin typeface="Palatino Linotype" panose="02040502050505030304" pitchFamily="18" charset="0"/>
                <a:ea typeface="MS PGothic" pitchFamily="34" charset="-128"/>
                <a:cs typeface="ＭＳ Ｐゴシック" charset="0"/>
              </a:defRPr>
            </a:lvl1pPr>
            <a:lvl2pPr marL="560770" indent="-285750" algn="l" rtl="0" eaLnBrk="0" fontAlgn="base" hangingPunct="0">
              <a:spcBef>
                <a:spcPct val="20000"/>
              </a:spcBef>
              <a:spcAft>
                <a:spcPct val="0"/>
              </a:spcAft>
              <a:buClr>
                <a:srgbClr val="0D045C"/>
              </a:buClr>
              <a:buSzPct val="80000"/>
              <a:buFont typeface="Arial" panose="020B0604020202020204" pitchFamily="34" charset="0"/>
              <a:buChar char="•"/>
              <a:defRPr lang="en-US" altLang="en-US" sz="1400" kern="1200" baseline="0" dirty="0">
                <a:solidFill>
                  <a:srgbClr val="575F69"/>
                </a:solidFill>
                <a:latin typeface="Lato Light" panose="020F0502020204030203" pitchFamily="34" charset="0"/>
                <a:ea typeface="Lato Light" panose="020F0502020204030203" pitchFamily="34" charset="0"/>
                <a:cs typeface="Lato Light" panose="020F0502020204030203" pitchFamily="34" charset="0"/>
              </a:defRPr>
            </a:lvl2pPr>
            <a:lvl3pPr marL="834601" indent="-285750" algn="l" rtl="0" eaLnBrk="0" fontAlgn="base" hangingPunct="0">
              <a:spcBef>
                <a:spcPct val="20000"/>
              </a:spcBef>
              <a:spcAft>
                <a:spcPct val="0"/>
              </a:spcAft>
              <a:buClr>
                <a:srgbClr val="0D045C"/>
              </a:buClr>
              <a:buSzPct val="60000"/>
              <a:buFont typeface="Arial" panose="020B0604020202020204" pitchFamily="34" charset="0"/>
              <a:buChar char="•"/>
              <a:defRPr lang="en-US" altLang="en-US" sz="1400" kern="1200" dirty="0">
                <a:solidFill>
                  <a:srgbClr val="575F69"/>
                </a:solidFill>
                <a:latin typeface="Lato Light" panose="020F0502020204030203" pitchFamily="34" charset="0"/>
                <a:ea typeface="Lato Light" panose="020F0502020204030203" pitchFamily="34" charset="0"/>
                <a:cs typeface="Lato Light" panose="020F0502020204030203" pitchFamily="34" charset="0"/>
              </a:defRPr>
            </a:lvl3pPr>
            <a:lvl4pPr marL="1039379" indent="-285750" algn="l" rtl="0" eaLnBrk="0" fontAlgn="base" hangingPunct="0">
              <a:spcBef>
                <a:spcPct val="20000"/>
              </a:spcBef>
              <a:spcAft>
                <a:spcPct val="0"/>
              </a:spcAft>
              <a:buClr>
                <a:srgbClr val="0D045C"/>
              </a:buClr>
              <a:buSzPct val="60000"/>
              <a:buFont typeface="Arial" panose="020B0604020202020204" pitchFamily="34" charset="0"/>
              <a:buChar char="•"/>
              <a:defRPr lang="en-US" altLang="en-US" sz="1400" kern="1200" dirty="0">
                <a:solidFill>
                  <a:srgbClr val="575F69"/>
                </a:solidFill>
                <a:latin typeface="Lato Light" panose="020F0502020204030203" pitchFamily="34" charset="0"/>
                <a:ea typeface="Lato Light" panose="020F0502020204030203" pitchFamily="34" charset="0"/>
                <a:cs typeface="Lato Light" panose="020F0502020204030203" pitchFamily="34" charset="0"/>
              </a:defRPr>
            </a:lvl4pPr>
            <a:lvl5pPr marL="1245347" indent="-285750" algn="l" rtl="0" eaLnBrk="0" fontAlgn="base" hangingPunct="0">
              <a:spcBef>
                <a:spcPct val="20000"/>
              </a:spcBef>
              <a:spcAft>
                <a:spcPct val="0"/>
              </a:spcAft>
              <a:buClr>
                <a:srgbClr val="0D045C"/>
              </a:buClr>
              <a:buSzPct val="68000"/>
              <a:buFont typeface="Arial" panose="020B0604020202020204" pitchFamily="34" charset="0"/>
              <a:buChar char="•"/>
              <a:defRPr lang="en-US" altLang="en-US" sz="1400" kern="1200" dirty="0">
                <a:solidFill>
                  <a:srgbClr val="575F69"/>
                </a:solidFill>
                <a:latin typeface="Lato Light" panose="020F0502020204030203" pitchFamily="34" charset="0"/>
                <a:ea typeface="Lato Light" panose="020F0502020204030203" pitchFamily="34" charset="0"/>
                <a:cs typeface="Lato Light" panose="020F0502020204030203" pitchFamily="34" charset="0"/>
              </a:defRPr>
            </a:lvl5pPr>
            <a:lvl6pPr marL="1302955" indent="-137153" algn="l" rtl="0" eaLnBrk="1" latinLnBrk="0" hangingPunct="1">
              <a:spcBef>
                <a:spcPct val="20000"/>
              </a:spcBef>
              <a:buClr>
                <a:schemeClr val="accent1"/>
              </a:buClr>
              <a:buChar char="•"/>
              <a:defRPr kumimoji="0" sz="1200" kern="1200">
                <a:solidFill>
                  <a:schemeClr val="tx2"/>
                </a:solidFill>
                <a:latin typeface="+mn-lt"/>
                <a:ea typeface="+mn-ea"/>
                <a:cs typeface="+mn-cs"/>
              </a:defRPr>
            </a:lvl6pPr>
            <a:lvl7pPr marL="1508685" indent="-137153" algn="l" rtl="0" eaLnBrk="1" latinLnBrk="0" hangingPunct="1">
              <a:spcBef>
                <a:spcPct val="20000"/>
              </a:spcBef>
              <a:buClr>
                <a:schemeClr val="accent1">
                  <a:tint val="60000"/>
                </a:schemeClr>
              </a:buClr>
              <a:buSzPct val="60000"/>
              <a:buFont typeface="Wingdings"/>
              <a:buChar char=""/>
              <a:defRPr kumimoji="0" sz="1050" kern="1200" baseline="0">
                <a:solidFill>
                  <a:schemeClr val="tx2"/>
                </a:solidFill>
                <a:latin typeface="+mn-lt"/>
                <a:ea typeface="+mn-ea"/>
                <a:cs typeface="+mn-cs"/>
              </a:defRPr>
            </a:lvl7pPr>
            <a:lvl8pPr marL="1714415" indent="-137153" algn="l" rtl="0" eaLnBrk="1" latinLnBrk="0" hangingPunct="1">
              <a:spcBef>
                <a:spcPct val="20000"/>
              </a:spcBef>
              <a:buClr>
                <a:schemeClr val="accent2"/>
              </a:buClr>
              <a:buChar char="•"/>
              <a:defRPr kumimoji="0" sz="1050" kern="1200" cap="small" baseline="0">
                <a:solidFill>
                  <a:schemeClr val="tx2"/>
                </a:solidFill>
                <a:latin typeface="+mn-lt"/>
                <a:ea typeface="+mn-ea"/>
                <a:cs typeface="+mn-cs"/>
              </a:defRPr>
            </a:lvl8pPr>
            <a:lvl9pPr marL="1920144" indent="-137153" algn="l" rtl="0" eaLnBrk="1" latinLnBrk="0" hangingPunct="1">
              <a:spcBef>
                <a:spcPct val="20000"/>
              </a:spcBef>
              <a:buClr>
                <a:schemeClr val="accent1">
                  <a:shade val="75000"/>
                </a:schemeClr>
              </a:buClr>
              <a:buChar char="•"/>
              <a:defRPr kumimoji="0" sz="1050" kern="1200" baseline="0">
                <a:solidFill>
                  <a:schemeClr val="tx2"/>
                </a:solidFill>
                <a:latin typeface="+mn-lt"/>
                <a:ea typeface="+mn-ea"/>
                <a:cs typeface="+mn-cs"/>
              </a:defRPr>
            </a:lvl9pPr>
          </a:lstStyle>
          <a:p>
            <a:pPr marL="154305" lvl="1" indent="-154305">
              <a:lnSpc>
                <a:spcPct val="110000"/>
              </a:lnSpc>
              <a:spcBef>
                <a:spcPts val="0"/>
              </a:spcBef>
              <a:spcAft>
                <a:spcPts val="540"/>
              </a:spcAft>
              <a:buClr>
                <a:schemeClr val="tx1">
                  <a:lumMod val="75000"/>
                  <a:lumOff val="25000"/>
                </a:schemeClr>
              </a:buClr>
              <a:buSzPct val="100000"/>
            </a:pPr>
            <a:r>
              <a:rPr lang="en-AU" sz="990" b="1" dirty="0">
                <a:solidFill>
                  <a:schemeClr val="bg1"/>
                </a:solidFill>
                <a:latin typeface="Lato" panose="020F0502020204030203" pitchFamily="34" charset="0"/>
                <a:ea typeface="Lato" panose="020F0502020204030203" pitchFamily="34" charset="0"/>
                <a:cs typeface="Lato" panose="020F0502020204030203" pitchFamily="34" charset="0"/>
              </a:rPr>
              <a:t>Located in Zacatecas, Mexico. One of Mexico’s most well-known mining districts</a:t>
            </a:r>
          </a:p>
          <a:p>
            <a:pPr marL="154305" lvl="1" indent="-154305">
              <a:lnSpc>
                <a:spcPct val="110000"/>
              </a:lnSpc>
              <a:spcBef>
                <a:spcPts val="0"/>
              </a:spcBef>
              <a:spcAft>
                <a:spcPts val="540"/>
              </a:spcAft>
              <a:buClr>
                <a:schemeClr val="tx1">
                  <a:lumMod val="75000"/>
                  <a:lumOff val="25000"/>
                </a:schemeClr>
              </a:buClr>
              <a:buSzPct val="100000"/>
            </a:pPr>
            <a:r>
              <a:rPr lang="en-AU" sz="990" b="1" dirty="0">
                <a:solidFill>
                  <a:schemeClr val="bg1"/>
                </a:solidFill>
                <a:latin typeface="Lato" panose="020F0502020204030203" pitchFamily="34" charset="0"/>
                <a:ea typeface="Lato" panose="020F0502020204030203" pitchFamily="34" charset="0"/>
                <a:cs typeface="Lato" panose="020F0502020204030203" pitchFamily="34" charset="0"/>
              </a:rPr>
              <a:t>Excellent infrastructure, topography, and skilled local workforce. 10-minute drive from city centre on paved roads, power on site.</a:t>
            </a:r>
          </a:p>
          <a:p>
            <a:pPr marL="154305" lvl="1" indent="-154305">
              <a:lnSpc>
                <a:spcPct val="110000"/>
              </a:lnSpc>
              <a:spcBef>
                <a:spcPts val="0"/>
              </a:spcBef>
              <a:spcAft>
                <a:spcPts val="540"/>
              </a:spcAft>
              <a:buClr>
                <a:schemeClr val="tx1">
                  <a:lumMod val="75000"/>
                  <a:lumOff val="25000"/>
                </a:schemeClr>
              </a:buClr>
              <a:buSzPct val="100000"/>
            </a:pPr>
            <a:r>
              <a:rPr lang="en-AU" sz="990" b="1" dirty="0">
                <a:solidFill>
                  <a:schemeClr val="bg1"/>
                </a:solidFill>
                <a:latin typeface="Lato" panose="020F0502020204030203" pitchFamily="34" charset="0"/>
                <a:ea typeface="Lato" panose="020F0502020204030203" pitchFamily="34" charset="0"/>
                <a:cs typeface="Lato" panose="020F0502020204030203" pitchFamily="34" charset="0"/>
              </a:rPr>
              <a:t>Option to acquire 100% ownership. </a:t>
            </a:r>
            <a:r>
              <a:rPr lang="en-AU" sz="990" b="1" dirty="0" err="1">
                <a:solidFill>
                  <a:schemeClr val="bg1"/>
                </a:solidFill>
                <a:latin typeface="Lato" panose="020F0502020204030203" pitchFamily="34" charset="0"/>
                <a:ea typeface="Lato" panose="020F0502020204030203" pitchFamily="34" charset="0"/>
                <a:cs typeface="Lato" panose="020F0502020204030203" pitchFamily="34" charset="0"/>
              </a:rPr>
              <a:t>Lagartos</a:t>
            </a:r>
            <a:r>
              <a:rPr lang="en-AU" sz="990" b="1" dirty="0">
                <a:solidFill>
                  <a:schemeClr val="bg1"/>
                </a:solidFill>
                <a:latin typeface="Lato" panose="020F0502020204030203" pitchFamily="34" charset="0"/>
                <a:ea typeface="Lato" panose="020F0502020204030203" pitchFamily="34" charset="0"/>
                <a:cs typeface="Lato" panose="020F0502020204030203" pitchFamily="34" charset="0"/>
              </a:rPr>
              <a:t> property owned outright</a:t>
            </a:r>
          </a:p>
          <a:p>
            <a:pPr marL="154305" lvl="1" indent="-154305">
              <a:lnSpc>
                <a:spcPct val="110000"/>
              </a:lnSpc>
              <a:spcBef>
                <a:spcPts val="0"/>
              </a:spcBef>
              <a:spcAft>
                <a:spcPts val="540"/>
              </a:spcAft>
              <a:buClr>
                <a:schemeClr val="tx1">
                  <a:lumMod val="75000"/>
                  <a:lumOff val="25000"/>
                </a:schemeClr>
              </a:buClr>
              <a:buSzPct val="100000"/>
            </a:pPr>
            <a:r>
              <a:rPr lang="en-AU" sz="990" b="1" dirty="0">
                <a:solidFill>
                  <a:schemeClr val="bg1"/>
                </a:solidFill>
                <a:latin typeface="Lato" panose="020F0502020204030203" pitchFamily="34" charset="0"/>
                <a:ea typeface="Lato" panose="020F0502020204030203" pitchFamily="34" charset="0"/>
                <a:cs typeface="Lato" panose="020F0502020204030203" pitchFamily="34" charset="0"/>
              </a:rPr>
              <a:t>Current Initial Resource: 16.9 mm Oz. Ag based on 44 holes totalling 10,200m of drilling. Over 20,000m drilling completed since last resource update. ~7800m drilling completed last year.</a:t>
            </a:r>
          </a:p>
          <a:p>
            <a:pPr marL="0" lvl="1" indent="0">
              <a:lnSpc>
                <a:spcPct val="110000"/>
              </a:lnSpc>
              <a:spcBef>
                <a:spcPts val="0"/>
              </a:spcBef>
              <a:spcAft>
                <a:spcPts val="540"/>
              </a:spcAft>
              <a:buClr>
                <a:schemeClr val="tx1">
                  <a:lumMod val="75000"/>
                  <a:lumOff val="25000"/>
                </a:schemeClr>
              </a:buClr>
              <a:buSzPct val="100000"/>
              <a:buNone/>
            </a:pPr>
            <a:endParaRPr lang="en-AU" sz="108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537504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596"/>
            <a:ext cx="6657975" cy="5179332"/>
          </a:xfrm>
          <a:prstGeom prst="rect">
            <a:avLst/>
          </a:prstGeom>
          <a:ln>
            <a:solidFill>
              <a:schemeClr val="tx1"/>
            </a:solidFill>
            <a:prstDash val="solid"/>
          </a:ln>
        </p:spPr>
      </p:pic>
      <p:sp>
        <p:nvSpPr>
          <p:cNvPr id="5" name="Slide Number Placeholder 3">
            <a:extLst>
              <a:ext uri="{FF2B5EF4-FFF2-40B4-BE49-F238E27FC236}">
                <a16:creationId xmlns:a16="http://schemas.microsoft.com/office/drawing/2014/main" id="{1F264FB1-FD1B-1B4C-BE79-9F0001EF34E4}"/>
              </a:ext>
            </a:extLst>
          </p:cNvPr>
          <p:cNvSpPr txBox="1">
            <a:spLocks/>
          </p:cNvSpPr>
          <p:nvPr/>
        </p:nvSpPr>
        <p:spPr bwMode="auto">
          <a:xfrm>
            <a:off x="8428482" y="5218024"/>
            <a:ext cx="201168" cy="211226"/>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2400" tIns="32400" rIns="32400" bIns="32400" numCol="1" anchor="t" anchorCtr="0" compatLnSpc="1">
            <a:prstTxWarp prst="textNoShape">
              <a:avLst/>
            </a:prstTxWarp>
          </a:bodyPr>
          <a:lstStyle>
            <a:defPPr>
              <a:defRPr lang="en-US"/>
            </a:defPPr>
            <a:lvl1pPr marL="0" algn="l" defTabSz="914400" rtl="0" eaLnBrk="1" latinLnBrk="0" hangingPunct="1">
              <a:defRPr sz="1800" b="0" i="0" kern="1200">
                <a:solidFill>
                  <a:schemeClr val="tx1"/>
                </a:solidFill>
                <a:latin typeface="Arial" panose="020B0604020202020204" pitchFamily="34" charset="0"/>
                <a:ea typeface="MS PGothic" panose="020B0600070205080204" pitchFamily="34" charset="-128"/>
                <a:cs typeface="Lato" panose="020F0502020204030203" pitchFamily="34" charset="0"/>
              </a:defRPr>
            </a:lvl1pPr>
            <a:lvl2pPr marL="557186" indent="-214302"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857207"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200090"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1542974"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1885856"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228738"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2571621"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2914505"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A983A77F-E02C-4B55-AE23-88B176EE659A}" type="slidenum">
              <a:rPr lang="en-US" altLang="en-US" sz="810">
                <a:solidFill>
                  <a:schemeClr val="bg1"/>
                </a:solidFill>
                <a:latin typeface="Manifold CF" pitchFamily="2" charset="77"/>
                <a:ea typeface="Lato" panose="020F0502020204030203" pitchFamily="34" charset="0"/>
              </a:rPr>
              <a:pPr algn="ctr"/>
              <a:t>11</a:t>
            </a:fld>
            <a:endParaRPr lang="en-US" altLang="en-US" sz="810" dirty="0">
              <a:solidFill>
                <a:schemeClr val="bg1"/>
              </a:solidFill>
              <a:latin typeface="Manifold CF" pitchFamily="2" charset="77"/>
              <a:ea typeface="Lato" panose="020F0502020204030203" pitchFamily="34" charset="0"/>
            </a:endParaRPr>
          </a:p>
        </p:txBody>
      </p:sp>
      <p:pic>
        <p:nvPicPr>
          <p:cNvPr id="19" name="Picture 18" descr="A picture containing shop&#10;&#10;Description automatically generated">
            <a:extLst>
              <a:ext uri="{FF2B5EF4-FFF2-40B4-BE49-F238E27FC236}">
                <a16:creationId xmlns:a16="http://schemas.microsoft.com/office/drawing/2014/main" id="{2015ED13-E493-4376-A416-C47EF79C4F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312995" y="2607682"/>
            <a:ext cx="3048678" cy="2280251"/>
          </a:xfrm>
          <a:prstGeom prst="rect">
            <a:avLst/>
          </a:prstGeom>
          <a:ln>
            <a:solidFill>
              <a:schemeClr val="tx1"/>
            </a:solidFill>
          </a:ln>
        </p:spPr>
      </p:pic>
      <p:sp>
        <p:nvSpPr>
          <p:cNvPr id="2" name="Slide Number Placeholder 1">
            <a:extLst>
              <a:ext uri="{FF2B5EF4-FFF2-40B4-BE49-F238E27FC236}">
                <a16:creationId xmlns:a16="http://schemas.microsoft.com/office/drawing/2014/main" id="{75A002A3-2F35-F64E-B0D1-43D266D4BDED}"/>
              </a:ext>
            </a:extLst>
          </p:cNvPr>
          <p:cNvSpPr>
            <a:spLocks noGrp="1"/>
          </p:cNvSpPr>
          <p:nvPr>
            <p:ph type="sldNum" sz="quarter" idx="4"/>
          </p:nvPr>
        </p:nvSpPr>
        <p:spPr/>
        <p:txBody>
          <a:bodyPr/>
          <a:lstStyle/>
          <a:p>
            <a:fld id="{092B7659-9165-A646-905C-0168404DB040}" type="slidenum">
              <a:rPr lang="en-US" smtClean="0"/>
              <a:pPr/>
              <a:t>11</a:t>
            </a:fld>
            <a:endParaRPr lang="en-US" dirty="0"/>
          </a:p>
        </p:txBody>
      </p:sp>
      <p:pic>
        <p:nvPicPr>
          <p:cNvPr id="7" name="Picture 7" descr="A picture containing ground, white, dirty&#10;&#10;Description automatically generated">
            <a:extLst>
              <a:ext uri="{FF2B5EF4-FFF2-40B4-BE49-F238E27FC236}">
                <a16:creationId xmlns:a16="http://schemas.microsoft.com/office/drawing/2014/main" id="{657C5DB6-DB8C-4252-BFA7-DD5CBFFA7ED6}"/>
              </a:ext>
            </a:extLst>
          </p:cNvPr>
          <p:cNvPicPr>
            <a:picLocks noChangeAspect="1"/>
          </p:cNvPicPr>
          <p:nvPr/>
        </p:nvPicPr>
        <p:blipFill>
          <a:blip r:embed="rId4"/>
          <a:stretch>
            <a:fillRect/>
          </a:stretch>
        </p:blipFill>
        <p:spPr>
          <a:xfrm>
            <a:off x="6696168" y="104983"/>
            <a:ext cx="2284754" cy="1753267"/>
          </a:xfrm>
          <a:prstGeom prst="rect">
            <a:avLst/>
          </a:prstGeom>
          <a:ln>
            <a:solidFill>
              <a:schemeClr val="tx1"/>
            </a:solidFill>
            <a:prstDash val="solid"/>
          </a:ln>
        </p:spPr>
      </p:pic>
      <p:sp>
        <p:nvSpPr>
          <p:cNvPr id="10" name="TextBox 9">
            <a:extLst>
              <a:ext uri="{FF2B5EF4-FFF2-40B4-BE49-F238E27FC236}">
                <a16:creationId xmlns:a16="http://schemas.microsoft.com/office/drawing/2014/main" id="{1D7342E3-2087-CF45-8BC7-DA6C9184DDBA}"/>
              </a:ext>
            </a:extLst>
          </p:cNvPr>
          <p:cNvSpPr txBox="1"/>
          <p:nvPr/>
        </p:nvSpPr>
        <p:spPr>
          <a:xfrm>
            <a:off x="6918860" y="160242"/>
            <a:ext cx="2100255" cy="523220"/>
          </a:xfrm>
          <a:prstGeom prst="rect">
            <a:avLst/>
          </a:prstGeom>
          <a:noFill/>
          <a:effectLst>
            <a:innerShdw blurRad="63500" dist="50800" dir="13500000">
              <a:prstClr val="black">
                <a:alpha val="50000"/>
              </a:prstClr>
            </a:innerShdw>
          </a:effectLst>
        </p:spPr>
        <p:txBody>
          <a:bodyPr wrap="none" lIns="91440" tIns="45720" rIns="91440" bIns="45720" rtlCol="0" anchor="t">
            <a:spAutoFit/>
          </a:bodyPr>
          <a:lstStyle/>
          <a:p>
            <a:r>
              <a:rPr lang="en-CA" sz="1400" b="1" dirty="0">
                <a:solidFill>
                  <a:srgbClr val="FFC000"/>
                </a:solidFill>
                <a:effectLst>
                  <a:glow rad="101600">
                    <a:schemeClr val="accent2">
                      <a:satMod val="175000"/>
                      <a:alpha val="40000"/>
                    </a:schemeClr>
                  </a:glow>
                  <a:outerShdw blurRad="38100" dist="38100" dir="2700000" algn="tl">
                    <a:srgbClr val="000000">
                      <a:alpha val="43137"/>
                    </a:srgbClr>
                  </a:outerShdw>
                </a:effectLst>
                <a:latin typeface="Lato"/>
                <a:ea typeface="Lato"/>
                <a:cs typeface="Lato"/>
              </a:rPr>
              <a:t>4.73 m of 385 g/t </a:t>
            </a:r>
            <a:r>
              <a:rPr lang="en-CA" sz="1400" b="1" dirty="0" err="1">
                <a:solidFill>
                  <a:srgbClr val="FFC000"/>
                </a:solidFill>
                <a:effectLst>
                  <a:glow rad="101600">
                    <a:schemeClr val="accent2">
                      <a:satMod val="175000"/>
                      <a:alpha val="40000"/>
                    </a:schemeClr>
                  </a:glow>
                  <a:outerShdw blurRad="38100" dist="38100" dir="2700000" algn="tl">
                    <a:srgbClr val="000000">
                      <a:alpha val="43137"/>
                    </a:srgbClr>
                  </a:outerShdw>
                </a:effectLst>
                <a:latin typeface="Lato"/>
                <a:ea typeface="Lato"/>
                <a:cs typeface="Lato"/>
              </a:rPr>
              <a:t>AgEq</a:t>
            </a:r>
            <a:r>
              <a:rPr lang="en-CA" sz="1400" b="1" dirty="0">
                <a:solidFill>
                  <a:srgbClr val="FFC000"/>
                </a:solidFill>
                <a:effectLst>
                  <a:glow rad="101600">
                    <a:schemeClr val="accent2">
                      <a:satMod val="175000"/>
                      <a:alpha val="40000"/>
                    </a:schemeClr>
                  </a:glow>
                  <a:outerShdw blurRad="38100" dist="38100" dir="2700000" algn="tl">
                    <a:srgbClr val="000000">
                      <a:alpha val="43137"/>
                    </a:srgbClr>
                  </a:outerShdw>
                </a:effectLst>
                <a:latin typeface="Lato"/>
                <a:ea typeface="Lato"/>
                <a:cs typeface="Lato"/>
              </a:rPr>
              <a:t> </a:t>
            </a:r>
          </a:p>
          <a:p>
            <a:endParaRPr lang="en-CA" sz="1400" b="1" dirty="0">
              <a:solidFill>
                <a:srgbClr val="FFC000"/>
              </a:solidFill>
              <a:effectLst>
                <a:glow rad="101600">
                  <a:srgbClr val="36486D">
                    <a:satMod val="175000"/>
                    <a:alpha val="40000"/>
                  </a:srgbClr>
                </a:glow>
                <a:outerShdw blurRad="38100" dist="38100" dir="2700000" algn="tl">
                  <a:srgbClr val="000000">
                    <a:alpha val="43137"/>
                  </a:srgbClr>
                </a:outerShdw>
              </a:effectLst>
              <a:latin typeface="Lato"/>
              <a:ea typeface="Lato"/>
              <a:cs typeface="Lato"/>
            </a:endParaRPr>
          </a:p>
        </p:txBody>
      </p:sp>
      <p:sp>
        <p:nvSpPr>
          <p:cNvPr id="13" name="TextBox 12">
            <a:extLst>
              <a:ext uri="{FF2B5EF4-FFF2-40B4-BE49-F238E27FC236}">
                <a16:creationId xmlns:a16="http://schemas.microsoft.com/office/drawing/2014/main" id="{EC3A93EC-461E-1B49-985A-B313891AD0DB}"/>
              </a:ext>
            </a:extLst>
          </p:cNvPr>
          <p:cNvSpPr txBox="1"/>
          <p:nvPr/>
        </p:nvSpPr>
        <p:spPr>
          <a:xfrm>
            <a:off x="6918860" y="2290308"/>
            <a:ext cx="1957587" cy="308418"/>
          </a:xfrm>
          <a:prstGeom prst="rect">
            <a:avLst/>
          </a:prstGeom>
          <a:noFill/>
          <a:effectLst>
            <a:innerShdw blurRad="63500" dist="50800" dir="13500000">
              <a:prstClr val="black">
                <a:alpha val="50000"/>
              </a:prstClr>
            </a:innerShdw>
          </a:effectLst>
        </p:spPr>
        <p:txBody>
          <a:bodyPr wrap="none" rtlCol="0">
            <a:spAutoFit/>
          </a:bodyPr>
          <a:lstStyle/>
          <a:p>
            <a:r>
              <a:rPr lang="en-CA" b="1" dirty="0">
                <a:solidFill>
                  <a:srgbClr val="FFC000"/>
                </a:solidFill>
                <a:effectLst>
                  <a:glow rad="101600">
                    <a:schemeClr val="accent2">
                      <a:satMod val="175000"/>
                      <a:alpha val="40000"/>
                    </a:schemeClr>
                  </a:glow>
                  <a:outerShdw blurRad="38100" dist="38100" dir="2700000" algn="tl">
                    <a:srgbClr val="000000">
                      <a:alpha val="43137"/>
                    </a:srgbClr>
                  </a:outerShdw>
                </a:effectLst>
                <a:latin typeface="Lato" panose="020B0604020202020204" charset="0"/>
                <a:ea typeface="Lato" panose="020B0604020202020204" charset="0"/>
                <a:cs typeface="Lato" panose="020B0604020202020204" charset="0"/>
              </a:rPr>
              <a:t>1.85 m of 1102 g/t Ag</a:t>
            </a:r>
          </a:p>
        </p:txBody>
      </p:sp>
      <p:sp>
        <p:nvSpPr>
          <p:cNvPr id="14" name="TextBox 13">
            <a:extLst>
              <a:ext uri="{FF2B5EF4-FFF2-40B4-BE49-F238E27FC236}">
                <a16:creationId xmlns:a16="http://schemas.microsoft.com/office/drawing/2014/main" id="{D16C34D0-0BF2-8040-A758-E1A31DEF8751}"/>
              </a:ext>
            </a:extLst>
          </p:cNvPr>
          <p:cNvSpPr txBox="1"/>
          <p:nvPr/>
        </p:nvSpPr>
        <p:spPr>
          <a:xfrm>
            <a:off x="6794420" y="1864135"/>
            <a:ext cx="2085827" cy="307777"/>
          </a:xfrm>
          <a:prstGeom prst="rect">
            <a:avLst/>
          </a:prstGeom>
          <a:noFill/>
          <a:ln>
            <a:noFill/>
          </a:ln>
          <a:effectLst>
            <a:innerShdw blurRad="63500" dist="50800" dir="13500000">
              <a:prstClr val="black">
                <a:alpha val="50000"/>
              </a:prstClr>
            </a:innerShdw>
          </a:effectLst>
        </p:spPr>
        <p:txBody>
          <a:bodyPr wrap="none" lIns="91440" tIns="45720" rIns="91440" bIns="45720" rtlCol="0" anchor="t">
            <a:spAutoFit/>
          </a:bodyPr>
          <a:lstStyle/>
          <a:p>
            <a:r>
              <a:rPr lang="en-CA" sz="1400" b="1" dirty="0">
                <a:solidFill>
                  <a:schemeClr val="accent1">
                    <a:lumMod val="50000"/>
                  </a:schemeClr>
                </a:solidFill>
                <a:effectLst>
                  <a:glow rad="101600">
                    <a:schemeClr val="accent2">
                      <a:satMod val="175000"/>
                      <a:alpha val="40000"/>
                    </a:schemeClr>
                  </a:glow>
                  <a:outerShdw blurRad="38100" dist="38100" dir="2700000" algn="tl">
                    <a:srgbClr val="000000">
                      <a:alpha val="43137"/>
                    </a:srgbClr>
                  </a:outerShdw>
                </a:effectLst>
                <a:latin typeface="Lato"/>
                <a:ea typeface="Lato"/>
                <a:cs typeface="Lato"/>
              </a:rPr>
              <a:t>Representative Samples</a:t>
            </a:r>
            <a:endParaRPr lang="en-CA" sz="1400" b="1" dirty="0">
              <a:solidFill>
                <a:schemeClr val="accent1">
                  <a:lumMod val="50000"/>
                </a:schemeClr>
              </a:solidFill>
              <a:effectLst>
                <a:glow rad="101600">
                  <a:srgbClr val="36486D">
                    <a:satMod val="175000"/>
                    <a:alpha val="40000"/>
                  </a:srgbClr>
                </a:glow>
                <a:outerShdw blurRad="38100" dist="38100" dir="2700000" algn="tl">
                  <a:srgbClr val="000000">
                    <a:alpha val="43137"/>
                  </a:srgbClr>
                </a:outerShdw>
              </a:effectLst>
              <a:latin typeface="Lato" panose="020B0604020202020204" charset="0"/>
              <a:ea typeface="Lato" panose="020B0604020202020204" charset="0"/>
              <a:cs typeface="Lato" panose="020B0604020202020204" charset="0"/>
            </a:endParaRPr>
          </a:p>
        </p:txBody>
      </p:sp>
    </p:spTree>
    <p:extLst>
      <p:ext uri="{BB962C8B-B14F-4D97-AF65-F5344CB8AC3E}">
        <p14:creationId xmlns:p14="http://schemas.microsoft.com/office/powerpoint/2010/main" val="2881450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AA6844-3F5B-4137-8C6D-0D07B1334C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171199" cy="5413211"/>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9930" y="163915"/>
            <a:ext cx="3495780" cy="2621836"/>
          </a:xfrm>
          <a:prstGeom prst="rect">
            <a:avLst/>
          </a:prstGeom>
          <a:ln>
            <a:solidFill>
              <a:schemeClr val="tx1"/>
            </a:solidFill>
          </a:ln>
          <a:effectLst/>
        </p:spPr>
      </p:pic>
      <p:cxnSp>
        <p:nvCxnSpPr>
          <p:cNvPr id="4" name="Straight Connector 3"/>
          <p:cNvCxnSpPr/>
          <p:nvPr/>
        </p:nvCxnSpPr>
        <p:spPr>
          <a:xfrm flipH="1" flipV="1">
            <a:off x="3495675" y="390525"/>
            <a:ext cx="1857823" cy="4124144"/>
          </a:xfrm>
          <a:prstGeom prst="line">
            <a:avLst/>
          </a:prstGeom>
          <a:ln>
            <a:gradFill>
              <a:gsLst>
                <a:gs pos="0">
                  <a:schemeClr val="tx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ysDot"/>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20A7651-EF64-684C-A87C-7A7C71DC4EF4}"/>
              </a:ext>
            </a:extLst>
          </p:cNvPr>
          <p:cNvSpPr txBox="1"/>
          <p:nvPr/>
        </p:nvSpPr>
        <p:spPr>
          <a:xfrm>
            <a:off x="4424586" y="4985921"/>
            <a:ext cx="1605278" cy="276999"/>
          </a:xfrm>
          <a:prstGeom prst="rect">
            <a:avLst/>
          </a:prstGeom>
          <a:solidFill>
            <a:srgbClr val="C6C7C9"/>
          </a:solidFill>
        </p:spPr>
        <p:txBody>
          <a:bodyPr wrap="square">
            <a:spAutoFit/>
          </a:bodyPr>
          <a:lstStyle/>
          <a:p>
            <a:pPr algn="ctr">
              <a:defRPr/>
            </a:pPr>
            <a:r>
              <a:rPr lang="en-AU" sz="1200" b="1" spc="202" dirty="0">
                <a:effectLst>
                  <a:outerShdw blurRad="38100" dist="38100" dir="2700000" algn="tl">
                    <a:srgbClr val="000000">
                      <a:alpha val="43137"/>
                    </a:srgbClr>
                  </a:outerShdw>
                </a:effectLst>
                <a:latin typeface="Manifold CF Demi Bold" pitchFamily="2" charset="77"/>
              </a:rPr>
              <a:t>Target Area</a:t>
            </a:r>
            <a:endParaRPr lang="en-US" sz="1200" b="1" dirty="0">
              <a:solidFill>
                <a:schemeClr val="bg1">
                  <a:lumMod val="50000"/>
                </a:schemeClr>
              </a:solidFill>
              <a:effectLst>
                <a:outerShdw blurRad="38100" dist="38100" dir="2700000" algn="tl">
                  <a:srgbClr val="000000">
                    <a:alpha val="43137"/>
                  </a:srgbClr>
                </a:outerShdw>
              </a:effectLst>
              <a:latin typeface="Manifold CF Demi Bold" pitchFamily="2" charset="77"/>
            </a:endParaRPr>
          </a:p>
        </p:txBody>
      </p:sp>
      <p:sp>
        <p:nvSpPr>
          <p:cNvPr id="3" name="Slide Number Placeholder 2">
            <a:extLst>
              <a:ext uri="{FF2B5EF4-FFF2-40B4-BE49-F238E27FC236}">
                <a16:creationId xmlns:a16="http://schemas.microsoft.com/office/drawing/2014/main" id="{B529F0DF-F23C-FF46-B203-1E35E69D1DED}"/>
              </a:ext>
            </a:extLst>
          </p:cNvPr>
          <p:cNvSpPr>
            <a:spLocks noGrp="1"/>
          </p:cNvSpPr>
          <p:nvPr>
            <p:ph type="sldNum" sz="quarter" idx="4"/>
          </p:nvPr>
        </p:nvSpPr>
        <p:spPr/>
        <p:txBody>
          <a:bodyPr/>
          <a:lstStyle/>
          <a:p>
            <a:fld id="{092B7659-9165-A646-905C-0168404DB040}" type="slidenum">
              <a:rPr lang="en-US" smtClean="0"/>
              <a:pPr/>
              <a:t>12</a:t>
            </a:fld>
            <a:endParaRPr lang="en-US" dirty="0"/>
          </a:p>
        </p:txBody>
      </p:sp>
      <p:pic>
        <p:nvPicPr>
          <p:cNvPr id="7" name="Picture 7">
            <a:extLst>
              <a:ext uri="{FF2B5EF4-FFF2-40B4-BE49-F238E27FC236}">
                <a16:creationId xmlns:a16="http://schemas.microsoft.com/office/drawing/2014/main" id="{5E892807-9144-401A-891C-DF5A9698F112}"/>
              </a:ext>
            </a:extLst>
          </p:cNvPr>
          <p:cNvPicPr>
            <a:picLocks noChangeAspect="1"/>
          </p:cNvPicPr>
          <p:nvPr/>
        </p:nvPicPr>
        <p:blipFill>
          <a:blip r:embed="rId4"/>
          <a:stretch>
            <a:fillRect/>
          </a:stretch>
        </p:blipFill>
        <p:spPr>
          <a:xfrm rot="5400000">
            <a:off x="7004937" y="3107104"/>
            <a:ext cx="2274765" cy="1761585"/>
          </a:xfrm>
          <a:prstGeom prst="rect">
            <a:avLst/>
          </a:prstGeom>
          <a:ln>
            <a:solidFill>
              <a:schemeClr val="tx1"/>
            </a:solidFill>
          </a:ln>
        </p:spPr>
      </p:pic>
      <p:sp>
        <p:nvSpPr>
          <p:cNvPr id="9" name="TextBox 8">
            <a:extLst>
              <a:ext uri="{FF2B5EF4-FFF2-40B4-BE49-F238E27FC236}">
                <a16:creationId xmlns:a16="http://schemas.microsoft.com/office/drawing/2014/main" id="{B2AFB666-D1A5-7E4A-A98C-EB00D8CD3C72}"/>
              </a:ext>
            </a:extLst>
          </p:cNvPr>
          <p:cNvSpPr txBox="1"/>
          <p:nvPr/>
        </p:nvSpPr>
        <p:spPr>
          <a:xfrm>
            <a:off x="7056910" y="5125277"/>
            <a:ext cx="2298797" cy="531538"/>
          </a:xfrm>
          <a:prstGeom prst="rect">
            <a:avLst/>
          </a:prstGeom>
          <a:noFill/>
          <a:ln>
            <a:noFill/>
          </a:ln>
          <a:effectLst>
            <a:innerShdw blurRad="63500" dist="50800" dir="13500000">
              <a:prstClr val="black">
                <a:alpha val="50000"/>
              </a:prstClr>
            </a:innerShdw>
          </a:effectLst>
        </p:spPr>
        <p:txBody>
          <a:bodyPr wrap="square" lIns="91440" tIns="45720" rIns="91440" bIns="45720" rtlCol="0" anchor="t">
            <a:spAutoFit/>
          </a:bodyPr>
          <a:lstStyle/>
          <a:p>
            <a:r>
              <a:rPr lang="en-CA" sz="1400" b="1" dirty="0">
                <a:solidFill>
                  <a:schemeClr val="accent1">
                    <a:lumMod val="50000"/>
                  </a:schemeClr>
                </a:solidFill>
                <a:effectLst>
                  <a:glow rad="101600">
                    <a:schemeClr val="accent2">
                      <a:satMod val="175000"/>
                      <a:alpha val="40000"/>
                    </a:schemeClr>
                  </a:glow>
                  <a:outerShdw blurRad="38100" dist="38100" dir="2700000" algn="tl">
                    <a:srgbClr val="000000">
                      <a:alpha val="43137"/>
                    </a:srgbClr>
                  </a:outerShdw>
                </a:effectLst>
                <a:latin typeface="Lato"/>
                <a:ea typeface="Lato"/>
                <a:cs typeface="Lato"/>
              </a:rPr>
              <a:t>Polyphase Vein Breccias </a:t>
            </a:r>
          </a:p>
          <a:p>
            <a:endParaRPr lang="en-CA" sz="1400" b="1" dirty="0">
              <a:solidFill>
                <a:schemeClr val="accent1">
                  <a:lumMod val="50000"/>
                </a:schemeClr>
              </a:solidFill>
              <a:effectLst>
                <a:glow rad="101600">
                  <a:srgbClr val="36486D">
                    <a:satMod val="175000"/>
                    <a:alpha val="40000"/>
                  </a:srgbClr>
                </a:glow>
                <a:outerShdw blurRad="38100" dist="38100" dir="2700000" algn="tl">
                  <a:srgbClr val="000000">
                    <a:alpha val="43137"/>
                  </a:srgbClr>
                </a:outerShdw>
              </a:effectLst>
              <a:latin typeface="Lato" panose="020B0604020202020204" charset="0"/>
              <a:ea typeface="Lato" panose="020B0604020202020204" charset="0"/>
              <a:cs typeface="Lato" panose="020B0604020202020204" charset="0"/>
            </a:endParaRPr>
          </a:p>
        </p:txBody>
      </p:sp>
    </p:spTree>
    <p:extLst>
      <p:ext uri="{BB962C8B-B14F-4D97-AF65-F5344CB8AC3E}">
        <p14:creationId xmlns:p14="http://schemas.microsoft.com/office/powerpoint/2010/main" val="3234044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BDB00620-1753-D94E-BF70-15814B8761D9}"/>
              </a:ext>
            </a:extLst>
          </p:cNvPr>
          <p:cNvSpPr txBox="1">
            <a:spLocks/>
          </p:cNvSpPr>
          <p:nvPr/>
        </p:nvSpPr>
        <p:spPr bwMode="auto">
          <a:xfrm>
            <a:off x="8428482" y="5218024"/>
            <a:ext cx="201168" cy="211226"/>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2400" tIns="32400" rIns="32400" bIns="32400" numCol="1" anchor="t" anchorCtr="0" compatLnSpc="1">
            <a:prstTxWarp prst="textNoShape">
              <a:avLst/>
            </a:prstTxWarp>
          </a:bodyPr>
          <a:lstStyle>
            <a:defPPr>
              <a:defRPr lang="en-US"/>
            </a:defPPr>
            <a:lvl1pPr marL="0" algn="l" defTabSz="914400" rtl="0" eaLnBrk="1" latinLnBrk="0" hangingPunct="1">
              <a:defRPr sz="1800" b="0" i="0" kern="1200">
                <a:solidFill>
                  <a:schemeClr val="tx1"/>
                </a:solidFill>
                <a:latin typeface="Arial" panose="020B0604020202020204" pitchFamily="34" charset="0"/>
                <a:ea typeface="MS PGothic" panose="020B0600070205080204" pitchFamily="34" charset="-128"/>
                <a:cs typeface="Lato" panose="020F0502020204030203" pitchFamily="34" charset="0"/>
              </a:defRPr>
            </a:lvl1pPr>
            <a:lvl2pPr marL="557186" indent="-214302"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857207"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200090"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1542974"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1885856"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228738"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2571621"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2914505"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A983A77F-E02C-4B55-AE23-88B176EE659A}" type="slidenum">
              <a:rPr lang="en-US" altLang="en-US" sz="810">
                <a:solidFill>
                  <a:schemeClr val="bg1"/>
                </a:solidFill>
                <a:latin typeface="Manifold CF" pitchFamily="2" charset="77"/>
                <a:ea typeface="Lato" panose="020F0502020204030203" pitchFamily="34" charset="0"/>
              </a:rPr>
              <a:pPr algn="ctr"/>
              <a:t>13</a:t>
            </a:fld>
            <a:endParaRPr lang="en-US" altLang="en-US" sz="810" dirty="0">
              <a:solidFill>
                <a:schemeClr val="bg1"/>
              </a:solidFill>
              <a:latin typeface="Manifold CF" pitchFamily="2" charset="77"/>
              <a:ea typeface="Lato" panose="020F0502020204030203" pitchFamily="34" charset="0"/>
            </a:endParaRPr>
          </a:p>
        </p:txBody>
      </p:sp>
      <p:sp>
        <p:nvSpPr>
          <p:cNvPr id="16" name="Rectangle 15">
            <a:extLst>
              <a:ext uri="{FF2B5EF4-FFF2-40B4-BE49-F238E27FC236}">
                <a16:creationId xmlns:a16="http://schemas.microsoft.com/office/drawing/2014/main" id="{7AECC251-3A3E-4A8D-9811-713430DA8B73}"/>
              </a:ext>
            </a:extLst>
          </p:cNvPr>
          <p:cNvSpPr/>
          <p:nvPr/>
        </p:nvSpPr>
        <p:spPr>
          <a:xfrm>
            <a:off x="691246" y="863214"/>
            <a:ext cx="3209733" cy="828000"/>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dirty="0"/>
          </a:p>
        </p:txBody>
      </p:sp>
      <p:sp>
        <p:nvSpPr>
          <p:cNvPr id="17" name="Rectangle 16">
            <a:extLst>
              <a:ext uri="{FF2B5EF4-FFF2-40B4-BE49-F238E27FC236}">
                <a16:creationId xmlns:a16="http://schemas.microsoft.com/office/drawing/2014/main" id="{50449BD2-A4B1-486D-8C75-AD9E1DEAAD93}"/>
              </a:ext>
            </a:extLst>
          </p:cNvPr>
          <p:cNvSpPr/>
          <p:nvPr/>
        </p:nvSpPr>
        <p:spPr>
          <a:xfrm>
            <a:off x="691245" y="994979"/>
            <a:ext cx="3209734" cy="558038"/>
          </a:xfrm>
          <a:prstGeom prst="rect">
            <a:avLst/>
          </a:prstGeom>
          <a:effectLst/>
        </p:spPr>
        <p:txBody>
          <a:bodyPr wrap="square">
            <a:spAutoFit/>
          </a:bodyPr>
          <a:lstStyle/>
          <a:p>
            <a:pPr algn="ctr">
              <a:lnSpc>
                <a:spcPct val="114000"/>
              </a:lnSpc>
            </a:pPr>
            <a:r>
              <a:rPr lang="en-US" sz="1400" b="1" dirty="0">
                <a:solidFill>
                  <a:schemeClr val="bg1"/>
                </a:solidFill>
                <a:latin typeface="Manifold CF Medium" pitchFamily="2" charset="77"/>
                <a:ea typeface="Lato" panose="020F0502020204030203" pitchFamily="34" charset="0"/>
                <a:cs typeface="Lato" panose="020F0502020204030203" pitchFamily="34" charset="0"/>
              </a:rPr>
              <a:t>DISCOVERY-FOCUSED MINERAL SYSTEMS GEOSCIENCE</a:t>
            </a:r>
          </a:p>
        </p:txBody>
      </p:sp>
      <p:sp>
        <p:nvSpPr>
          <p:cNvPr id="18" name="Rectangle 17">
            <a:extLst>
              <a:ext uri="{FF2B5EF4-FFF2-40B4-BE49-F238E27FC236}">
                <a16:creationId xmlns:a16="http://schemas.microsoft.com/office/drawing/2014/main" id="{1E9B8BD2-09C8-42DE-9E6D-6D04AA89FCE7}"/>
              </a:ext>
            </a:extLst>
          </p:cNvPr>
          <p:cNvSpPr/>
          <p:nvPr/>
        </p:nvSpPr>
        <p:spPr>
          <a:xfrm>
            <a:off x="699708" y="1759168"/>
            <a:ext cx="3201271" cy="822884"/>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dirty="0"/>
          </a:p>
        </p:txBody>
      </p:sp>
      <p:sp>
        <p:nvSpPr>
          <p:cNvPr id="19" name="Rectangle 18">
            <a:extLst>
              <a:ext uri="{FF2B5EF4-FFF2-40B4-BE49-F238E27FC236}">
                <a16:creationId xmlns:a16="http://schemas.microsoft.com/office/drawing/2014/main" id="{A76F6901-FF1B-45B7-B0DE-59D9C3921342}"/>
              </a:ext>
            </a:extLst>
          </p:cNvPr>
          <p:cNvSpPr/>
          <p:nvPr/>
        </p:nvSpPr>
        <p:spPr>
          <a:xfrm>
            <a:off x="699708" y="2632863"/>
            <a:ext cx="3201270" cy="828000"/>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dirty="0"/>
          </a:p>
        </p:txBody>
      </p:sp>
      <p:sp>
        <p:nvSpPr>
          <p:cNvPr id="20" name="Rectangle 19">
            <a:extLst>
              <a:ext uri="{FF2B5EF4-FFF2-40B4-BE49-F238E27FC236}">
                <a16:creationId xmlns:a16="http://schemas.microsoft.com/office/drawing/2014/main" id="{B88FFCA8-F32C-4158-883F-CD80032531CE}"/>
              </a:ext>
            </a:extLst>
          </p:cNvPr>
          <p:cNvSpPr/>
          <p:nvPr/>
        </p:nvSpPr>
        <p:spPr>
          <a:xfrm>
            <a:off x="699708" y="1868987"/>
            <a:ext cx="3201271" cy="561757"/>
          </a:xfrm>
          <a:prstGeom prst="rect">
            <a:avLst/>
          </a:prstGeom>
          <a:effectLst/>
        </p:spPr>
        <p:txBody>
          <a:bodyPr wrap="square">
            <a:spAutoFit/>
          </a:bodyPr>
          <a:lstStyle/>
          <a:p>
            <a:pPr algn="ctr">
              <a:lnSpc>
                <a:spcPct val="114000"/>
              </a:lnSpc>
            </a:pPr>
            <a:r>
              <a:rPr lang="en-US" sz="1600" b="1" dirty="0">
                <a:solidFill>
                  <a:srgbClr val="C6C7C9"/>
                </a:solidFill>
                <a:latin typeface="Manifold CF Medium" pitchFamily="2" charset="77"/>
                <a:ea typeface="Lato" panose="020F0502020204030203" pitchFamily="34" charset="0"/>
                <a:cs typeface="Lato" panose="020F0502020204030203" pitchFamily="34" charset="0"/>
              </a:rPr>
              <a:t>FULLY-FINANCED </a:t>
            </a:r>
            <a:r>
              <a:rPr lang="en-US" sz="1200" b="1" dirty="0">
                <a:solidFill>
                  <a:srgbClr val="C6C7C9"/>
                </a:solidFill>
                <a:latin typeface="Manifold CF Medium" pitchFamily="2" charset="77"/>
                <a:ea typeface="Lato" panose="020F0502020204030203" pitchFamily="34" charset="0"/>
                <a:cs typeface="Lato" panose="020F0502020204030203" pitchFamily="34" charset="0"/>
              </a:rPr>
              <a:t>EXPLORATION AND RESOURCE DRILLING PROGRAM</a:t>
            </a:r>
          </a:p>
        </p:txBody>
      </p:sp>
      <p:sp>
        <p:nvSpPr>
          <p:cNvPr id="21" name="Title 1">
            <a:extLst>
              <a:ext uri="{FF2B5EF4-FFF2-40B4-BE49-F238E27FC236}">
                <a16:creationId xmlns:a16="http://schemas.microsoft.com/office/drawing/2014/main" id="{524811DC-2CDB-48A6-B27A-F7C87479084A}"/>
              </a:ext>
            </a:extLst>
          </p:cNvPr>
          <p:cNvSpPr txBox="1">
            <a:spLocks/>
          </p:cNvSpPr>
          <p:nvPr/>
        </p:nvSpPr>
        <p:spPr>
          <a:xfrm>
            <a:off x="642173" y="269105"/>
            <a:ext cx="8322213" cy="519723"/>
          </a:xfrm>
          <a:prstGeom prst="rect">
            <a:avLst/>
          </a:prstGeom>
        </p:spPr>
        <p:txBody>
          <a:bodyPr vert="horz" anchor="b">
            <a:noAutofit/>
          </a:bodyPr>
          <a:lstStyle>
            <a:lvl1pPr algn="l" rtl="0" eaLnBrk="0" fontAlgn="base" hangingPunct="0">
              <a:spcBef>
                <a:spcPct val="0"/>
              </a:spcBef>
              <a:spcAft>
                <a:spcPct val="0"/>
              </a:spcAft>
              <a:defRPr lang="en-US" sz="2250" kern="1200" cap="all" spc="224" baseline="0" dirty="0">
                <a:solidFill>
                  <a:srgbClr val="012B5B"/>
                </a:solidFill>
                <a:latin typeface="Lato" panose="020F0502020204030203" pitchFamily="34" charset="0"/>
                <a:ea typeface="Lato" panose="020F0502020204030203" pitchFamily="34" charset="0"/>
                <a:cs typeface="Lato" panose="020F0502020204030203" pitchFamily="34" charset="0"/>
              </a:defRPr>
            </a:lvl1pPr>
            <a:lvl2pPr algn="l" rtl="0" eaLnBrk="0" fontAlgn="base" hangingPunct="0">
              <a:spcBef>
                <a:spcPct val="0"/>
              </a:spcBef>
              <a:spcAft>
                <a:spcPct val="0"/>
              </a:spcAft>
              <a:defRPr sz="2250">
                <a:solidFill>
                  <a:schemeClr val="tx2"/>
                </a:solidFill>
                <a:latin typeface="Georgia" pitchFamily="18" charset="0"/>
                <a:ea typeface="MS PGothic" pitchFamily="34" charset="-128"/>
                <a:cs typeface="ＭＳ Ｐゴシック" charset="0"/>
              </a:defRPr>
            </a:lvl2pPr>
            <a:lvl3pPr algn="l" rtl="0" eaLnBrk="0" fontAlgn="base" hangingPunct="0">
              <a:spcBef>
                <a:spcPct val="0"/>
              </a:spcBef>
              <a:spcAft>
                <a:spcPct val="0"/>
              </a:spcAft>
              <a:defRPr sz="2250">
                <a:solidFill>
                  <a:schemeClr val="tx2"/>
                </a:solidFill>
                <a:latin typeface="Georgia" pitchFamily="18" charset="0"/>
                <a:ea typeface="MS PGothic" pitchFamily="34" charset="-128"/>
                <a:cs typeface="ＭＳ Ｐゴシック" charset="0"/>
              </a:defRPr>
            </a:lvl3pPr>
            <a:lvl4pPr algn="l" rtl="0" eaLnBrk="0" fontAlgn="base" hangingPunct="0">
              <a:spcBef>
                <a:spcPct val="0"/>
              </a:spcBef>
              <a:spcAft>
                <a:spcPct val="0"/>
              </a:spcAft>
              <a:defRPr sz="2250">
                <a:solidFill>
                  <a:schemeClr val="tx2"/>
                </a:solidFill>
                <a:latin typeface="Georgia" pitchFamily="18" charset="0"/>
                <a:ea typeface="MS PGothic" pitchFamily="34" charset="-128"/>
                <a:cs typeface="ＭＳ Ｐゴシック" charset="0"/>
              </a:defRPr>
            </a:lvl4pPr>
            <a:lvl5pPr algn="l" rtl="0" eaLnBrk="0" fontAlgn="base" hangingPunct="0">
              <a:spcBef>
                <a:spcPct val="0"/>
              </a:spcBef>
              <a:spcAft>
                <a:spcPct val="0"/>
              </a:spcAft>
              <a:defRPr sz="2250">
                <a:solidFill>
                  <a:schemeClr val="tx2"/>
                </a:solidFill>
                <a:latin typeface="Georgia" pitchFamily="18" charset="0"/>
                <a:ea typeface="MS PGothic" pitchFamily="34" charset="-128"/>
                <a:cs typeface="ＭＳ Ｐゴシック" charset="0"/>
              </a:defRPr>
            </a:lvl5pPr>
            <a:lvl6pPr marL="342884" algn="l" rtl="0" fontAlgn="base">
              <a:spcBef>
                <a:spcPct val="0"/>
              </a:spcBef>
              <a:spcAft>
                <a:spcPct val="0"/>
              </a:spcAft>
              <a:defRPr sz="2250">
                <a:solidFill>
                  <a:schemeClr val="tx2"/>
                </a:solidFill>
                <a:latin typeface="Georgia" pitchFamily="18" charset="0"/>
              </a:defRPr>
            </a:lvl6pPr>
            <a:lvl7pPr marL="685765" algn="l" rtl="0" fontAlgn="base">
              <a:spcBef>
                <a:spcPct val="0"/>
              </a:spcBef>
              <a:spcAft>
                <a:spcPct val="0"/>
              </a:spcAft>
              <a:defRPr sz="2250">
                <a:solidFill>
                  <a:schemeClr val="tx2"/>
                </a:solidFill>
                <a:latin typeface="Georgia" pitchFamily="18" charset="0"/>
              </a:defRPr>
            </a:lvl7pPr>
            <a:lvl8pPr marL="1028649" algn="l" rtl="0" fontAlgn="base">
              <a:spcBef>
                <a:spcPct val="0"/>
              </a:spcBef>
              <a:spcAft>
                <a:spcPct val="0"/>
              </a:spcAft>
              <a:defRPr sz="2250">
                <a:solidFill>
                  <a:schemeClr val="tx2"/>
                </a:solidFill>
                <a:latin typeface="Georgia" pitchFamily="18" charset="0"/>
              </a:defRPr>
            </a:lvl8pPr>
            <a:lvl9pPr marL="1371532" algn="l" rtl="0" fontAlgn="base">
              <a:spcBef>
                <a:spcPct val="0"/>
              </a:spcBef>
              <a:spcAft>
                <a:spcPct val="0"/>
              </a:spcAft>
              <a:defRPr sz="2250">
                <a:solidFill>
                  <a:schemeClr val="tx2"/>
                </a:solidFill>
                <a:latin typeface="Georgia" pitchFamily="18" charset="0"/>
              </a:defRPr>
            </a:lvl9pPr>
          </a:lstStyle>
          <a:p>
            <a:pPr>
              <a:defRPr/>
            </a:pPr>
            <a:r>
              <a:rPr lang="en-AU" sz="1725" b="1" spc="202" dirty="0">
                <a:latin typeface="Manifold CF Demi Bold" pitchFamily="2" charset="77"/>
              </a:rPr>
              <a:t>STRATEGY TO ADD VALUE AT ZACATECAS DISTRICT PROJECTS </a:t>
            </a:r>
            <a:endParaRPr lang="en-US" sz="1725" b="1" dirty="0">
              <a:solidFill>
                <a:schemeClr val="bg1">
                  <a:lumMod val="50000"/>
                </a:schemeClr>
              </a:solidFill>
              <a:latin typeface="Manifold CF Demi Bold" pitchFamily="2" charset="77"/>
            </a:endParaRPr>
          </a:p>
        </p:txBody>
      </p:sp>
      <p:sp>
        <p:nvSpPr>
          <p:cNvPr id="22" name="Rectangle 21">
            <a:extLst>
              <a:ext uri="{FF2B5EF4-FFF2-40B4-BE49-F238E27FC236}">
                <a16:creationId xmlns:a16="http://schemas.microsoft.com/office/drawing/2014/main" id="{60663F83-BA9D-42AA-8839-EF7A286030A1}"/>
              </a:ext>
            </a:extLst>
          </p:cNvPr>
          <p:cNvSpPr/>
          <p:nvPr/>
        </p:nvSpPr>
        <p:spPr>
          <a:xfrm>
            <a:off x="934415" y="2777628"/>
            <a:ext cx="2826143" cy="558038"/>
          </a:xfrm>
          <a:prstGeom prst="rect">
            <a:avLst/>
          </a:prstGeom>
          <a:effectLst/>
        </p:spPr>
        <p:txBody>
          <a:bodyPr wrap="square">
            <a:spAutoFit/>
          </a:bodyPr>
          <a:lstStyle/>
          <a:p>
            <a:pPr algn="ctr">
              <a:lnSpc>
                <a:spcPct val="114000"/>
              </a:lnSpc>
            </a:pPr>
            <a:r>
              <a:rPr lang="en-US" sz="1400" b="1" dirty="0">
                <a:latin typeface="Manifold CF Medium" pitchFamily="2" charset="77"/>
                <a:ea typeface="Lato" panose="020F0502020204030203" pitchFamily="34" charset="0"/>
                <a:cs typeface="Lato" panose="020F0502020204030203" pitchFamily="34" charset="0"/>
              </a:rPr>
              <a:t>ADDING OUNCES TO AN ADVANCED ASSET</a:t>
            </a:r>
          </a:p>
        </p:txBody>
      </p:sp>
      <p:pic>
        <p:nvPicPr>
          <p:cNvPr id="23" name="Picture 22">
            <a:extLst>
              <a:ext uri="{FF2B5EF4-FFF2-40B4-BE49-F238E27FC236}">
                <a16:creationId xmlns:a16="http://schemas.microsoft.com/office/drawing/2014/main" id="{FD5E5C27-7B5D-4F8F-91F3-30157803953A}"/>
              </a:ext>
            </a:extLst>
          </p:cNvPr>
          <p:cNvPicPr>
            <a:picLocks noChangeAspect="1"/>
          </p:cNvPicPr>
          <p:nvPr/>
        </p:nvPicPr>
        <p:blipFill rotWithShape="1">
          <a:blip r:embed="rId2">
            <a:extLst>
              <a:ext uri="{28A0092B-C50C-407E-A947-70E740481C1C}">
                <a14:useLocalDpi xmlns:a14="http://schemas.microsoft.com/office/drawing/2010/main" val="0"/>
              </a:ext>
            </a:extLst>
          </a:blip>
          <a:srcRect t="11400" b="10330"/>
          <a:stretch/>
        </p:blipFill>
        <p:spPr>
          <a:xfrm>
            <a:off x="3976789" y="863214"/>
            <a:ext cx="4451693" cy="2613273"/>
          </a:xfrm>
          <a:prstGeom prst="rect">
            <a:avLst/>
          </a:prstGeom>
          <a:effectLst/>
        </p:spPr>
      </p:pic>
      <p:sp>
        <p:nvSpPr>
          <p:cNvPr id="24" name="Rectangle 23">
            <a:extLst>
              <a:ext uri="{FF2B5EF4-FFF2-40B4-BE49-F238E27FC236}">
                <a16:creationId xmlns:a16="http://schemas.microsoft.com/office/drawing/2014/main" id="{BB563D54-D33E-4FE6-B942-3B558229E8C5}"/>
              </a:ext>
            </a:extLst>
          </p:cNvPr>
          <p:cNvSpPr/>
          <p:nvPr/>
        </p:nvSpPr>
        <p:spPr>
          <a:xfrm>
            <a:off x="707613" y="3562534"/>
            <a:ext cx="7720869" cy="145619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sp>
        <p:nvSpPr>
          <p:cNvPr id="25" name="Rectangle 24">
            <a:extLst>
              <a:ext uri="{FF2B5EF4-FFF2-40B4-BE49-F238E27FC236}">
                <a16:creationId xmlns:a16="http://schemas.microsoft.com/office/drawing/2014/main" id="{A1A744F2-35BF-4C8B-A197-4EBA6E58039F}"/>
              </a:ext>
            </a:extLst>
          </p:cNvPr>
          <p:cNvSpPr/>
          <p:nvPr/>
        </p:nvSpPr>
        <p:spPr>
          <a:xfrm>
            <a:off x="934415" y="3558716"/>
            <a:ext cx="7273319" cy="1186094"/>
          </a:xfrm>
          <a:prstGeom prst="rect">
            <a:avLst/>
          </a:prstGeom>
          <a:effectLst/>
        </p:spPr>
        <p:txBody>
          <a:bodyPr wrap="square" lIns="91440" tIns="45720" rIns="91440" bIns="45720" anchor="t">
            <a:spAutoFit/>
          </a:bodyPr>
          <a:lstStyle/>
          <a:p>
            <a:pPr marL="285750" indent="-285750">
              <a:lnSpc>
                <a:spcPct val="114000"/>
              </a:lnSpc>
              <a:buFont typeface="Arial"/>
              <a:buChar char="•"/>
            </a:pPr>
            <a:r>
              <a:rPr lang="en-US" sz="1600" b="1" i="0" dirty="0">
                <a:solidFill>
                  <a:schemeClr val="bg1"/>
                </a:solidFill>
                <a:effectLst/>
                <a:latin typeface="Manifold CF Medium"/>
              </a:rPr>
              <a:t> </a:t>
            </a:r>
            <a:r>
              <a:rPr lang="en-US" sz="1600" b="1" dirty="0">
                <a:solidFill>
                  <a:schemeClr val="bg1"/>
                </a:solidFill>
                <a:latin typeface="Manifold CF Medium"/>
              </a:rPr>
              <a:t>PHASE 1 REGIONAL</a:t>
            </a:r>
            <a:r>
              <a:rPr lang="en-US" sz="1600" b="1" i="0" dirty="0">
                <a:solidFill>
                  <a:schemeClr val="bg1"/>
                </a:solidFill>
                <a:effectLst/>
                <a:latin typeface="Manifold CF Medium"/>
              </a:rPr>
              <a:t> DRILLING </a:t>
            </a:r>
            <a:r>
              <a:rPr lang="en-US" sz="1600" b="1" dirty="0">
                <a:solidFill>
                  <a:schemeClr val="bg1"/>
                </a:solidFill>
                <a:latin typeface="Manifold CF Medium"/>
              </a:rPr>
              <a:t>COMPLETED . 4750 METRES DRILLED (15 Holes) at LUCITA (13) and TAHURES (2). </a:t>
            </a:r>
            <a:endParaRPr lang="en-US" sz="1600" b="1" i="0" dirty="0">
              <a:solidFill>
                <a:schemeClr val="bg1"/>
              </a:solidFill>
              <a:effectLst/>
              <a:latin typeface="Manifold CF Medium" panose="020B0604020202020204" charset="0"/>
            </a:endParaRPr>
          </a:p>
          <a:p>
            <a:pPr marL="285750" indent="-285750">
              <a:lnSpc>
                <a:spcPct val="114000"/>
              </a:lnSpc>
              <a:buFont typeface="Arial" panose="020B0604020202020204" pitchFamily="34" charset="0"/>
              <a:buChar char="•"/>
            </a:pPr>
            <a:r>
              <a:rPr lang="en-US" sz="1600" b="1" dirty="0">
                <a:solidFill>
                  <a:schemeClr val="bg1"/>
                </a:solidFill>
                <a:latin typeface="Manifold CF Medium"/>
              </a:rPr>
              <a:t>HIGH GRADE INITIAL RESULTS FROM MAIDEN DRILLING AT PALENQUE</a:t>
            </a:r>
            <a:endParaRPr lang="en-US" sz="1600" b="1" i="0" dirty="0">
              <a:solidFill>
                <a:schemeClr val="bg1"/>
              </a:solidFill>
              <a:effectLst/>
              <a:latin typeface="Manifold CF Medium"/>
            </a:endParaRPr>
          </a:p>
          <a:p>
            <a:pPr marL="285750" indent="-285750">
              <a:lnSpc>
                <a:spcPct val="114000"/>
              </a:lnSpc>
              <a:buFont typeface="Arial"/>
              <a:buChar char="•"/>
            </a:pPr>
            <a:r>
              <a:rPr lang="en-US" sz="1600" b="1" i="0" dirty="0">
                <a:solidFill>
                  <a:schemeClr val="bg1"/>
                </a:solidFill>
                <a:effectLst/>
                <a:latin typeface="Manifold CF Medium" panose="020B0604020202020204" charset="0"/>
              </a:rPr>
              <a:t>ONGOING DRILLING TO BE CONTINUED AT VETA GRANDE.</a:t>
            </a:r>
            <a:endParaRPr lang="en-US" sz="1400" b="1" dirty="0">
              <a:solidFill>
                <a:schemeClr val="bg1"/>
              </a:solidFill>
              <a:latin typeface="Manifold CF Medium" panose="020B0604020202020204" charset="0"/>
              <a:ea typeface="Lato" panose="020F0502020204030203" pitchFamily="34" charset="0"/>
              <a:cs typeface="Lato" panose="020F0502020204030203" pitchFamily="34" charset="0"/>
            </a:endParaRPr>
          </a:p>
        </p:txBody>
      </p:sp>
      <p:sp>
        <p:nvSpPr>
          <p:cNvPr id="2" name="Slide Number Placeholder 1">
            <a:extLst>
              <a:ext uri="{FF2B5EF4-FFF2-40B4-BE49-F238E27FC236}">
                <a16:creationId xmlns:a16="http://schemas.microsoft.com/office/drawing/2014/main" id="{F8263AB0-CCF5-5444-BB83-358B88894F8E}"/>
              </a:ext>
            </a:extLst>
          </p:cNvPr>
          <p:cNvSpPr>
            <a:spLocks noGrp="1"/>
          </p:cNvSpPr>
          <p:nvPr>
            <p:ph type="sldNum" sz="quarter" idx="4"/>
          </p:nvPr>
        </p:nvSpPr>
        <p:spPr/>
        <p:txBody>
          <a:bodyPr/>
          <a:lstStyle/>
          <a:p>
            <a:fld id="{092B7659-9165-A646-905C-0168404DB040}" type="slidenum">
              <a:rPr lang="en-US" smtClean="0"/>
              <a:pPr/>
              <a:t>13</a:t>
            </a:fld>
            <a:endParaRPr lang="en-US" dirty="0"/>
          </a:p>
        </p:txBody>
      </p:sp>
    </p:spTree>
    <p:extLst>
      <p:ext uri="{BB962C8B-B14F-4D97-AF65-F5344CB8AC3E}">
        <p14:creationId xmlns:p14="http://schemas.microsoft.com/office/powerpoint/2010/main" val="16805126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Content Placeholder 5">
            <a:extLst>
              <a:ext uri="{FF2B5EF4-FFF2-40B4-BE49-F238E27FC236}">
                <a16:creationId xmlns:a16="http://schemas.microsoft.com/office/drawing/2014/main" id="{5E1FDB24-BEA5-4617-B19A-0A183E9E9603}"/>
              </a:ext>
            </a:extLst>
          </p:cNvPr>
          <p:cNvSpPr>
            <a:spLocks noGrp="1"/>
          </p:cNvSpPr>
          <p:nvPr>
            <p:ph sz="quarter" idx="4294967295"/>
          </p:nvPr>
        </p:nvSpPr>
        <p:spPr>
          <a:xfrm>
            <a:off x="5268995" y="1478557"/>
            <a:ext cx="2834043" cy="2341722"/>
          </a:xfrm>
          <a:noFill/>
        </p:spPr>
        <p:txBody>
          <a:bodyPr vert="horz" wrap="square" lIns="32400" tIns="32400" rIns="32400" bIns="32400" numCol="1" anchor="t" anchorCtr="0" compatLnSpc="1">
            <a:prstTxWarp prst="textNoShape">
              <a:avLst/>
            </a:prstTxWarp>
            <a:noAutofit/>
          </a:bodyPr>
          <a:lstStyle/>
          <a:p>
            <a:pPr marL="154305" lvl="1" indent="-154305">
              <a:lnSpc>
                <a:spcPct val="110000"/>
              </a:lnSpc>
              <a:spcBef>
                <a:spcPts val="0"/>
              </a:spcBef>
              <a:spcAft>
                <a:spcPts val="540"/>
              </a:spcAft>
              <a:buClr>
                <a:schemeClr val="tx1">
                  <a:lumMod val="75000"/>
                  <a:lumOff val="25000"/>
                </a:schemeClr>
              </a:buClr>
              <a:buSzPct val="100000"/>
            </a:pPr>
            <a:r>
              <a:rPr lang="en-AU" sz="1050" b="1" dirty="0">
                <a:solidFill>
                  <a:schemeClr val="tx1">
                    <a:lumMod val="75000"/>
                    <a:lumOff val="25000"/>
                  </a:schemeClr>
                </a:solidFill>
                <a:latin typeface="Lato"/>
                <a:ea typeface="Lato"/>
                <a:cs typeface="Lato"/>
              </a:rPr>
              <a:t>Located in Michoacán near the border of Jalisco State. </a:t>
            </a:r>
            <a:endParaRPr lang="en-AU" sz="108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a:p>
            <a:pPr marL="154305" lvl="1" indent="-154305">
              <a:lnSpc>
                <a:spcPct val="110000"/>
              </a:lnSpc>
              <a:spcBef>
                <a:spcPts val="0"/>
              </a:spcBef>
              <a:spcAft>
                <a:spcPts val="540"/>
              </a:spcAft>
              <a:buClr>
                <a:schemeClr val="tx1">
                  <a:lumMod val="75000"/>
                  <a:lumOff val="25000"/>
                </a:schemeClr>
              </a:buClr>
              <a:buSzPct val="100000"/>
            </a:pPr>
            <a:r>
              <a:rPr lang="en-AU" sz="1050" b="1" dirty="0">
                <a:solidFill>
                  <a:schemeClr val="tx1">
                    <a:lumMod val="75000"/>
                    <a:lumOff val="25000"/>
                  </a:schemeClr>
                </a:solidFill>
                <a:latin typeface="Lato"/>
                <a:ea typeface="Lato"/>
                <a:cs typeface="Lato"/>
              </a:rPr>
              <a:t>100% ownership. Option to Acquire 2.5% NSR</a:t>
            </a:r>
            <a:endParaRPr lang="en-AU" sz="105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a:p>
            <a:pPr marL="154305" lvl="1" indent="-154305">
              <a:lnSpc>
                <a:spcPct val="110000"/>
              </a:lnSpc>
              <a:spcBef>
                <a:spcPts val="0"/>
              </a:spcBef>
              <a:spcAft>
                <a:spcPts val="540"/>
              </a:spcAft>
              <a:buClr>
                <a:schemeClr val="tx1">
                  <a:lumMod val="75000"/>
                  <a:lumOff val="25000"/>
                </a:schemeClr>
              </a:buClr>
              <a:buSzPct val="100000"/>
            </a:pPr>
            <a:r>
              <a:rPr lang="en-AU" sz="108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Current M&amp;I resource: 1.8 mm Oz. Au &amp; 813 mm lbs Cu</a:t>
            </a:r>
            <a:r>
              <a:rPr lang="en-US" sz="1080" b="1" baseline="30000" dirty="0">
                <a:latin typeface="Lato" panose="020F0502020204030203" pitchFamily="34" charset="0"/>
                <a:ea typeface="Lato" panose="020F0502020204030203" pitchFamily="34" charset="0"/>
                <a:cs typeface="Lato" panose="020F0502020204030203" pitchFamily="34" charset="0"/>
              </a:rPr>
              <a:t>+</a:t>
            </a:r>
            <a:r>
              <a:rPr lang="en-AU" sz="108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a:t>
            </a:r>
            <a:endParaRPr lang="en-AU" sz="1080" b="1" baseline="3000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a:p>
            <a:pPr marL="154305" lvl="1" indent="-154305">
              <a:lnSpc>
                <a:spcPct val="110000"/>
              </a:lnSpc>
              <a:spcBef>
                <a:spcPts val="0"/>
              </a:spcBef>
              <a:spcAft>
                <a:spcPts val="540"/>
              </a:spcAft>
              <a:buClr>
                <a:schemeClr val="tx1">
                  <a:lumMod val="75000"/>
                  <a:lumOff val="25000"/>
                </a:schemeClr>
              </a:buClr>
              <a:buSzPct val="100000"/>
            </a:pPr>
            <a:r>
              <a:rPr lang="en-AU" sz="1050" b="1" dirty="0">
                <a:solidFill>
                  <a:schemeClr val="tx1">
                    <a:lumMod val="75000"/>
                    <a:lumOff val="25000"/>
                  </a:schemeClr>
                </a:solidFill>
                <a:latin typeface="Lato"/>
                <a:ea typeface="Lato"/>
                <a:cs typeface="Lato"/>
              </a:rPr>
              <a:t>C$27M spent to-date. PEA completed in 2017</a:t>
            </a:r>
          </a:p>
          <a:p>
            <a:pPr marL="154305" lvl="1" indent="-154305">
              <a:lnSpc>
                <a:spcPct val="110000"/>
              </a:lnSpc>
              <a:spcBef>
                <a:spcPts val="0"/>
              </a:spcBef>
              <a:spcAft>
                <a:spcPts val="540"/>
              </a:spcAft>
              <a:buClr>
                <a:schemeClr val="tx1">
                  <a:lumMod val="75000"/>
                  <a:lumOff val="25000"/>
                </a:schemeClr>
              </a:buClr>
              <a:buSzPct val="100000"/>
            </a:pPr>
            <a:r>
              <a:rPr lang="en-AU" sz="1050" b="1" dirty="0">
                <a:solidFill>
                  <a:schemeClr val="tx1">
                    <a:lumMod val="75000"/>
                    <a:lumOff val="25000"/>
                  </a:schemeClr>
                </a:solidFill>
                <a:latin typeface="Lato"/>
                <a:ea typeface="Lato"/>
                <a:cs typeface="Lato"/>
              </a:rPr>
              <a:t>Excellent infrastructure: road accessible with power, water, and port facilities.</a:t>
            </a:r>
          </a:p>
          <a:p>
            <a:pPr marL="154305" lvl="1" indent="-154305">
              <a:lnSpc>
                <a:spcPct val="110000"/>
              </a:lnSpc>
              <a:spcBef>
                <a:spcPts val="0"/>
              </a:spcBef>
              <a:spcAft>
                <a:spcPts val="540"/>
              </a:spcAft>
              <a:buClr>
                <a:schemeClr val="tx1">
                  <a:lumMod val="75000"/>
                  <a:lumOff val="25000"/>
                </a:schemeClr>
              </a:buClr>
              <a:buSzPct val="100000"/>
            </a:pPr>
            <a:r>
              <a:rPr lang="en-AU" sz="108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Surface rights currently held by private landowners.</a:t>
            </a:r>
            <a:endParaRPr lang="en-AU" sz="105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a:p>
            <a:pPr marL="154305" lvl="1" indent="-154305">
              <a:lnSpc>
                <a:spcPct val="110000"/>
              </a:lnSpc>
              <a:spcBef>
                <a:spcPts val="0"/>
              </a:spcBef>
              <a:spcAft>
                <a:spcPts val="540"/>
              </a:spcAft>
              <a:buClr>
                <a:schemeClr val="tx1">
                  <a:lumMod val="75000"/>
                  <a:lumOff val="25000"/>
                </a:schemeClr>
              </a:buClr>
              <a:buSzPct val="100000"/>
            </a:pPr>
            <a:r>
              <a:rPr lang="en-AU" sz="108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50 megawatts available today (28 MW required for mine). </a:t>
            </a:r>
          </a:p>
        </p:txBody>
      </p:sp>
      <p:sp>
        <p:nvSpPr>
          <p:cNvPr id="3" name="TextBox 2">
            <a:extLst>
              <a:ext uri="{FF2B5EF4-FFF2-40B4-BE49-F238E27FC236}">
                <a16:creationId xmlns:a16="http://schemas.microsoft.com/office/drawing/2014/main" id="{BB100FDD-06E9-47D8-BAFD-05277AEA0797}"/>
              </a:ext>
            </a:extLst>
          </p:cNvPr>
          <p:cNvSpPr txBox="1"/>
          <p:nvPr/>
        </p:nvSpPr>
        <p:spPr>
          <a:xfrm>
            <a:off x="1562481" y="4409994"/>
            <a:ext cx="6463629" cy="480131"/>
          </a:xfrm>
          <a:prstGeom prst="rect">
            <a:avLst/>
          </a:prstGeom>
          <a:noFill/>
        </p:spPr>
        <p:txBody>
          <a:bodyPr wrap="none" rtlCol="0">
            <a:spAutoFit/>
          </a:bodyPr>
          <a:lstStyle/>
          <a:p>
            <a:r>
              <a:rPr lang="en-AU" sz="1260" i="1" dirty="0">
                <a:solidFill>
                  <a:schemeClr val="accent1"/>
                </a:solidFill>
                <a:latin typeface="Lato" panose="020F0502020204030203" pitchFamily="34" charset="0"/>
                <a:ea typeface="Lato" panose="020F0502020204030203" pitchFamily="34" charset="0"/>
                <a:cs typeface="Lato" panose="020F0502020204030203" pitchFamily="34" charset="0"/>
              </a:rPr>
              <a:t>Significant Exploration Target: Un-tested, recently discovered High Grade Gold Feeder System</a:t>
            </a:r>
          </a:p>
          <a:p>
            <a:endParaRPr lang="en-AU" sz="1260" dirty="0"/>
          </a:p>
        </p:txBody>
      </p:sp>
      <p:sp>
        <p:nvSpPr>
          <p:cNvPr id="10" name="Title 1">
            <a:extLst>
              <a:ext uri="{FF2B5EF4-FFF2-40B4-BE49-F238E27FC236}">
                <a16:creationId xmlns:a16="http://schemas.microsoft.com/office/drawing/2014/main" id="{0F90B071-299C-CA4F-A048-5E1B642F36D4}"/>
              </a:ext>
            </a:extLst>
          </p:cNvPr>
          <p:cNvSpPr>
            <a:spLocks noGrp="1"/>
          </p:cNvSpPr>
          <p:nvPr>
            <p:ph type="title"/>
          </p:nvPr>
        </p:nvSpPr>
        <p:spPr>
          <a:xfrm>
            <a:off x="728923" y="391578"/>
            <a:ext cx="7861850" cy="519723"/>
          </a:xfrm>
        </p:spPr>
        <p:txBody>
          <a:bodyPr>
            <a:normAutofit/>
          </a:bodyPr>
          <a:lstStyle/>
          <a:p>
            <a:r>
              <a:rPr lang="en-AU" dirty="0"/>
              <a:t>TEPAL GOLD-COPPER PROJECT </a:t>
            </a:r>
            <a:endParaRPr lang="en-US" b="0" dirty="0"/>
          </a:p>
        </p:txBody>
      </p:sp>
      <p:sp>
        <p:nvSpPr>
          <p:cNvPr id="8" name="Slide Number Placeholder 3">
            <a:extLst>
              <a:ext uri="{FF2B5EF4-FFF2-40B4-BE49-F238E27FC236}">
                <a16:creationId xmlns:a16="http://schemas.microsoft.com/office/drawing/2014/main" id="{31028DD1-8758-F848-9110-D997639250E0}"/>
              </a:ext>
            </a:extLst>
          </p:cNvPr>
          <p:cNvSpPr txBox="1">
            <a:spLocks/>
          </p:cNvSpPr>
          <p:nvPr/>
        </p:nvSpPr>
        <p:spPr bwMode="auto">
          <a:xfrm>
            <a:off x="8428482" y="5218024"/>
            <a:ext cx="201168" cy="211226"/>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2400" tIns="32400" rIns="32400" bIns="32400" numCol="1" anchor="t" anchorCtr="0" compatLnSpc="1">
            <a:prstTxWarp prst="textNoShape">
              <a:avLst/>
            </a:prstTxWarp>
          </a:bodyPr>
          <a:lstStyle>
            <a:defPPr>
              <a:defRPr lang="en-US"/>
            </a:defPPr>
            <a:lvl1pPr marL="0" algn="l" defTabSz="914400" rtl="0" eaLnBrk="1" latinLnBrk="0" hangingPunct="1">
              <a:defRPr sz="1800" b="0" i="0" kern="1200">
                <a:solidFill>
                  <a:schemeClr val="tx1"/>
                </a:solidFill>
                <a:latin typeface="Arial" panose="020B0604020202020204" pitchFamily="34" charset="0"/>
                <a:ea typeface="MS PGothic" panose="020B0600070205080204" pitchFamily="34" charset="-128"/>
                <a:cs typeface="Lato" panose="020F0502020204030203" pitchFamily="34" charset="0"/>
              </a:defRPr>
            </a:lvl1pPr>
            <a:lvl2pPr marL="557186" indent="-214302"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857207"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200090"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1542974"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1885856"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228738"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2571621"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2914505"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A983A77F-E02C-4B55-AE23-88B176EE659A}" type="slidenum">
              <a:rPr lang="en-US" altLang="en-US" sz="810">
                <a:solidFill>
                  <a:schemeClr val="bg1"/>
                </a:solidFill>
                <a:latin typeface="Manifold CF" pitchFamily="2" charset="77"/>
                <a:ea typeface="Lato" panose="020F0502020204030203" pitchFamily="34" charset="0"/>
              </a:rPr>
              <a:pPr algn="ctr"/>
              <a:t>14</a:t>
            </a:fld>
            <a:endParaRPr lang="en-US" altLang="en-US" sz="810" dirty="0">
              <a:solidFill>
                <a:schemeClr val="bg1"/>
              </a:solidFill>
              <a:latin typeface="Manifold CF" pitchFamily="2" charset="77"/>
              <a:ea typeface="Lato" panose="020F0502020204030203" pitchFamily="34" charset="0"/>
            </a:endParaRPr>
          </a:p>
        </p:txBody>
      </p:sp>
      <p:pic>
        <p:nvPicPr>
          <p:cNvPr id="4" name="Picture 3">
            <a:extLst>
              <a:ext uri="{FF2B5EF4-FFF2-40B4-BE49-F238E27FC236}">
                <a16:creationId xmlns:a16="http://schemas.microsoft.com/office/drawing/2014/main" id="{AA711CB0-A25F-4741-B6C3-54D1D3CF6197}"/>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915557" y="1469293"/>
            <a:ext cx="3972986" cy="2776415"/>
          </a:xfrm>
          <a:prstGeom prst="rect">
            <a:avLst/>
          </a:prstGeom>
        </p:spPr>
      </p:pic>
      <p:sp>
        <p:nvSpPr>
          <p:cNvPr id="5" name="5-Point Star 4">
            <a:extLst>
              <a:ext uri="{FF2B5EF4-FFF2-40B4-BE49-F238E27FC236}">
                <a16:creationId xmlns:a16="http://schemas.microsoft.com/office/drawing/2014/main" id="{BD5994A7-4F1F-E24D-8786-085D4EA60B9D}"/>
              </a:ext>
            </a:extLst>
          </p:cNvPr>
          <p:cNvSpPr/>
          <p:nvPr/>
        </p:nvSpPr>
        <p:spPr>
          <a:xfrm>
            <a:off x="2944472" y="2506370"/>
            <a:ext cx="186636" cy="189281"/>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sp>
        <p:nvSpPr>
          <p:cNvPr id="6" name="TextBox 5">
            <a:extLst>
              <a:ext uri="{FF2B5EF4-FFF2-40B4-BE49-F238E27FC236}">
                <a16:creationId xmlns:a16="http://schemas.microsoft.com/office/drawing/2014/main" id="{4E1A4A1A-7B18-1F40-9EA2-D09E00F1C5CD}"/>
              </a:ext>
            </a:extLst>
          </p:cNvPr>
          <p:cNvSpPr txBox="1"/>
          <p:nvPr/>
        </p:nvSpPr>
        <p:spPr>
          <a:xfrm>
            <a:off x="2227687" y="1808555"/>
            <a:ext cx="922047" cy="244682"/>
          </a:xfrm>
          <a:prstGeom prst="rect">
            <a:avLst/>
          </a:prstGeom>
          <a:solidFill>
            <a:srgbClr val="FFC000"/>
          </a:solidFill>
        </p:spPr>
        <p:txBody>
          <a:bodyPr wrap="square" rtlCol="0">
            <a:spAutoFit/>
          </a:bodyPr>
          <a:lstStyle/>
          <a:p>
            <a:r>
              <a:rPr lang="en-US" sz="990" dirty="0">
                <a:latin typeface="Lato" panose="020F0502020204030203" pitchFamily="34" charset="0"/>
                <a:ea typeface="Lato" panose="020F0502020204030203" pitchFamily="34" charset="0"/>
                <a:cs typeface="Lato" panose="020F0502020204030203" pitchFamily="34" charset="0"/>
              </a:rPr>
              <a:t>Tepal Project</a:t>
            </a:r>
          </a:p>
        </p:txBody>
      </p:sp>
      <p:cxnSp>
        <p:nvCxnSpPr>
          <p:cNvPr id="9" name="Straight Arrow Connector 8">
            <a:extLst>
              <a:ext uri="{FF2B5EF4-FFF2-40B4-BE49-F238E27FC236}">
                <a16:creationId xmlns:a16="http://schemas.microsoft.com/office/drawing/2014/main" id="{DEBBC0E4-4325-1048-9D43-44FFA983F3E6}"/>
              </a:ext>
            </a:extLst>
          </p:cNvPr>
          <p:cNvCxnSpPr>
            <a:cxnSpLocks/>
            <a:stCxn id="6" idx="2"/>
          </p:cNvCxnSpPr>
          <p:nvPr/>
        </p:nvCxnSpPr>
        <p:spPr>
          <a:xfrm>
            <a:off x="2688711" y="2053237"/>
            <a:ext cx="322211" cy="424793"/>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3C70A91-4355-3046-9464-242AB7AF9636}"/>
              </a:ext>
            </a:extLst>
          </p:cNvPr>
          <p:cNvSpPr/>
          <p:nvPr/>
        </p:nvSpPr>
        <p:spPr>
          <a:xfrm>
            <a:off x="3460798" y="3063295"/>
            <a:ext cx="41147" cy="41147"/>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sp>
        <p:nvSpPr>
          <p:cNvPr id="18" name="TextBox 17">
            <a:extLst>
              <a:ext uri="{FF2B5EF4-FFF2-40B4-BE49-F238E27FC236}">
                <a16:creationId xmlns:a16="http://schemas.microsoft.com/office/drawing/2014/main" id="{F6AD49D1-9287-A24F-9146-2F27FD29C892}"/>
              </a:ext>
            </a:extLst>
          </p:cNvPr>
          <p:cNvSpPr txBox="1"/>
          <p:nvPr/>
        </p:nvSpPr>
        <p:spPr>
          <a:xfrm>
            <a:off x="3541098" y="3365789"/>
            <a:ext cx="1347446" cy="341632"/>
          </a:xfrm>
          <a:prstGeom prst="rect">
            <a:avLst/>
          </a:prstGeom>
          <a:solidFill>
            <a:schemeClr val="accent1"/>
          </a:solidFill>
        </p:spPr>
        <p:txBody>
          <a:bodyPr wrap="square" rtlCol="0">
            <a:spAutoFit/>
          </a:bodyPr>
          <a:lstStyle/>
          <a:p>
            <a:pPr algn="ctr"/>
            <a:r>
              <a:rPr lang="en-US" sz="810" dirty="0" err="1">
                <a:solidFill>
                  <a:schemeClr val="bg1"/>
                </a:solidFill>
                <a:latin typeface="Lato" panose="020F0502020204030203" pitchFamily="34" charset="0"/>
                <a:ea typeface="Lato" panose="020F0502020204030203" pitchFamily="34" charset="0"/>
                <a:cs typeface="Lato" panose="020F0502020204030203" pitchFamily="34" charset="0"/>
              </a:rPr>
              <a:t>Lázaro</a:t>
            </a:r>
            <a:r>
              <a:rPr lang="en-US" sz="810" dirty="0">
                <a:solidFill>
                  <a:schemeClr val="bg1"/>
                </a:solidFill>
                <a:latin typeface="Lato" panose="020F0502020204030203" pitchFamily="34" charset="0"/>
                <a:ea typeface="Lato" panose="020F0502020204030203" pitchFamily="34" charset="0"/>
                <a:cs typeface="Lato" panose="020F0502020204030203" pitchFamily="34" charset="0"/>
              </a:rPr>
              <a:t> Cardenas – Deep Sea Port</a:t>
            </a:r>
          </a:p>
        </p:txBody>
      </p:sp>
      <p:cxnSp>
        <p:nvCxnSpPr>
          <p:cNvPr id="19" name="Straight Arrow Connector 18">
            <a:extLst>
              <a:ext uri="{FF2B5EF4-FFF2-40B4-BE49-F238E27FC236}">
                <a16:creationId xmlns:a16="http://schemas.microsoft.com/office/drawing/2014/main" id="{5FFB13F5-A0B8-234B-AD0F-6D63DA531F84}"/>
              </a:ext>
            </a:extLst>
          </p:cNvPr>
          <p:cNvCxnSpPr>
            <a:cxnSpLocks/>
            <a:stCxn id="18" idx="0"/>
          </p:cNvCxnSpPr>
          <p:nvPr/>
        </p:nvCxnSpPr>
        <p:spPr>
          <a:xfrm flipH="1" flipV="1">
            <a:off x="3541099" y="3104444"/>
            <a:ext cx="673722" cy="261345"/>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C5D3563A-03BC-4245-9361-A5BD1C411928}"/>
              </a:ext>
            </a:extLst>
          </p:cNvPr>
          <p:cNvSpPr/>
          <p:nvPr/>
        </p:nvSpPr>
        <p:spPr>
          <a:xfrm>
            <a:off x="2282924" y="2436883"/>
            <a:ext cx="41147" cy="41147"/>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sp>
        <p:nvSpPr>
          <p:cNvPr id="23" name="TextBox 22">
            <a:extLst>
              <a:ext uri="{FF2B5EF4-FFF2-40B4-BE49-F238E27FC236}">
                <a16:creationId xmlns:a16="http://schemas.microsoft.com/office/drawing/2014/main" id="{80143871-3BE7-9546-A7EA-B614BCC45EC7}"/>
              </a:ext>
            </a:extLst>
          </p:cNvPr>
          <p:cNvSpPr txBox="1"/>
          <p:nvPr/>
        </p:nvSpPr>
        <p:spPr>
          <a:xfrm>
            <a:off x="627313" y="2120528"/>
            <a:ext cx="1212800" cy="244682"/>
          </a:xfrm>
          <a:prstGeom prst="rect">
            <a:avLst/>
          </a:prstGeom>
          <a:solidFill>
            <a:schemeClr val="accent1"/>
          </a:solidFill>
        </p:spPr>
        <p:txBody>
          <a:bodyPr wrap="square" rtlCol="0">
            <a:spAutoFit/>
          </a:bodyPr>
          <a:lstStyle/>
          <a:p>
            <a:pPr algn="ctr"/>
            <a:r>
              <a:rPr lang="en-US" sz="990" dirty="0">
                <a:solidFill>
                  <a:schemeClr val="bg1"/>
                </a:solidFill>
                <a:latin typeface="Lato" panose="020F0502020204030203" pitchFamily="34" charset="0"/>
                <a:ea typeface="Lato" panose="020F0502020204030203" pitchFamily="34" charset="0"/>
                <a:cs typeface="Lato" panose="020F0502020204030203" pitchFamily="34" charset="0"/>
              </a:rPr>
              <a:t>Manzanillo Port</a:t>
            </a:r>
          </a:p>
        </p:txBody>
      </p:sp>
      <p:cxnSp>
        <p:nvCxnSpPr>
          <p:cNvPr id="24" name="Straight Arrow Connector 23">
            <a:extLst>
              <a:ext uri="{FF2B5EF4-FFF2-40B4-BE49-F238E27FC236}">
                <a16:creationId xmlns:a16="http://schemas.microsoft.com/office/drawing/2014/main" id="{F4790B62-9446-1242-890B-A7BF8CAFEA7C}"/>
              </a:ext>
            </a:extLst>
          </p:cNvPr>
          <p:cNvCxnSpPr>
            <a:cxnSpLocks/>
            <a:stCxn id="23" idx="2"/>
          </p:cNvCxnSpPr>
          <p:nvPr/>
        </p:nvCxnSpPr>
        <p:spPr>
          <a:xfrm>
            <a:off x="1233713" y="2365210"/>
            <a:ext cx="993974" cy="71673"/>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5">
            <p14:nvContentPartPr>
              <p14:cNvPr id="30" name="Ink 29">
                <a:extLst>
                  <a:ext uri="{FF2B5EF4-FFF2-40B4-BE49-F238E27FC236}">
                    <a16:creationId xmlns:a16="http://schemas.microsoft.com/office/drawing/2014/main" id="{73B89889-250F-2A46-B314-A968542DBC46}"/>
                  </a:ext>
                </a:extLst>
              </p14:cNvPr>
              <p14:cNvContentPartPr/>
              <p14:nvPr/>
            </p14:nvContentPartPr>
            <p14:xfrm>
              <a:off x="2779506" y="2359864"/>
              <a:ext cx="879012" cy="554688"/>
            </p14:xfrm>
          </p:contentPart>
        </mc:Choice>
        <mc:Fallback xmlns="">
          <p:pic>
            <p:nvPicPr>
              <p:cNvPr id="30" name="Ink 29">
                <a:extLst>
                  <a:ext uri="{FF2B5EF4-FFF2-40B4-BE49-F238E27FC236}">
                    <a16:creationId xmlns:a16="http://schemas.microsoft.com/office/drawing/2014/main" id="{73B89889-250F-2A46-B314-A968542DBC46}"/>
                  </a:ext>
                </a:extLst>
              </p:cNvPr>
              <p:cNvPicPr/>
              <p:nvPr/>
            </p:nvPicPr>
            <p:blipFill>
              <a:blip r:embed="rId6"/>
              <a:stretch>
                <a:fillRect/>
              </a:stretch>
            </p:blipFill>
            <p:spPr>
              <a:xfrm>
                <a:off x="2775187" y="2355545"/>
                <a:ext cx="887651" cy="563327"/>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1" name="Ink 30">
                <a:extLst>
                  <a:ext uri="{FF2B5EF4-FFF2-40B4-BE49-F238E27FC236}">
                    <a16:creationId xmlns:a16="http://schemas.microsoft.com/office/drawing/2014/main" id="{ED3E693D-A283-844A-AB5D-7AD9DC8824C9}"/>
                  </a:ext>
                </a:extLst>
              </p14:cNvPr>
              <p14:cNvContentPartPr/>
              <p14:nvPr/>
            </p14:nvContentPartPr>
            <p14:xfrm>
              <a:off x="2590606" y="2384093"/>
              <a:ext cx="255636" cy="414720"/>
            </p14:xfrm>
          </p:contentPart>
        </mc:Choice>
        <mc:Fallback xmlns="">
          <p:pic>
            <p:nvPicPr>
              <p:cNvPr id="31" name="Ink 30">
                <a:extLst>
                  <a:ext uri="{FF2B5EF4-FFF2-40B4-BE49-F238E27FC236}">
                    <a16:creationId xmlns:a16="http://schemas.microsoft.com/office/drawing/2014/main" id="{ED3E693D-A283-844A-AB5D-7AD9DC8824C9}"/>
                  </a:ext>
                </a:extLst>
              </p:cNvPr>
              <p:cNvPicPr/>
              <p:nvPr/>
            </p:nvPicPr>
            <p:blipFill>
              <a:blip r:embed="rId8"/>
              <a:stretch>
                <a:fillRect/>
              </a:stretch>
            </p:blipFill>
            <p:spPr>
              <a:xfrm>
                <a:off x="2586291" y="2379773"/>
                <a:ext cx="264265" cy="4233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4" name="Ink 33">
                <a:extLst>
                  <a:ext uri="{FF2B5EF4-FFF2-40B4-BE49-F238E27FC236}">
                    <a16:creationId xmlns:a16="http://schemas.microsoft.com/office/drawing/2014/main" id="{30E1C312-9277-BD45-9589-A9EB3CF18F93}"/>
                  </a:ext>
                </a:extLst>
              </p14:cNvPr>
              <p14:cNvContentPartPr/>
              <p14:nvPr/>
            </p14:nvContentPartPr>
            <p14:xfrm>
              <a:off x="2598848" y="2675361"/>
              <a:ext cx="844668" cy="430920"/>
            </p14:xfrm>
          </p:contentPart>
        </mc:Choice>
        <mc:Fallback xmlns="">
          <p:pic>
            <p:nvPicPr>
              <p:cNvPr id="34" name="Ink 33">
                <a:extLst>
                  <a:ext uri="{FF2B5EF4-FFF2-40B4-BE49-F238E27FC236}">
                    <a16:creationId xmlns:a16="http://schemas.microsoft.com/office/drawing/2014/main" id="{30E1C312-9277-BD45-9589-A9EB3CF18F93}"/>
                  </a:ext>
                </a:extLst>
              </p:cNvPr>
              <p:cNvPicPr/>
              <p:nvPr/>
            </p:nvPicPr>
            <p:blipFill>
              <a:blip r:embed="rId10"/>
              <a:stretch>
                <a:fillRect/>
              </a:stretch>
            </p:blipFill>
            <p:spPr>
              <a:xfrm>
                <a:off x="2594527" y="2671041"/>
                <a:ext cx="853309" cy="4395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6" name="Ink 35">
                <a:extLst>
                  <a:ext uri="{FF2B5EF4-FFF2-40B4-BE49-F238E27FC236}">
                    <a16:creationId xmlns:a16="http://schemas.microsoft.com/office/drawing/2014/main" id="{EA9201E5-128E-584D-9060-4509CF82140B}"/>
                  </a:ext>
                </a:extLst>
              </p14:cNvPr>
              <p14:cNvContentPartPr/>
              <p14:nvPr/>
            </p14:nvContentPartPr>
            <p14:xfrm>
              <a:off x="3632945" y="2519122"/>
              <a:ext cx="40176" cy="441288"/>
            </p14:xfrm>
          </p:contentPart>
        </mc:Choice>
        <mc:Fallback xmlns="">
          <p:pic>
            <p:nvPicPr>
              <p:cNvPr id="36" name="Ink 35">
                <a:extLst>
                  <a:ext uri="{FF2B5EF4-FFF2-40B4-BE49-F238E27FC236}">
                    <a16:creationId xmlns:a16="http://schemas.microsoft.com/office/drawing/2014/main" id="{EA9201E5-128E-584D-9060-4509CF82140B}"/>
                  </a:ext>
                </a:extLst>
              </p:cNvPr>
              <p:cNvPicPr/>
              <p:nvPr/>
            </p:nvPicPr>
            <p:blipFill>
              <a:blip r:embed="rId12"/>
              <a:stretch>
                <a:fillRect/>
              </a:stretch>
            </p:blipFill>
            <p:spPr>
              <a:xfrm>
                <a:off x="3628640" y="2514803"/>
                <a:ext cx="48785" cy="449927"/>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7" name="Ink 36">
                <a:extLst>
                  <a:ext uri="{FF2B5EF4-FFF2-40B4-BE49-F238E27FC236}">
                    <a16:creationId xmlns:a16="http://schemas.microsoft.com/office/drawing/2014/main" id="{EE56AD9E-5DF9-EA46-A502-40A9D1718DA6}"/>
                  </a:ext>
                </a:extLst>
              </p14:cNvPr>
              <p14:cNvContentPartPr/>
              <p14:nvPr/>
            </p14:nvContentPartPr>
            <p14:xfrm>
              <a:off x="3514298" y="2486919"/>
              <a:ext cx="145152" cy="578988"/>
            </p14:xfrm>
          </p:contentPart>
        </mc:Choice>
        <mc:Fallback xmlns="">
          <p:pic>
            <p:nvPicPr>
              <p:cNvPr id="37" name="Ink 36">
                <a:extLst>
                  <a:ext uri="{FF2B5EF4-FFF2-40B4-BE49-F238E27FC236}">
                    <a16:creationId xmlns:a16="http://schemas.microsoft.com/office/drawing/2014/main" id="{EE56AD9E-5DF9-EA46-A502-40A9D1718DA6}"/>
                  </a:ext>
                </a:extLst>
              </p:cNvPr>
              <p:cNvPicPr/>
              <p:nvPr/>
            </p:nvPicPr>
            <p:blipFill>
              <a:blip r:embed="rId14"/>
              <a:stretch>
                <a:fillRect/>
              </a:stretch>
            </p:blipFill>
            <p:spPr>
              <a:xfrm>
                <a:off x="3509976" y="2482598"/>
                <a:ext cx="153796" cy="58763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8" name="Ink 37">
                <a:extLst>
                  <a:ext uri="{FF2B5EF4-FFF2-40B4-BE49-F238E27FC236}">
                    <a16:creationId xmlns:a16="http://schemas.microsoft.com/office/drawing/2014/main" id="{ED49CC9F-4183-F04A-8CDC-0D6B44364A7D}"/>
                  </a:ext>
                </a:extLst>
              </p14:cNvPr>
              <p14:cNvContentPartPr/>
              <p14:nvPr/>
            </p14:nvContentPartPr>
            <p14:xfrm>
              <a:off x="3661932" y="1994004"/>
              <a:ext cx="153576" cy="494100"/>
            </p14:xfrm>
          </p:contentPart>
        </mc:Choice>
        <mc:Fallback xmlns="">
          <p:pic>
            <p:nvPicPr>
              <p:cNvPr id="38" name="Ink 37">
                <a:extLst>
                  <a:ext uri="{FF2B5EF4-FFF2-40B4-BE49-F238E27FC236}">
                    <a16:creationId xmlns:a16="http://schemas.microsoft.com/office/drawing/2014/main" id="{ED49CC9F-4183-F04A-8CDC-0D6B44364A7D}"/>
                  </a:ext>
                </a:extLst>
              </p:cNvPr>
              <p:cNvPicPr/>
              <p:nvPr/>
            </p:nvPicPr>
            <p:blipFill>
              <a:blip r:embed="rId16"/>
              <a:stretch>
                <a:fillRect/>
              </a:stretch>
            </p:blipFill>
            <p:spPr>
              <a:xfrm>
                <a:off x="3657616" y="1989686"/>
                <a:ext cx="162208" cy="502737"/>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9" name="Ink 38">
                <a:extLst>
                  <a:ext uri="{FF2B5EF4-FFF2-40B4-BE49-F238E27FC236}">
                    <a16:creationId xmlns:a16="http://schemas.microsoft.com/office/drawing/2014/main" id="{711D7F32-3A1A-8A4F-AFE9-A6F6493F9595}"/>
                  </a:ext>
                </a:extLst>
              </p14:cNvPr>
              <p14:cNvContentPartPr/>
              <p14:nvPr/>
            </p14:nvContentPartPr>
            <p14:xfrm>
              <a:off x="3814156" y="1882548"/>
              <a:ext cx="45036" cy="109188"/>
            </p14:xfrm>
          </p:contentPart>
        </mc:Choice>
        <mc:Fallback xmlns="">
          <p:pic>
            <p:nvPicPr>
              <p:cNvPr id="39" name="Ink 38">
                <a:extLst>
                  <a:ext uri="{FF2B5EF4-FFF2-40B4-BE49-F238E27FC236}">
                    <a16:creationId xmlns:a16="http://schemas.microsoft.com/office/drawing/2014/main" id="{711D7F32-3A1A-8A4F-AFE9-A6F6493F9595}"/>
                  </a:ext>
                </a:extLst>
              </p:cNvPr>
              <p:cNvPicPr/>
              <p:nvPr/>
            </p:nvPicPr>
            <p:blipFill>
              <a:blip r:embed="rId18"/>
              <a:stretch>
                <a:fillRect/>
              </a:stretch>
            </p:blipFill>
            <p:spPr>
              <a:xfrm>
                <a:off x="3809833" y="1878224"/>
                <a:ext cx="53683" cy="117837"/>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0" name="Ink 39">
                <a:extLst>
                  <a:ext uri="{FF2B5EF4-FFF2-40B4-BE49-F238E27FC236}">
                    <a16:creationId xmlns:a16="http://schemas.microsoft.com/office/drawing/2014/main" id="{7C6B4B8D-0970-B648-A912-5F0E12C1184C}"/>
                  </a:ext>
                </a:extLst>
              </p14:cNvPr>
              <p14:cNvContentPartPr/>
              <p14:nvPr/>
            </p14:nvContentPartPr>
            <p14:xfrm>
              <a:off x="3834892" y="1751400"/>
              <a:ext cx="23652" cy="128952"/>
            </p14:xfrm>
          </p:contentPart>
        </mc:Choice>
        <mc:Fallback xmlns="">
          <p:pic>
            <p:nvPicPr>
              <p:cNvPr id="40" name="Ink 39">
                <a:extLst>
                  <a:ext uri="{FF2B5EF4-FFF2-40B4-BE49-F238E27FC236}">
                    <a16:creationId xmlns:a16="http://schemas.microsoft.com/office/drawing/2014/main" id="{7C6B4B8D-0970-B648-A912-5F0E12C1184C}"/>
                  </a:ext>
                </a:extLst>
              </p:cNvPr>
              <p:cNvPicPr/>
              <p:nvPr/>
            </p:nvPicPr>
            <p:blipFill>
              <a:blip r:embed="rId20"/>
              <a:stretch>
                <a:fillRect/>
              </a:stretch>
            </p:blipFill>
            <p:spPr>
              <a:xfrm>
                <a:off x="3830592" y="1747078"/>
                <a:ext cx="32253" cy="137597"/>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2" name="Ink 41">
                <a:extLst>
                  <a:ext uri="{FF2B5EF4-FFF2-40B4-BE49-F238E27FC236}">
                    <a16:creationId xmlns:a16="http://schemas.microsoft.com/office/drawing/2014/main" id="{D6DF8061-A5A6-0A4B-A356-5228089B1C3F}"/>
                  </a:ext>
                </a:extLst>
              </p14:cNvPr>
              <p14:cNvContentPartPr/>
              <p14:nvPr/>
            </p14:nvContentPartPr>
            <p14:xfrm>
              <a:off x="3273203" y="1693095"/>
              <a:ext cx="131220" cy="494100"/>
            </p14:xfrm>
          </p:contentPart>
        </mc:Choice>
        <mc:Fallback xmlns="">
          <p:pic>
            <p:nvPicPr>
              <p:cNvPr id="42" name="Ink 41">
                <a:extLst>
                  <a:ext uri="{FF2B5EF4-FFF2-40B4-BE49-F238E27FC236}">
                    <a16:creationId xmlns:a16="http://schemas.microsoft.com/office/drawing/2014/main" id="{D6DF8061-A5A6-0A4B-A356-5228089B1C3F}"/>
                  </a:ext>
                </a:extLst>
              </p:cNvPr>
              <p:cNvPicPr/>
              <p:nvPr/>
            </p:nvPicPr>
            <p:blipFill>
              <a:blip r:embed="rId22"/>
              <a:stretch>
                <a:fillRect/>
              </a:stretch>
            </p:blipFill>
            <p:spPr>
              <a:xfrm>
                <a:off x="3268889" y="1688773"/>
                <a:ext cx="139848" cy="502743"/>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4" name="Ink 43">
                <a:extLst>
                  <a:ext uri="{FF2B5EF4-FFF2-40B4-BE49-F238E27FC236}">
                    <a16:creationId xmlns:a16="http://schemas.microsoft.com/office/drawing/2014/main" id="{BA595A84-A8C2-3F4F-9F88-D4A04D4E458C}"/>
                  </a:ext>
                </a:extLst>
              </p14:cNvPr>
              <p14:cNvContentPartPr/>
              <p14:nvPr/>
            </p14:nvContentPartPr>
            <p14:xfrm>
              <a:off x="3809969" y="1999473"/>
              <a:ext cx="159732" cy="24624"/>
            </p14:xfrm>
          </p:contentPart>
        </mc:Choice>
        <mc:Fallback xmlns="">
          <p:pic>
            <p:nvPicPr>
              <p:cNvPr id="44" name="Ink 43">
                <a:extLst>
                  <a:ext uri="{FF2B5EF4-FFF2-40B4-BE49-F238E27FC236}">
                    <a16:creationId xmlns:a16="http://schemas.microsoft.com/office/drawing/2014/main" id="{BA595A84-A8C2-3F4F-9F88-D4A04D4E458C}"/>
                  </a:ext>
                </a:extLst>
              </p:cNvPr>
              <p:cNvPicPr/>
              <p:nvPr/>
            </p:nvPicPr>
            <p:blipFill>
              <a:blip r:embed="rId24"/>
              <a:stretch>
                <a:fillRect/>
              </a:stretch>
            </p:blipFill>
            <p:spPr>
              <a:xfrm>
                <a:off x="3805642" y="1995191"/>
                <a:ext cx="168386" cy="33189"/>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5" name="Ink 44">
                <a:extLst>
                  <a:ext uri="{FF2B5EF4-FFF2-40B4-BE49-F238E27FC236}">
                    <a16:creationId xmlns:a16="http://schemas.microsoft.com/office/drawing/2014/main" id="{9D09151F-8DAC-5344-8766-D3BA1C3206BB}"/>
                  </a:ext>
                </a:extLst>
              </p14:cNvPr>
              <p14:cNvContentPartPr/>
              <p14:nvPr/>
            </p14:nvContentPartPr>
            <p14:xfrm>
              <a:off x="3973122" y="1917896"/>
              <a:ext cx="336960" cy="91692"/>
            </p14:xfrm>
          </p:contentPart>
        </mc:Choice>
        <mc:Fallback xmlns="">
          <p:pic>
            <p:nvPicPr>
              <p:cNvPr id="45" name="Ink 44">
                <a:extLst>
                  <a:ext uri="{FF2B5EF4-FFF2-40B4-BE49-F238E27FC236}">
                    <a16:creationId xmlns:a16="http://schemas.microsoft.com/office/drawing/2014/main" id="{9D09151F-8DAC-5344-8766-D3BA1C3206BB}"/>
                  </a:ext>
                </a:extLst>
              </p:cNvPr>
              <p:cNvPicPr/>
              <p:nvPr/>
            </p:nvPicPr>
            <p:blipFill>
              <a:blip r:embed="rId26"/>
              <a:stretch>
                <a:fillRect/>
              </a:stretch>
            </p:blipFill>
            <p:spPr>
              <a:xfrm>
                <a:off x="3968802" y="1913581"/>
                <a:ext cx="345600" cy="100322"/>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6" name="Ink 45">
                <a:extLst>
                  <a:ext uri="{FF2B5EF4-FFF2-40B4-BE49-F238E27FC236}">
                    <a16:creationId xmlns:a16="http://schemas.microsoft.com/office/drawing/2014/main" id="{E8BA90A1-06AF-004B-A5AE-241FBA3E3E6B}"/>
                  </a:ext>
                </a:extLst>
              </p14:cNvPr>
              <p14:cNvContentPartPr/>
              <p14:nvPr/>
            </p14:nvContentPartPr>
            <p14:xfrm>
              <a:off x="4548435" y="1926644"/>
              <a:ext cx="40824" cy="81648"/>
            </p14:xfrm>
          </p:contentPart>
        </mc:Choice>
        <mc:Fallback xmlns="">
          <p:pic>
            <p:nvPicPr>
              <p:cNvPr id="46" name="Ink 45">
                <a:extLst>
                  <a:ext uri="{FF2B5EF4-FFF2-40B4-BE49-F238E27FC236}">
                    <a16:creationId xmlns:a16="http://schemas.microsoft.com/office/drawing/2014/main" id="{E8BA90A1-06AF-004B-A5AE-241FBA3E3E6B}"/>
                  </a:ext>
                </a:extLst>
              </p:cNvPr>
              <p:cNvPicPr/>
              <p:nvPr/>
            </p:nvPicPr>
            <p:blipFill>
              <a:blip r:embed="rId28"/>
              <a:stretch>
                <a:fillRect/>
              </a:stretch>
            </p:blipFill>
            <p:spPr>
              <a:xfrm>
                <a:off x="4544100" y="1922328"/>
                <a:ext cx="49495" cy="902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7" name="Ink 46">
                <a:extLst>
                  <a:ext uri="{FF2B5EF4-FFF2-40B4-BE49-F238E27FC236}">
                    <a16:creationId xmlns:a16="http://schemas.microsoft.com/office/drawing/2014/main" id="{225A4860-FD2C-1E4A-8E38-DC7BFD8D1246}"/>
                  </a:ext>
                </a:extLst>
              </p14:cNvPr>
              <p14:cNvContentPartPr/>
              <p14:nvPr/>
            </p14:nvContentPartPr>
            <p14:xfrm>
              <a:off x="4561979" y="2011208"/>
              <a:ext cx="34668" cy="117936"/>
            </p14:xfrm>
          </p:contentPart>
        </mc:Choice>
        <mc:Fallback xmlns="">
          <p:pic>
            <p:nvPicPr>
              <p:cNvPr id="47" name="Ink 46">
                <a:extLst>
                  <a:ext uri="{FF2B5EF4-FFF2-40B4-BE49-F238E27FC236}">
                    <a16:creationId xmlns:a16="http://schemas.microsoft.com/office/drawing/2014/main" id="{225A4860-FD2C-1E4A-8E38-DC7BFD8D1246}"/>
                  </a:ext>
                </a:extLst>
              </p:cNvPr>
              <p:cNvPicPr/>
              <p:nvPr/>
            </p:nvPicPr>
            <p:blipFill>
              <a:blip r:embed="rId30"/>
              <a:stretch>
                <a:fillRect/>
              </a:stretch>
            </p:blipFill>
            <p:spPr>
              <a:xfrm>
                <a:off x="4557645" y="2006893"/>
                <a:ext cx="43335" cy="126565"/>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8" name="Ink 47">
                <a:extLst>
                  <a:ext uri="{FF2B5EF4-FFF2-40B4-BE49-F238E27FC236}">
                    <a16:creationId xmlns:a16="http://schemas.microsoft.com/office/drawing/2014/main" id="{716F4223-406E-6849-8F53-259218367E8D}"/>
                  </a:ext>
                </a:extLst>
              </p14:cNvPr>
              <p14:cNvContentPartPr/>
              <p14:nvPr/>
            </p14:nvContentPartPr>
            <p14:xfrm>
              <a:off x="4582566" y="1962932"/>
              <a:ext cx="187920" cy="44064"/>
            </p14:xfrm>
          </p:contentPart>
        </mc:Choice>
        <mc:Fallback xmlns="">
          <p:pic>
            <p:nvPicPr>
              <p:cNvPr id="48" name="Ink 47">
                <a:extLst>
                  <a:ext uri="{FF2B5EF4-FFF2-40B4-BE49-F238E27FC236}">
                    <a16:creationId xmlns:a16="http://schemas.microsoft.com/office/drawing/2014/main" id="{716F4223-406E-6849-8F53-259218367E8D}"/>
                  </a:ext>
                </a:extLst>
              </p:cNvPr>
              <p:cNvPicPr/>
              <p:nvPr/>
            </p:nvPicPr>
            <p:blipFill>
              <a:blip r:embed="rId32"/>
              <a:stretch>
                <a:fillRect/>
              </a:stretch>
            </p:blipFill>
            <p:spPr>
              <a:xfrm>
                <a:off x="4578246" y="1958598"/>
                <a:ext cx="196560" cy="52732"/>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51" name="Ink 50">
                <a:extLst>
                  <a:ext uri="{FF2B5EF4-FFF2-40B4-BE49-F238E27FC236}">
                    <a16:creationId xmlns:a16="http://schemas.microsoft.com/office/drawing/2014/main" id="{5243FA11-6AAD-5749-8FE6-A0576FAED237}"/>
                  </a:ext>
                </a:extLst>
              </p14:cNvPr>
              <p14:cNvContentPartPr/>
              <p14:nvPr/>
            </p14:nvContentPartPr>
            <p14:xfrm>
              <a:off x="3225946" y="1763270"/>
              <a:ext cx="561168" cy="171720"/>
            </p14:xfrm>
          </p:contentPart>
        </mc:Choice>
        <mc:Fallback xmlns="">
          <p:pic>
            <p:nvPicPr>
              <p:cNvPr id="51" name="Ink 50">
                <a:extLst>
                  <a:ext uri="{FF2B5EF4-FFF2-40B4-BE49-F238E27FC236}">
                    <a16:creationId xmlns:a16="http://schemas.microsoft.com/office/drawing/2014/main" id="{5243FA11-6AAD-5749-8FE6-A0576FAED237}"/>
                  </a:ext>
                </a:extLst>
              </p:cNvPr>
              <p:cNvPicPr/>
              <p:nvPr/>
            </p:nvPicPr>
            <p:blipFill>
              <a:blip r:embed="rId34"/>
              <a:stretch>
                <a:fillRect/>
              </a:stretch>
            </p:blipFill>
            <p:spPr>
              <a:xfrm>
                <a:off x="3221627" y="1758950"/>
                <a:ext cx="569807" cy="18036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53" name="Ink 52">
                <a:extLst>
                  <a:ext uri="{FF2B5EF4-FFF2-40B4-BE49-F238E27FC236}">
                    <a16:creationId xmlns:a16="http://schemas.microsoft.com/office/drawing/2014/main" id="{1E4C00A0-9869-2847-A7B5-2DA43610E4AE}"/>
                  </a:ext>
                </a:extLst>
              </p14:cNvPr>
              <p14:cNvContentPartPr/>
              <p14:nvPr/>
            </p14:nvContentPartPr>
            <p14:xfrm>
              <a:off x="3791714" y="1929608"/>
              <a:ext cx="710856" cy="91044"/>
            </p14:xfrm>
          </p:contentPart>
        </mc:Choice>
        <mc:Fallback xmlns="">
          <p:pic>
            <p:nvPicPr>
              <p:cNvPr id="53" name="Ink 52">
                <a:extLst>
                  <a:ext uri="{FF2B5EF4-FFF2-40B4-BE49-F238E27FC236}">
                    <a16:creationId xmlns:a16="http://schemas.microsoft.com/office/drawing/2014/main" id="{1E4C00A0-9869-2847-A7B5-2DA43610E4AE}"/>
                  </a:ext>
                </a:extLst>
              </p:cNvPr>
              <p:cNvPicPr/>
              <p:nvPr/>
            </p:nvPicPr>
            <p:blipFill>
              <a:blip r:embed="rId36"/>
              <a:stretch>
                <a:fillRect/>
              </a:stretch>
            </p:blipFill>
            <p:spPr>
              <a:xfrm>
                <a:off x="3787395" y="1925290"/>
                <a:ext cx="719494" cy="99681"/>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54" name="Ink 53">
                <a:extLst>
                  <a:ext uri="{FF2B5EF4-FFF2-40B4-BE49-F238E27FC236}">
                    <a16:creationId xmlns:a16="http://schemas.microsoft.com/office/drawing/2014/main" id="{FD88D28C-6BF9-9A4C-9BAC-D6E8431A7D30}"/>
                  </a:ext>
                </a:extLst>
              </p14:cNvPr>
              <p14:cNvContentPartPr/>
              <p14:nvPr/>
            </p14:nvContentPartPr>
            <p14:xfrm>
              <a:off x="4512077" y="1997000"/>
              <a:ext cx="256932" cy="25920"/>
            </p14:xfrm>
          </p:contentPart>
        </mc:Choice>
        <mc:Fallback xmlns="">
          <p:pic>
            <p:nvPicPr>
              <p:cNvPr id="54" name="Ink 53">
                <a:extLst>
                  <a:ext uri="{FF2B5EF4-FFF2-40B4-BE49-F238E27FC236}">
                    <a16:creationId xmlns:a16="http://schemas.microsoft.com/office/drawing/2014/main" id="{FD88D28C-6BF9-9A4C-9BAC-D6E8431A7D30}"/>
                  </a:ext>
                </a:extLst>
              </p:cNvPr>
              <p:cNvPicPr/>
              <p:nvPr/>
            </p:nvPicPr>
            <p:blipFill>
              <a:blip r:embed="rId38"/>
              <a:stretch>
                <a:fillRect/>
              </a:stretch>
            </p:blipFill>
            <p:spPr>
              <a:xfrm>
                <a:off x="4507753" y="1992680"/>
                <a:ext cx="265580" cy="34560"/>
              </a:xfrm>
              <a:prstGeom prst="rect">
                <a:avLst/>
              </a:prstGeom>
            </p:spPr>
          </p:pic>
        </mc:Fallback>
      </mc:AlternateContent>
      <p:cxnSp>
        <p:nvCxnSpPr>
          <p:cNvPr id="58" name="Straight Connector 57">
            <a:extLst>
              <a:ext uri="{FF2B5EF4-FFF2-40B4-BE49-F238E27FC236}">
                <a16:creationId xmlns:a16="http://schemas.microsoft.com/office/drawing/2014/main" id="{98F7F9B3-ECA9-A941-B9EA-17761590A94F}"/>
              </a:ext>
            </a:extLst>
          </p:cNvPr>
          <p:cNvCxnSpPr>
            <a:cxnSpLocks/>
          </p:cNvCxnSpPr>
          <p:nvPr/>
        </p:nvCxnSpPr>
        <p:spPr>
          <a:xfrm>
            <a:off x="803711" y="1438355"/>
            <a:ext cx="191818" cy="0"/>
          </a:xfrm>
          <a:prstGeom prst="line">
            <a:avLst/>
          </a:prstGeom>
          <a:ln>
            <a:solidFill>
              <a:srgbClr val="112D75"/>
            </a:solidFill>
          </a:ln>
        </p:spPr>
        <p:style>
          <a:lnRef idx="1">
            <a:schemeClr val="accent2"/>
          </a:lnRef>
          <a:fillRef idx="0">
            <a:schemeClr val="accent2"/>
          </a:fillRef>
          <a:effectRef idx="0">
            <a:schemeClr val="accent2"/>
          </a:effectRef>
          <a:fontRef idx="minor">
            <a:schemeClr val="tx1"/>
          </a:fontRef>
        </p:style>
      </p:cxnSp>
      <p:cxnSp>
        <p:nvCxnSpPr>
          <p:cNvPr id="62" name="Straight Connector 61">
            <a:extLst>
              <a:ext uri="{FF2B5EF4-FFF2-40B4-BE49-F238E27FC236}">
                <a16:creationId xmlns:a16="http://schemas.microsoft.com/office/drawing/2014/main" id="{DCEEEFEA-C3BA-6F44-A3EE-6344981FF330}"/>
              </a:ext>
            </a:extLst>
          </p:cNvPr>
          <p:cNvCxnSpPr>
            <a:cxnSpLocks/>
          </p:cNvCxnSpPr>
          <p:nvPr/>
        </p:nvCxnSpPr>
        <p:spPr>
          <a:xfrm>
            <a:off x="804746" y="1526015"/>
            <a:ext cx="191818" cy="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3" name="Straight Connector 62">
            <a:extLst>
              <a:ext uri="{FF2B5EF4-FFF2-40B4-BE49-F238E27FC236}">
                <a16:creationId xmlns:a16="http://schemas.microsoft.com/office/drawing/2014/main" id="{41DA5653-F3CD-F14C-944F-3F3E4D8C3251}"/>
              </a:ext>
            </a:extLst>
          </p:cNvPr>
          <p:cNvCxnSpPr>
            <a:cxnSpLocks/>
          </p:cNvCxnSpPr>
          <p:nvPr/>
        </p:nvCxnSpPr>
        <p:spPr>
          <a:xfrm>
            <a:off x="805781" y="1601300"/>
            <a:ext cx="191818" cy="0"/>
          </a:xfrm>
          <a:prstGeom prst="line">
            <a:avLst/>
          </a:prstGeom>
          <a:ln>
            <a:solidFill>
              <a:srgbClr val="06813A"/>
            </a:solidFill>
          </a:ln>
        </p:spPr>
        <p:style>
          <a:lnRef idx="1">
            <a:schemeClr val="accent2"/>
          </a:lnRef>
          <a:fillRef idx="0">
            <a:schemeClr val="accent2"/>
          </a:fillRef>
          <a:effectRef idx="0">
            <a:schemeClr val="accent2"/>
          </a:effectRef>
          <a:fontRef idx="minor">
            <a:schemeClr val="tx1"/>
          </a:fontRef>
        </p:style>
      </p:cxnSp>
      <p:sp>
        <p:nvSpPr>
          <p:cNvPr id="60" name="TextBox 59">
            <a:extLst>
              <a:ext uri="{FF2B5EF4-FFF2-40B4-BE49-F238E27FC236}">
                <a16:creationId xmlns:a16="http://schemas.microsoft.com/office/drawing/2014/main" id="{F56AAFB0-03AE-2344-AC33-6442EFAA719C}"/>
              </a:ext>
            </a:extLst>
          </p:cNvPr>
          <p:cNvSpPr txBox="1"/>
          <p:nvPr/>
        </p:nvSpPr>
        <p:spPr>
          <a:xfrm>
            <a:off x="970274" y="1356130"/>
            <a:ext cx="542136" cy="424732"/>
          </a:xfrm>
          <a:prstGeom prst="rect">
            <a:avLst/>
          </a:prstGeom>
          <a:noFill/>
        </p:spPr>
        <p:txBody>
          <a:bodyPr wrap="square" rtlCol="0">
            <a:spAutoFit/>
          </a:bodyPr>
          <a:lstStyle/>
          <a:p>
            <a:r>
              <a:rPr lang="en-US" sz="540" dirty="0">
                <a:latin typeface="Lato" panose="020F0502020204030203" pitchFamily="34" charset="0"/>
                <a:ea typeface="Lato" panose="020F0502020204030203" pitchFamily="34" charset="0"/>
                <a:cs typeface="Lato" panose="020F0502020204030203" pitchFamily="34" charset="0"/>
              </a:rPr>
              <a:t>Railway</a:t>
            </a:r>
          </a:p>
          <a:p>
            <a:r>
              <a:rPr lang="en-US" sz="540" dirty="0">
                <a:latin typeface="Lato" panose="020F0502020204030203" pitchFamily="34" charset="0"/>
                <a:ea typeface="Lato" panose="020F0502020204030203" pitchFamily="34" charset="0"/>
                <a:cs typeface="Lato" panose="020F0502020204030203" pitchFamily="34" charset="0"/>
              </a:rPr>
              <a:t>Highway</a:t>
            </a:r>
          </a:p>
          <a:p>
            <a:r>
              <a:rPr lang="en-US" sz="540" dirty="0">
                <a:latin typeface="Lato" panose="020F0502020204030203" pitchFamily="34" charset="0"/>
                <a:ea typeface="Lato" panose="020F0502020204030203" pitchFamily="34" charset="0"/>
                <a:cs typeface="Lato" panose="020F0502020204030203" pitchFamily="34" charset="0"/>
              </a:rPr>
              <a:t>Paved Road</a:t>
            </a:r>
          </a:p>
          <a:p>
            <a:r>
              <a:rPr lang="en-US" sz="540" dirty="0">
                <a:latin typeface="Lato" panose="020F0502020204030203" pitchFamily="34" charset="0"/>
                <a:ea typeface="Lato" panose="020F0502020204030203" pitchFamily="34" charset="0"/>
                <a:cs typeface="Lato" panose="020F0502020204030203" pitchFamily="34" charset="0"/>
              </a:rPr>
              <a:t>Deposit</a:t>
            </a:r>
          </a:p>
        </p:txBody>
      </p:sp>
      <p:pic>
        <p:nvPicPr>
          <p:cNvPr id="32768" name="Graphic 32767" descr="Mining tools">
            <a:extLst>
              <a:ext uri="{FF2B5EF4-FFF2-40B4-BE49-F238E27FC236}">
                <a16:creationId xmlns:a16="http://schemas.microsoft.com/office/drawing/2014/main" id="{323531EB-5640-E84F-AF62-7F77E524B85D}"/>
              </a:ext>
            </a:extLst>
          </p:cNvPr>
          <p:cNvPicPr>
            <a:picLocks noChangeAspect="1"/>
          </p:cNvPicPr>
          <p:nvPr/>
        </p:nvPicPr>
        <p:blipFill>
          <a:blip r:embed="rId39" cstate="print">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846380" y="1643207"/>
            <a:ext cx="95631" cy="95631"/>
          </a:xfrm>
          <a:prstGeom prst="rect">
            <a:avLst/>
          </a:prstGeom>
        </p:spPr>
      </p:pic>
      <p:pic>
        <p:nvPicPr>
          <p:cNvPr id="67" name="Graphic 66" descr="Mining tools">
            <a:extLst>
              <a:ext uri="{FF2B5EF4-FFF2-40B4-BE49-F238E27FC236}">
                <a16:creationId xmlns:a16="http://schemas.microsoft.com/office/drawing/2014/main" id="{6A5E9BB6-FA02-A949-B39B-D988766BA933}"/>
              </a:ext>
            </a:extLst>
          </p:cNvPr>
          <p:cNvPicPr>
            <a:picLocks noChangeAspect="1"/>
          </p:cNvPicPr>
          <p:nvPr/>
        </p:nvPicPr>
        <p:blipFill>
          <a:blip r:embed="rId39" cstate="print">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3672573" y="2530612"/>
            <a:ext cx="95631" cy="95631"/>
          </a:xfrm>
          <a:prstGeom prst="rect">
            <a:avLst/>
          </a:prstGeom>
        </p:spPr>
      </p:pic>
      <p:pic>
        <p:nvPicPr>
          <p:cNvPr id="68" name="Graphic 67" descr="Mining tools">
            <a:extLst>
              <a:ext uri="{FF2B5EF4-FFF2-40B4-BE49-F238E27FC236}">
                <a16:creationId xmlns:a16="http://schemas.microsoft.com/office/drawing/2014/main" id="{DD7C17BF-C19D-3340-A8EB-F607F4730714}"/>
              </a:ext>
            </a:extLst>
          </p:cNvPr>
          <p:cNvPicPr>
            <a:picLocks noChangeAspect="1"/>
          </p:cNvPicPr>
          <p:nvPr/>
        </p:nvPicPr>
        <p:blipFill>
          <a:blip r:embed="rId39" cstate="print">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3714338" y="2609237"/>
            <a:ext cx="95631" cy="95631"/>
          </a:xfrm>
          <a:prstGeom prst="rect">
            <a:avLst/>
          </a:prstGeom>
        </p:spPr>
      </p:pic>
      <p:pic>
        <p:nvPicPr>
          <p:cNvPr id="69" name="Graphic 68" descr="Mining tools">
            <a:extLst>
              <a:ext uri="{FF2B5EF4-FFF2-40B4-BE49-F238E27FC236}">
                <a16:creationId xmlns:a16="http://schemas.microsoft.com/office/drawing/2014/main" id="{A3593B3B-2DB3-734B-B700-B31028836EA5}"/>
              </a:ext>
            </a:extLst>
          </p:cNvPr>
          <p:cNvPicPr>
            <a:picLocks noChangeAspect="1"/>
          </p:cNvPicPr>
          <p:nvPr/>
        </p:nvPicPr>
        <p:blipFill>
          <a:blip r:embed="rId39" cstate="print">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3829930" y="2628842"/>
            <a:ext cx="95631" cy="95631"/>
          </a:xfrm>
          <a:prstGeom prst="rect">
            <a:avLst/>
          </a:prstGeom>
        </p:spPr>
      </p:pic>
      <p:sp>
        <p:nvSpPr>
          <p:cNvPr id="70" name="Rectangle 69">
            <a:extLst>
              <a:ext uri="{FF2B5EF4-FFF2-40B4-BE49-F238E27FC236}">
                <a16:creationId xmlns:a16="http://schemas.microsoft.com/office/drawing/2014/main" id="{00B7EBCE-5686-2B4D-ACAD-7660949FF806}"/>
              </a:ext>
            </a:extLst>
          </p:cNvPr>
          <p:cNvSpPr/>
          <p:nvPr/>
        </p:nvSpPr>
        <p:spPr>
          <a:xfrm>
            <a:off x="2647866" y="2250739"/>
            <a:ext cx="41147" cy="41147"/>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sp>
        <p:nvSpPr>
          <p:cNvPr id="71" name="TextBox 70">
            <a:extLst>
              <a:ext uri="{FF2B5EF4-FFF2-40B4-BE49-F238E27FC236}">
                <a16:creationId xmlns:a16="http://schemas.microsoft.com/office/drawing/2014/main" id="{CE220BDF-F8EB-4B41-8E72-37598FD3CF5A}"/>
              </a:ext>
            </a:extLst>
          </p:cNvPr>
          <p:cNvSpPr txBox="1"/>
          <p:nvPr/>
        </p:nvSpPr>
        <p:spPr>
          <a:xfrm>
            <a:off x="2197875" y="2165713"/>
            <a:ext cx="592376" cy="203133"/>
          </a:xfrm>
          <a:prstGeom prst="rect">
            <a:avLst/>
          </a:prstGeom>
          <a:noFill/>
          <a:ln>
            <a:noFill/>
          </a:ln>
        </p:spPr>
        <p:txBody>
          <a:bodyPr wrap="square" rtlCol="0">
            <a:spAutoFit/>
          </a:bodyPr>
          <a:lstStyle/>
          <a:p>
            <a:pPr algn="ctr"/>
            <a:r>
              <a:rPr lang="en-US" sz="720" dirty="0">
                <a:latin typeface="Lato" panose="020F0502020204030203" pitchFamily="34" charset="0"/>
                <a:ea typeface="Lato" panose="020F0502020204030203" pitchFamily="34" charset="0"/>
                <a:cs typeface="Lato" panose="020F0502020204030203" pitchFamily="34" charset="0"/>
              </a:rPr>
              <a:t>Colima</a:t>
            </a:r>
          </a:p>
        </p:txBody>
      </p:sp>
      <p:sp>
        <p:nvSpPr>
          <p:cNvPr id="72" name="TextBox 71">
            <a:extLst>
              <a:ext uri="{FF2B5EF4-FFF2-40B4-BE49-F238E27FC236}">
                <a16:creationId xmlns:a16="http://schemas.microsoft.com/office/drawing/2014/main" id="{C9658CEF-0E78-B84E-B7F0-78EA0A3CDFA2}"/>
              </a:ext>
            </a:extLst>
          </p:cNvPr>
          <p:cNvSpPr txBox="1"/>
          <p:nvPr/>
        </p:nvSpPr>
        <p:spPr>
          <a:xfrm>
            <a:off x="3787114" y="1705755"/>
            <a:ext cx="592376" cy="203133"/>
          </a:xfrm>
          <a:prstGeom prst="rect">
            <a:avLst/>
          </a:prstGeom>
          <a:noFill/>
          <a:ln>
            <a:noFill/>
          </a:ln>
        </p:spPr>
        <p:txBody>
          <a:bodyPr wrap="square" rtlCol="0">
            <a:spAutoFit/>
          </a:bodyPr>
          <a:lstStyle/>
          <a:p>
            <a:pPr algn="ctr"/>
            <a:r>
              <a:rPr lang="en-US" sz="720" dirty="0">
                <a:latin typeface="Lato" panose="020F0502020204030203" pitchFamily="34" charset="0"/>
                <a:ea typeface="Lato" panose="020F0502020204030203" pitchFamily="34" charset="0"/>
                <a:cs typeface="Lato" panose="020F0502020204030203" pitchFamily="34" charset="0"/>
              </a:rPr>
              <a:t>Morelia</a:t>
            </a:r>
          </a:p>
        </p:txBody>
      </p:sp>
      <p:sp>
        <p:nvSpPr>
          <p:cNvPr id="74" name="Rectangle 73">
            <a:extLst>
              <a:ext uri="{FF2B5EF4-FFF2-40B4-BE49-F238E27FC236}">
                <a16:creationId xmlns:a16="http://schemas.microsoft.com/office/drawing/2014/main" id="{78693EBB-6D26-0045-A858-31AA3285D238}"/>
              </a:ext>
            </a:extLst>
          </p:cNvPr>
          <p:cNvSpPr/>
          <p:nvPr/>
        </p:nvSpPr>
        <p:spPr>
          <a:xfrm>
            <a:off x="3907928" y="1867345"/>
            <a:ext cx="41147" cy="41147"/>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mc:AlternateContent xmlns:mc="http://schemas.openxmlformats.org/markup-compatibility/2006" xmlns:p14="http://schemas.microsoft.com/office/powerpoint/2010/main">
        <mc:Choice Requires="p14">
          <p:contentPart p14:bwMode="auto" r:id="rId41">
            <p14:nvContentPartPr>
              <p14:cNvPr id="32769" name="Ink 32768">
                <a:extLst>
                  <a:ext uri="{FF2B5EF4-FFF2-40B4-BE49-F238E27FC236}">
                    <a16:creationId xmlns:a16="http://schemas.microsoft.com/office/drawing/2014/main" id="{5F6FAC57-D919-8544-9B48-B268E572244D}"/>
                  </a:ext>
                </a:extLst>
              </p14:cNvPr>
              <p14:cNvContentPartPr/>
              <p14:nvPr/>
            </p14:nvContentPartPr>
            <p14:xfrm>
              <a:off x="3664823" y="2319902"/>
              <a:ext cx="107568" cy="201528"/>
            </p14:xfrm>
          </p:contentPart>
        </mc:Choice>
        <mc:Fallback xmlns="">
          <p:pic>
            <p:nvPicPr>
              <p:cNvPr id="32769" name="Ink 32768">
                <a:extLst>
                  <a:ext uri="{FF2B5EF4-FFF2-40B4-BE49-F238E27FC236}">
                    <a16:creationId xmlns:a16="http://schemas.microsoft.com/office/drawing/2014/main" id="{5F6FAC57-D919-8544-9B48-B268E572244D}"/>
                  </a:ext>
                </a:extLst>
              </p:cNvPr>
              <p:cNvPicPr/>
              <p:nvPr/>
            </p:nvPicPr>
            <p:blipFill>
              <a:blip r:embed="rId42"/>
              <a:stretch>
                <a:fillRect/>
              </a:stretch>
            </p:blipFill>
            <p:spPr>
              <a:xfrm>
                <a:off x="3660506" y="2315584"/>
                <a:ext cx="116202" cy="210165"/>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2774" name="Ink 32773">
                <a:extLst>
                  <a:ext uri="{FF2B5EF4-FFF2-40B4-BE49-F238E27FC236}">
                    <a16:creationId xmlns:a16="http://schemas.microsoft.com/office/drawing/2014/main" id="{C0EBE90F-1C60-044D-9251-D10F6CF930E1}"/>
                  </a:ext>
                </a:extLst>
              </p14:cNvPr>
              <p14:cNvContentPartPr/>
              <p14:nvPr/>
            </p14:nvContentPartPr>
            <p14:xfrm>
              <a:off x="3762185" y="1935906"/>
              <a:ext cx="177228" cy="386856"/>
            </p14:xfrm>
          </p:contentPart>
        </mc:Choice>
        <mc:Fallback xmlns="">
          <p:pic>
            <p:nvPicPr>
              <p:cNvPr id="32774" name="Ink 32773">
                <a:extLst>
                  <a:ext uri="{FF2B5EF4-FFF2-40B4-BE49-F238E27FC236}">
                    <a16:creationId xmlns:a16="http://schemas.microsoft.com/office/drawing/2014/main" id="{C0EBE90F-1C60-044D-9251-D10F6CF930E1}"/>
                  </a:ext>
                </a:extLst>
              </p:cNvPr>
              <p:cNvPicPr/>
              <p:nvPr/>
            </p:nvPicPr>
            <p:blipFill>
              <a:blip r:embed="rId44"/>
              <a:stretch>
                <a:fillRect/>
              </a:stretch>
            </p:blipFill>
            <p:spPr>
              <a:xfrm>
                <a:off x="3757862" y="1931588"/>
                <a:ext cx="185873" cy="395493"/>
              </a:xfrm>
              <a:prstGeom prst="rect">
                <a:avLst/>
              </a:prstGeom>
            </p:spPr>
          </p:pic>
        </mc:Fallback>
      </mc:AlternateContent>
      <p:sp>
        <p:nvSpPr>
          <p:cNvPr id="49" name="Rectangle 48">
            <a:extLst>
              <a:ext uri="{FF2B5EF4-FFF2-40B4-BE49-F238E27FC236}">
                <a16:creationId xmlns:a16="http://schemas.microsoft.com/office/drawing/2014/main" id="{B923E278-4F84-1948-8221-3D514BBE7458}"/>
              </a:ext>
            </a:extLst>
          </p:cNvPr>
          <p:cNvSpPr/>
          <p:nvPr/>
        </p:nvSpPr>
        <p:spPr>
          <a:xfrm>
            <a:off x="1233713" y="4809648"/>
            <a:ext cx="7477735" cy="313932"/>
          </a:xfrm>
          <a:prstGeom prst="rect">
            <a:avLst/>
          </a:prstGeom>
        </p:spPr>
        <p:txBody>
          <a:bodyPr wrap="square">
            <a:spAutoFit/>
          </a:bodyPr>
          <a:lstStyle/>
          <a:p>
            <a:pPr>
              <a:defRPr/>
            </a:pPr>
            <a:r>
              <a:rPr lang="en-US" altLang="en-US" sz="72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hlinkClick r:id="rId45"/>
              </a:rPr>
              <a:t>+-Source: NI-43-101 Technical Report Preliminary Economic Assessment on the </a:t>
            </a:r>
            <a:r>
              <a:rPr lang="en-US" altLang="en-US" sz="720" dirty="0" err="1">
                <a:solidFill>
                  <a:schemeClr val="accent6">
                    <a:lumMod val="75000"/>
                  </a:schemeClr>
                </a:solidFill>
                <a:latin typeface="Lato" panose="020F0502020204030203" pitchFamily="34" charset="0"/>
                <a:ea typeface="Lato" panose="020F0502020204030203" pitchFamily="34" charset="0"/>
                <a:cs typeface="Lato" panose="020F0502020204030203" pitchFamily="34" charset="0"/>
                <a:hlinkClick r:id="rId45"/>
              </a:rPr>
              <a:t>Tepal</a:t>
            </a:r>
            <a:r>
              <a:rPr lang="en-US" altLang="en-US" sz="72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hlinkClick r:id="rId45"/>
              </a:rPr>
              <a:t> Project, </a:t>
            </a:r>
            <a:r>
              <a:rPr lang="en-US" altLang="en-US" sz="720" dirty="0" err="1">
                <a:solidFill>
                  <a:schemeClr val="accent6">
                    <a:lumMod val="75000"/>
                  </a:schemeClr>
                </a:solidFill>
                <a:latin typeface="Lato" panose="020F0502020204030203" pitchFamily="34" charset="0"/>
                <a:ea typeface="Lato" panose="020F0502020204030203" pitchFamily="34" charset="0"/>
                <a:cs typeface="Lato" panose="020F0502020204030203" pitchFamily="34" charset="0"/>
                <a:hlinkClick r:id="rId45"/>
              </a:rPr>
              <a:t>Michoacan</a:t>
            </a:r>
            <a:r>
              <a:rPr lang="en-US" altLang="en-US" sz="72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hlinkClick r:id="rId45"/>
              </a:rPr>
              <a:t>, Mexico, JDS Energy &amp; Mining Inc; January 2017 (further details in the Appendix of this presentation)  </a:t>
            </a:r>
            <a:endParaRPr lang="en-US" altLang="en-US" sz="72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p:txBody>
      </p:sp>
      <p:sp>
        <p:nvSpPr>
          <p:cNvPr id="50" name="Rectangle 49">
            <a:extLst>
              <a:ext uri="{FF2B5EF4-FFF2-40B4-BE49-F238E27FC236}">
                <a16:creationId xmlns:a16="http://schemas.microsoft.com/office/drawing/2014/main" id="{4DD49A37-8919-904A-89A4-89D541FE10B7}"/>
              </a:ext>
            </a:extLst>
          </p:cNvPr>
          <p:cNvSpPr/>
          <p:nvPr/>
        </p:nvSpPr>
        <p:spPr>
          <a:xfrm>
            <a:off x="728922" y="814437"/>
            <a:ext cx="7374116" cy="318742"/>
          </a:xfrm>
          <a:prstGeom prst="rect">
            <a:avLst/>
          </a:prstGeom>
        </p:spPr>
        <p:txBody>
          <a:bodyPr wrap="square">
            <a:spAutoFit/>
          </a:bodyPr>
          <a:lstStyle/>
          <a:p>
            <a:pPr>
              <a:lnSpc>
                <a:spcPct val="114000"/>
              </a:lnSpc>
            </a:pPr>
            <a:r>
              <a:rPr lang="en-US" sz="1440" b="1" spc="198" dirty="0">
                <a:solidFill>
                  <a:schemeClr val="bg1">
                    <a:lumMod val="65000"/>
                  </a:schemeClr>
                </a:solidFill>
                <a:latin typeface="Manifold CF Demi Bold" pitchFamily="2" charset="77"/>
                <a:ea typeface="Lato" panose="020F0502020204030203" pitchFamily="34" charset="0"/>
                <a:cs typeface="Lato" panose="020F0502020204030203" pitchFamily="34" charset="0"/>
              </a:rPr>
              <a:t>TECHNICALLY &amp; FINANCIALLY DE-RISKED</a:t>
            </a:r>
          </a:p>
        </p:txBody>
      </p:sp>
      <p:sp>
        <p:nvSpPr>
          <p:cNvPr id="2" name="Slide Number Placeholder 1">
            <a:extLst>
              <a:ext uri="{FF2B5EF4-FFF2-40B4-BE49-F238E27FC236}">
                <a16:creationId xmlns:a16="http://schemas.microsoft.com/office/drawing/2014/main" id="{34C8896B-57AD-DF41-8E96-6D0C225C2F3F}"/>
              </a:ext>
            </a:extLst>
          </p:cNvPr>
          <p:cNvSpPr>
            <a:spLocks noGrp="1"/>
          </p:cNvSpPr>
          <p:nvPr>
            <p:ph type="sldNum" sz="quarter" idx="4"/>
          </p:nvPr>
        </p:nvSpPr>
        <p:spPr/>
        <p:txBody>
          <a:bodyPr/>
          <a:lstStyle/>
          <a:p>
            <a:fld id="{092B7659-9165-A646-905C-0168404DB040}" type="slidenum">
              <a:rPr lang="en-US" smtClean="0"/>
              <a:pPr/>
              <a:t>14</a:t>
            </a:fld>
            <a:endParaRPr lang="en-US" dirty="0"/>
          </a:p>
        </p:txBody>
      </p:sp>
    </p:spTree>
    <p:extLst>
      <p:ext uri="{BB962C8B-B14F-4D97-AF65-F5344CB8AC3E}">
        <p14:creationId xmlns:p14="http://schemas.microsoft.com/office/powerpoint/2010/main" val="2188558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DC1DF69-5F62-2545-877F-33125B3BEB89}"/>
              </a:ext>
            </a:extLst>
          </p:cNvPr>
          <p:cNvSpPr/>
          <p:nvPr/>
        </p:nvSpPr>
        <p:spPr>
          <a:xfrm>
            <a:off x="4173128" y="1322668"/>
            <a:ext cx="2034017" cy="153483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dirty="0"/>
          </a:p>
        </p:txBody>
      </p:sp>
      <p:sp>
        <p:nvSpPr>
          <p:cNvPr id="28" name="Rectangle 27">
            <a:extLst>
              <a:ext uri="{FF2B5EF4-FFF2-40B4-BE49-F238E27FC236}">
                <a16:creationId xmlns:a16="http://schemas.microsoft.com/office/drawing/2014/main" id="{D0DF3813-A7D9-9D4C-905A-49C48AE903E9}"/>
              </a:ext>
            </a:extLst>
          </p:cNvPr>
          <p:cNvSpPr/>
          <p:nvPr/>
        </p:nvSpPr>
        <p:spPr>
          <a:xfrm>
            <a:off x="6394460" y="1316095"/>
            <a:ext cx="1874517" cy="153483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dirty="0"/>
          </a:p>
        </p:txBody>
      </p:sp>
      <p:sp>
        <p:nvSpPr>
          <p:cNvPr id="2" name="Title 1">
            <a:extLst>
              <a:ext uri="{FF2B5EF4-FFF2-40B4-BE49-F238E27FC236}">
                <a16:creationId xmlns:a16="http://schemas.microsoft.com/office/drawing/2014/main" id="{2691DEC8-5A97-4F40-81F2-7FB50C21B124}"/>
              </a:ext>
            </a:extLst>
          </p:cNvPr>
          <p:cNvSpPr>
            <a:spLocks noGrp="1"/>
          </p:cNvSpPr>
          <p:nvPr>
            <p:ph type="title"/>
          </p:nvPr>
        </p:nvSpPr>
        <p:spPr>
          <a:xfrm>
            <a:off x="728923" y="391578"/>
            <a:ext cx="7861850" cy="519723"/>
          </a:xfrm>
        </p:spPr>
        <p:txBody>
          <a:bodyPr>
            <a:normAutofit/>
          </a:bodyPr>
          <a:lstStyle/>
          <a:p>
            <a:r>
              <a:rPr lang="en-AU" dirty="0"/>
              <a:t>TEPAL GOLD-COPPER PROJECT </a:t>
            </a:r>
            <a:endParaRPr lang="en-US" b="0" dirty="0"/>
          </a:p>
        </p:txBody>
      </p:sp>
      <p:sp>
        <p:nvSpPr>
          <p:cNvPr id="19" name="Title 1">
            <a:extLst>
              <a:ext uri="{FF2B5EF4-FFF2-40B4-BE49-F238E27FC236}">
                <a16:creationId xmlns:a16="http://schemas.microsoft.com/office/drawing/2014/main" id="{7F94DAB7-6629-2342-86AB-DD1850F18086}"/>
              </a:ext>
            </a:extLst>
          </p:cNvPr>
          <p:cNvSpPr txBox="1">
            <a:spLocks/>
          </p:cNvSpPr>
          <p:nvPr/>
        </p:nvSpPr>
        <p:spPr>
          <a:xfrm>
            <a:off x="4203468" y="1318683"/>
            <a:ext cx="1811722" cy="383781"/>
          </a:xfrm>
          <a:prstGeom prst="rect">
            <a:avLst/>
          </a:prstGeom>
        </p:spPr>
        <p:txBody>
          <a:bodyPr vert="horz" anchor="b">
            <a:noAutofit/>
          </a:bodyPr>
          <a:lstStyle>
            <a:lvl1pPr algn="l" rtl="0" eaLnBrk="0" fontAlgn="base" hangingPunct="0">
              <a:spcBef>
                <a:spcPct val="0"/>
              </a:spcBef>
              <a:spcAft>
                <a:spcPct val="0"/>
              </a:spcAft>
              <a:defRPr lang="en-US" sz="2250" b="1" i="0" kern="1200" cap="all" spc="224" baseline="0" dirty="0">
                <a:solidFill>
                  <a:srgbClr val="012B5B"/>
                </a:solidFill>
                <a:latin typeface="Manifold CF Demi Bold" pitchFamily="2" charset="77"/>
                <a:ea typeface="Lato" panose="020F0502020204030203" pitchFamily="34" charset="0"/>
                <a:cs typeface="Lato" panose="020F0502020204030203" pitchFamily="34" charset="0"/>
              </a:defRPr>
            </a:lvl1pPr>
            <a:lvl2pPr algn="l" rtl="0" eaLnBrk="0" fontAlgn="base" hangingPunct="0">
              <a:spcBef>
                <a:spcPct val="0"/>
              </a:spcBef>
              <a:spcAft>
                <a:spcPct val="0"/>
              </a:spcAft>
              <a:defRPr sz="2250">
                <a:solidFill>
                  <a:schemeClr val="tx2"/>
                </a:solidFill>
                <a:latin typeface="Georgia" pitchFamily="18" charset="0"/>
                <a:ea typeface="MS PGothic" pitchFamily="34" charset="-128"/>
                <a:cs typeface="ＭＳ Ｐゴシック" charset="0"/>
              </a:defRPr>
            </a:lvl2pPr>
            <a:lvl3pPr algn="l" rtl="0" eaLnBrk="0" fontAlgn="base" hangingPunct="0">
              <a:spcBef>
                <a:spcPct val="0"/>
              </a:spcBef>
              <a:spcAft>
                <a:spcPct val="0"/>
              </a:spcAft>
              <a:defRPr sz="2250">
                <a:solidFill>
                  <a:schemeClr val="tx2"/>
                </a:solidFill>
                <a:latin typeface="Georgia" pitchFamily="18" charset="0"/>
                <a:ea typeface="MS PGothic" pitchFamily="34" charset="-128"/>
                <a:cs typeface="ＭＳ Ｐゴシック" charset="0"/>
              </a:defRPr>
            </a:lvl3pPr>
            <a:lvl4pPr algn="l" rtl="0" eaLnBrk="0" fontAlgn="base" hangingPunct="0">
              <a:spcBef>
                <a:spcPct val="0"/>
              </a:spcBef>
              <a:spcAft>
                <a:spcPct val="0"/>
              </a:spcAft>
              <a:defRPr sz="2250">
                <a:solidFill>
                  <a:schemeClr val="tx2"/>
                </a:solidFill>
                <a:latin typeface="Georgia" pitchFamily="18" charset="0"/>
                <a:ea typeface="MS PGothic" pitchFamily="34" charset="-128"/>
                <a:cs typeface="ＭＳ Ｐゴシック" charset="0"/>
              </a:defRPr>
            </a:lvl4pPr>
            <a:lvl5pPr algn="l" rtl="0" eaLnBrk="0" fontAlgn="base" hangingPunct="0">
              <a:spcBef>
                <a:spcPct val="0"/>
              </a:spcBef>
              <a:spcAft>
                <a:spcPct val="0"/>
              </a:spcAft>
              <a:defRPr sz="2250">
                <a:solidFill>
                  <a:schemeClr val="tx2"/>
                </a:solidFill>
                <a:latin typeface="Georgia" pitchFamily="18" charset="0"/>
                <a:ea typeface="MS PGothic" pitchFamily="34" charset="-128"/>
                <a:cs typeface="ＭＳ Ｐゴシック" charset="0"/>
              </a:defRPr>
            </a:lvl5pPr>
            <a:lvl6pPr marL="342884" algn="l" rtl="0" fontAlgn="base">
              <a:spcBef>
                <a:spcPct val="0"/>
              </a:spcBef>
              <a:spcAft>
                <a:spcPct val="0"/>
              </a:spcAft>
              <a:defRPr sz="2250">
                <a:solidFill>
                  <a:schemeClr val="tx2"/>
                </a:solidFill>
                <a:latin typeface="Georgia" pitchFamily="18" charset="0"/>
              </a:defRPr>
            </a:lvl6pPr>
            <a:lvl7pPr marL="685765" algn="l" rtl="0" fontAlgn="base">
              <a:spcBef>
                <a:spcPct val="0"/>
              </a:spcBef>
              <a:spcAft>
                <a:spcPct val="0"/>
              </a:spcAft>
              <a:defRPr sz="2250">
                <a:solidFill>
                  <a:schemeClr val="tx2"/>
                </a:solidFill>
                <a:latin typeface="Georgia" pitchFamily="18" charset="0"/>
              </a:defRPr>
            </a:lvl7pPr>
            <a:lvl8pPr marL="1028649" algn="l" rtl="0" fontAlgn="base">
              <a:spcBef>
                <a:spcPct val="0"/>
              </a:spcBef>
              <a:spcAft>
                <a:spcPct val="0"/>
              </a:spcAft>
              <a:defRPr sz="2250">
                <a:solidFill>
                  <a:schemeClr val="tx2"/>
                </a:solidFill>
                <a:latin typeface="Georgia" pitchFamily="18" charset="0"/>
              </a:defRPr>
            </a:lvl8pPr>
            <a:lvl9pPr marL="1371532" algn="l" rtl="0" fontAlgn="base">
              <a:spcBef>
                <a:spcPct val="0"/>
              </a:spcBef>
              <a:spcAft>
                <a:spcPct val="0"/>
              </a:spcAft>
              <a:defRPr sz="2250">
                <a:solidFill>
                  <a:schemeClr val="tx2"/>
                </a:solidFill>
                <a:latin typeface="Georgia" pitchFamily="18" charset="0"/>
              </a:defRPr>
            </a:lvl9pPr>
          </a:lstStyle>
          <a:p>
            <a:pPr algn="ctr"/>
            <a:r>
              <a:rPr lang="en-AU" sz="1980" dirty="0">
                <a:solidFill>
                  <a:schemeClr val="accent2"/>
                </a:solidFill>
              </a:rPr>
              <a:t>$4.2</a:t>
            </a:r>
            <a:r>
              <a:rPr lang="en-AU" sz="1980" cap="none" dirty="0">
                <a:solidFill>
                  <a:schemeClr val="accent2"/>
                </a:solidFill>
              </a:rPr>
              <a:t>mm</a:t>
            </a:r>
            <a:endParaRPr lang="en-AU" sz="1980" dirty="0">
              <a:solidFill>
                <a:schemeClr val="accent2"/>
              </a:solidFill>
            </a:endParaRPr>
          </a:p>
        </p:txBody>
      </p:sp>
      <p:sp>
        <p:nvSpPr>
          <p:cNvPr id="20" name="Title 1">
            <a:extLst>
              <a:ext uri="{FF2B5EF4-FFF2-40B4-BE49-F238E27FC236}">
                <a16:creationId xmlns:a16="http://schemas.microsoft.com/office/drawing/2014/main" id="{8ECB4533-0C2E-A546-8A6A-0D2A2DD2D6DF}"/>
              </a:ext>
            </a:extLst>
          </p:cNvPr>
          <p:cNvSpPr txBox="1">
            <a:spLocks/>
          </p:cNvSpPr>
          <p:nvPr/>
        </p:nvSpPr>
        <p:spPr>
          <a:xfrm>
            <a:off x="6434127" y="1340617"/>
            <a:ext cx="1874315" cy="383781"/>
          </a:xfrm>
          <a:prstGeom prst="rect">
            <a:avLst/>
          </a:prstGeom>
        </p:spPr>
        <p:txBody>
          <a:bodyPr vert="horz" anchor="b">
            <a:noAutofit/>
          </a:bodyPr>
          <a:lstStyle>
            <a:lvl1pPr algn="l" rtl="0" eaLnBrk="0" fontAlgn="base" hangingPunct="0">
              <a:spcBef>
                <a:spcPct val="0"/>
              </a:spcBef>
              <a:spcAft>
                <a:spcPct val="0"/>
              </a:spcAft>
              <a:defRPr lang="en-US" sz="2250" b="1" i="0" kern="1200" cap="all" spc="224" baseline="0" dirty="0">
                <a:solidFill>
                  <a:srgbClr val="012B5B"/>
                </a:solidFill>
                <a:latin typeface="Manifold CF Demi Bold" pitchFamily="2" charset="77"/>
                <a:ea typeface="Lato" panose="020F0502020204030203" pitchFamily="34" charset="0"/>
                <a:cs typeface="Lato" panose="020F0502020204030203" pitchFamily="34" charset="0"/>
              </a:defRPr>
            </a:lvl1pPr>
            <a:lvl2pPr algn="l" rtl="0" eaLnBrk="0" fontAlgn="base" hangingPunct="0">
              <a:spcBef>
                <a:spcPct val="0"/>
              </a:spcBef>
              <a:spcAft>
                <a:spcPct val="0"/>
              </a:spcAft>
              <a:defRPr sz="2250">
                <a:solidFill>
                  <a:schemeClr val="tx2"/>
                </a:solidFill>
                <a:latin typeface="Georgia" pitchFamily="18" charset="0"/>
                <a:ea typeface="MS PGothic" pitchFamily="34" charset="-128"/>
                <a:cs typeface="ＭＳ Ｐゴシック" charset="0"/>
              </a:defRPr>
            </a:lvl2pPr>
            <a:lvl3pPr algn="l" rtl="0" eaLnBrk="0" fontAlgn="base" hangingPunct="0">
              <a:spcBef>
                <a:spcPct val="0"/>
              </a:spcBef>
              <a:spcAft>
                <a:spcPct val="0"/>
              </a:spcAft>
              <a:defRPr sz="2250">
                <a:solidFill>
                  <a:schemeClr val="tx2"/>
                </a:solidFill>
                <a:latin typeface="Georgia" pitchFamily="18" charset="0"/>
                <a:ea typeface="MS PGothic" pitchFamily="34" charset="-128"/>
                <a:cs typeface="ＭＳ Ｐゴシック" charset="0"/>
              </a:defRPr>
            </a:lvl3pPr>
            <a:lvl4pPr algn="l" rtl="0" eaLnBrk="0" fontAlgn="base" hangingPunct="0">
              <a:spcBef>
                <a:spcPct val="0"/>
              </a:spcBef>
              <a:spcAft>
                <a:spcPct val="0"/>
              </a:spcAft>
              <a:defRPr sz="2250">
                <a:solidFill>
                  <a:schemeClr val="tx2"/>
                </a:solidFill>
                <a:latin typeface="Georgia" pitchFamily="18" charset="0"/>
                <a:ea typeface="MS PGothic" pitchFamily="34" charset="-128"/>
                <a:cs typeface="ＭＳ Ｐゴシック" charset="0"/>
              </a:defRPr>
            </a:lvl4pPr>
            <a:lvl5pPr algn="l" rtl="0" eaLnBrk="0" fontAlgn="base" hangingPunct="0">
              <a:spcBef>
                <a:spcPct val="0"/>
              </a:spcBef>
              <a:spcAft>
                <a:spcPct val="0"/>
              </a:spcAft>
              <a:defRPr sz="2250">
                <a:solidFill>
                  <a:schemeClr val="tx2"/>
                </a:solidFill>
                <a:latin typeface="Georgia" pitchFamily="18" charset="0"/>
                <a:ea typeface="MS PGothic" pitchFamily="34" charset="-128"/>
                <a:cs typeface="ＭＳ Ｐゴシック" charset="0"/>
              </a:defRPr>
            </a:lvl5pPr>
            <a:lvl6pPr marL="342884" algn="l" rtl="0" fontAlgn="base">
              <a:spcBef>
                <a:spcPct val="0"/>
              </a:spcBef>
              <a:spcAft>
                <a:spcPct val="0"/>
              </a:spcAft>
              <a:defRPr sz="2250">
                <a:solidFill>
                  <a:schemeClr val="tx2"/>
                </a:solidFill>
                <a:latin typeface="Georgia" pitchFamily="18" charset="0"/>
              </a:defRPr>
            </a:lvl6pPr>
            <a:lvl7pPr marL="685765" algn="l" rtl="0" fontAlgn="base">
              <a:spcBef>
                <a:spcPct val="0"/>
              </a:spcBef>
              <a:spcAft>
                <a:spcPct val="0"/>
              </a:spcAft>
              <a:defRPr sz="2250">
                <a:solidFill>
                  <a:schemeClr val="tx2"/>
                </a:solidFill>
                <a:latin typeface="Georgia" pitchFamily="18" charset="0"/>
              </a:defRPr>
            </a:lvl7pPr>
            <a:lvl8pPr marL="1028649" algn="l" rtl="0" fontAlgn="base">
              <a:spcBef>
                <a:spcPct val="0"/>
              </a:spcBef>
              <a:spcAft>
                <a:spcPct val="0"/>
              </a:spcAft>
              <a:defRPr sz="2250">
                <a:solidFill>
                  <a:schemeClr val="tx2"/>
                </a:solidFill>
                <a:latin typeface="Georgia" pitchFamily="18" charset="0"/>
              </a:defRPr>
            </a:lvl8pPr>
            <a:lvl9pPr marL="1371532" algn="l" rtl="0" fontAlgn="base">
              <a:spcBef>
                <a:spcPct val="0"/>
              </a:spcBef>
              <a:spcAft>
                <a:spcPct val="0"/>
              </a:spcAft>
              <a:defRPr sz="2250">
                <a:solidFill>
                  <a:schemeClr val="tx2"/>
                </a:solidFill>
                <a:latin typeface="Georgia" pitchFamily="18" charset="0"/>
              </a:defRPr>
            </a:lvl9pPr>
          </a:lstStyle>
          <a:p>
            <a:pPr algn="ctr"/>
            <a:r>
              <a:rPr lang="en-AU" sz="1980" dirty="0">
                <a:solidFill>
                  <a:schemeClr val="accent2"/>
                </a:solidFill>
              </a:rPr>
              <a:t>$27.0</a:t>
            </a:r>
            <a:r>
              <a:rPr lang="en-AU" sz="1980" cap="none" dirty="0">
                <a:solidFill>
                  <a:schemeClr val="accent2"/>
                </a:solidFill>
              </a:rPr>
              <a:t>mm</a:t>
            </a:r>
            <a:endParaRPr lang="en-AU" sz="1980" dirty="0">
              <a:solidFill>
                <a:schemeClr val="accent2"/>
              </a:solidFill>
            </a:endParaRPr>
          </a:p>
        </p:txBody>
      </p:sp>
      <p:sp>
        <p:nvSpPr>
          <p:cNvPr id="22" name="Rectangle 21">
            <a:extLst>
              <a:ext uri="{FF2B5EF4-FFF2-40B4-BE49-F238E27FC236}">
                <a16:creationId xmlns:a16="http://schemas.microsoft.com/office/drawing/2014/main" id="{ACB30993-D418-FB47-A329-8E8773F4DF4B}"/>
              </a:ext>
            </a:extLst>
          </p:cNvPr>
          <p:cNvSpPr/>
          <p:nvPr/>
        </p:nvSpPr>
        <p:spPr>
          <a:xfrm>
            <a:off x="4200603" y="1651255"/>
            <a:ext cx="1811722" cy="411075"/>
          </a:xfrm>
          <a:prstGeom prst="rect">
            <a:avLst/>
          </a:prstGeom>
        </p:spPr>
        <p:txBody>
          <a:bodyPr wrap="square">
            <a:spAutoFit/>
          </a:bodyPr>
          <a:lstStyle/>
          <a:p>
            <a:pPr marL="0" lvl="1" algn="ctr">
              <a:lnSpc>
                <a:spcPct val="110000"/>
              </a:lnSpc>
              <a:spcAft>
                <a:spcPts val="405"/>
              </a:spcAft>
              <a:buClr>
                <a:schemeClr val="tx1">
                  <a:lumMod val="75000"/>
                  <a:lumOff val="25000"/>
                </a:schemeClr>
              </a:buClr>
              <a:buSzPct val="100000"/>
            </a:pPr>
            <a:r>
              <a:rPr lang="en-CA" sz="990" b="1" dirty="0">
                <a:solidFill>
                  <a:schemeClr val="accent2"/>
                </a:solidFill>
                <a:latin typeface="Manifold CF" pitchFamily="2" charset="77"/>
                <a:ea typeface="Lato" panose="020F0502020204030203" pitchFamily="34" charset="0"/>
                <a:cs typeface="Lato" panose="020F0502020204030203" pitchFamily="34" charset="0"/>
              </a:rPr>
              <a:t>Acquisition Cost </a:t>
            </a:r>
            <a:br>
              <a:rPr lang="en-CA" sz="990" b="1" dirty="0">
                <a:solidFill>
                  <a:schemeClr val="accent2"/>
                </a:solidFill>
                <a:latin typeface="Manifold CF" pitchFamily="2" charset="77"/>
                <a:ea typeface="Lato" panose="020F0502020204030203" pitchFamily="34" charset="0"/>
                <a:cs typeface="Lato" panose="020F0502020204030203" pitchFamily="34" charset="0"/>
              </a:rPr>
            </a:br>
            <a:r>
              <a:rPr lang="en-CA" sz="990" b="1" dirty="0">
                <a:solidFill>
                  <a:schemeClr val="accent2"/>
                </a:solidFill>
                <a:latin typeface="Manifold CF" pitchFamily="2" charset="77"/>
                <a:ea typeface="Lato" panose="020F0502020204030203" pitchFamily="34" charset="0"/>
                <a:cs typeface="Lato" panose="020F0502020204030203" pitchFamily="34" charset="0"/>
              </a:rPr>
              <a:t>of $1.39 per </a:t>
            </a:r>
            <a:r>
              <a:rPr lang="en-CA" sz="990" b="1" dirty="0" err="1">
                <a:solidFill>
                  <a:schemeClr val="accent2"/>
                </a:solidFill>
                <a:latin typeface="Manifold CF" pitchFamily="2" charset="77"/>
                <a:ea typeface="Lato" panose="020F0502020204030203" pitchFamily="34" charset="0"/>
                <a:cs typeface="Lato" panose="020F0502020204030203" pitchFamily="34" charset="0"/>
              </a:rPr>
              <a:t>AuEq</a:t>
            </a:r>
            <a:r>
              <a:rPr lang="en-CA" sz="990" b="1" dirty="0">
                <a:solidFill>
                  <a:schemeClr val="accent2"/>
                </a:solidFill>
                <a:latin typeface="Manifold CF" pitchFamily="2" charset="77"/>
                <a:ea typeface="Lato" panose="020F0502020204030203" pitchFamily="34" charset="0"/>
                <a:cs typeface="Lato" panose="020F0502020204030203" pitchFamily="34" charset="0"/>
              </a:rPr>
              <a:t>. Oz</a:t>
            </a:r>
          </a:p>
        </p:txBody>
      </p:sp>
      <p:sp>
        <p:nvSpPr>
          <p:cNvPr id="23" name="Rectangle 22">
            <a:extLst>
              <a:ext uri="{FF2B5EF4-FFF2-40B4-BE49-F238E27FC236}">
                <a16:creationId xmlns:a16="http://schemas.microsoft.com/office/drawing/2014/main" id="{50690B68-550D-7946-B95A-0187F8EB2CC5}"/>
              </a:ext>
            </a:extLst>
          </p:cNvPr>
          <p:cNvSpPr/>
          <p:nvPr/>
        </p:nvSpPr>
        <p:spPr>
          <a:xfrm>
            <a:off x="6419414" y="1830173"/>
            <a:ext cx="1837973" cy="686726"/>
          </a:xfrm>
          <a:prstGeom prst="rect">
            <a:avLst/>
          </a:prstGeom>
        </p:spPr>
        <p:txBody>
          <a:bodyPr wrap="square">
            <a:spAutoFit/>
          </a:bodyPr>
          <a:lstStyle/>
          <a:p>
            <a:pPr marL="0" lvl="1" algn="ctr">
              <a:lnSpc>
                <a:spcPct val="110000"/>
              </a:lnSpc>
              <a:spcAft>
                <a:spcPts val="405"/>
              </a:spcAft>
              <a:buClr>
                <a:schemeClr val="tx1">
                  <a:lumMod val="75000"/>
                  <a:lumOff val="25000"/>
                </a:schemeClr>
              </a:buClr>
              <a:buSzPct val="100000"/>
            </a:pPr>
            <a:r>
              <a:rPr lang="en-CA" sz="900" b="1" dirty="0">
                <a:solidFill>
                  <a:schemeClr val="accent2"/>
                </a:solidFill>
                <a:latin typeface="Manifold CF" pitchFamily="2" charset="77"/>
                <a:ea typeface="Lato" panose="020F0502020204030203" pitchFamily="34" charset="0"/>
                <a:cs typeface="Lato" panose="020F0502020204030203" pitchFamily="34" charset="0"/>
              </a:rPr>
              <a:t>Spent by predecessor company to discover 1.8mm </a:t>
            </a:r>
            <a:r>
              <a:rPr lang="en-CA" sz="900" b="1" dirty="0" err="1">
                <a:solidFill>
                  <a:schemeClr val="accent2"/>
                </a:solidFill>
                <a:latin typeface="Manifold CF" pitchFamily="2" charset="77"/>
                <a:ea typeface="Lato" panose="020F0502020204030203" pitchFamily="34" charset="0"/>
                <a:cs typeface="Lato" panose="020F0502020204030203" pitchFamily="34" charset="0"/>
              </a:rPr>
              <a:t>ozs</a:t>
            </a:r>
            <a:r>
              <a:rPr lang="en-CA" sz="900" b="1" dirty="0">
                <a:solidFill>
                  <a:schemeClr val="accent2"/>
                </a:solidFill>
                <a:latin typeface="Manifold CF" pitchFamily="2" charset="77"/>
                <a:ea typeface="Lato" panose="020F0502020204030203" pitchFamily="34" charset="0"/>
                <a:cs typeface="Lato" panose="020F0502020204030203" pitchFamily="34" charset="0"/>
              </a:rPr>
              <a:t> Au and 813mm lbs Cu</a:t>
            </a:r>
            <a:r>
              <a:rPr lang="en-US" sz="900" baseline="30000" dirty="0">
                <a:solidFill>
                  <a:srgbClr val="112D75"/>
                </a:solidFill>
                <a:latin typeface="Lato" panose="020F0502020204030203" pitchFamily="34" charset="0"/>
                <a:ea typeface="Lato" panose="020F0502020204030203" pitchFamily="34" charset="0"/>
                <a:cs typeface="Lato" panose="020F0502020204030203" pitchFamily="34" charset="0"/>
              </a:rPr>
              <a:t>1</a:t>
            </a:r>
            <a:r>
              <a:rPr lang="en-CA" sz="900" b="1" dirty="0">
                <a:solidFill>
                  <a:schemeClr val="accent2"/>
                </a:solidFill>
                <a:latin typeface="Manifold CF" pitchFamily="2" charset="77"/>
                <a:ea typeface="Lato" panose="020F0502020204030203" pitchFamily="34" charset="0"/>
                <a:cs typeface="Lato" panose="020F0502020204030203" pitchFamily="34" charset="0"/>
              </a:rPr>
              <a:t>, and produce </a:t>
            </a:r>
            <a:br>
              <a:rPr lang="en-CA" sz="900" b="1" dirty="0">
                <a:solidFill>
                  <a:schemeClr val="accent2"/>
                </a:solidFill>
                <a:latin typeface="Manifold CF" pitchFamily="2" charset="77"/>
                <a:ea typeface="Lato" panose="020F0502020204030203" pitchFamily="34" charset="0"/>
                <a:cs typeface="Lato" panose="020F0502020204030203" pitchFamily="34" charset="0"/>
              </a:rPr>
            </a:br>
            <a:r>
              <a:rPr lang="en-CA" sz="900" b="1" dirty="0">
                <a:solidFill>
                  <a:schemeClr val="accent2"/>
                </a:solidFill>
                <a:latin typeface="Manifold CF" pitchFamily="2" charset="77"/>
                <a:ea typeface="Lato" panose="020F0502020204030203" pitchFamily="34" charset="0"/>
                <a:cs typeface="Lato" panose="020F0502020204030203" pitchFamily="34" charset="0"/>
              </a:rPr>
              <a:t>4 economic studies</a:t>
            </a:r>
          </a:p>
        </p:txBody>
      </p:sp>
      <p:sp>
        <p:nvSpPr>
          <p:cNvPr id="25" name="Rectangle 24">
            <a:extLst>
              <a:ext uri="{FF2B5EF4-FFF2-40B4-BE49-F238E27FC236}">
                <a16:creationId xmlns:a16="http://schemas.microsoft.com/office/drawing/2014/main" id="{DA478BE8-910D-3546-B4B0-95F7333710B7}"/>
              </a:ext>
            </a:extLst>
          </p:cNvPr>
          <p:cNvSpPr/>
          <p:nvPr/>
        </p:nvSpPr>
        <p:spPr>
          <a:xfrm>
            <a:off x="4155414" y="2066332"/>
            <a:ext cx="2024448" cy="627223"/>
          </a:xfrm>
          <a:prstGeom prst="rect">
            <a:avLst/>
          </a:prstGeom>
        </p:spPr>
        <p:txBody>
          <a:bodyPr wrap="square" lIns="91440" tIns="45720" rIns="91440" bIns="45720" anchor="t">
            <a:spAutoFit/>
          </a:bodyPr>
          <a:lstStyle/>
          <a:p>
            <a:pPr marL="0" lvl="1" algn="ctr">
              <a:lnSpc>
                <a:spcPct val="110000"/>
              </a:lnSpc>
              <a:spcAft>
                <a:spcPts val="405"/>
              </a:spcAft>
              <a:buClr>
                <a:schemeClr val="tx1">
                  <a:lumMod val="75000"/>
                  <a:lumOff val="25000"/>
                </a:schemeClr>
              </a:buClr>
              <a:buSzPct val="100000"/>
            </a:pPr>
            <a:r>
              <a:rPr lang="en-CA" sz="800" b="1" dirty="0">
                <a:solidFill>
                  <a:schemeClr val="accent1"/>
                </a:solidFill>
                <a:latin typeface="Manifold CF"/>
                <a:ea typeface="Lato"/>
                <a:cs typeface="Lato"/>
              </a:rPr>
              <a:t>Acquired</a:t>
            </a:r>
            <a:r>
              <a:rPr lang="en-CA" sz="800" dirty="0">
                <a:solidFill>
                  <a:schemeClr val="accent1"/>
                </a:solidFill>
                <a:latin typeface="Manifold CF"/>
                <a:ea typeface="Lato"/>
                <a:cs typeface="Lato"/>
              </a:rPr>
              <a:t> in December 2018 from </a:t>
            </a:r>
            <a:r>
              <a:rPr lang="en-CA" sz="800" dirty="0" err="1">
                <a:solidFill>
                  <a:schemeClr val="accent1"/>
                </a:solidFill>
                <a:latin typeface="Manifold CF"/>
                <a:ea typeface="Lato"/>
                <a:cs typeface="Lato"/>
              </a:rPr>
              <a:t>ValOro</a:t>
            </a:r>
            <a:r>
              <a:rPr lang="en-CA" sz="800" dirty="0">
                <a:solidFill>
                  <a:schemeClr val="accent1"/>
                </a:solidFill>
                <a:latin typeface="Manifold CF"/>
                <a:ea typeface="Lato"/>
                <a:cs typeface="Lato"/>
              </a:rPr>
              <a:t> </a:t>
            </a:r>
            <a:r>
              <a:rPr lang="en-CA" sz="800" b="1" dirty="0">
                <a:solidFill>
                  <a:schemeClr val="accent1"/>
                </a:solidFill>
                <a:latin typeface="Manifold CF"/>
                <a:ea typeface="Lato"/>
                <a:cs typeface="Lato"/>
              </a:rPr>
              <a:t>for $4.2mm in Defiance Silver shares</a:t>
            </a:r>
            <a:r>
              <a:rPr lang="en-CA" sz="800" dirty="0">
                <a:solidFill>
                  <a:schemeClr val="accent1"/>
                </a:solidFill>
                <a:latin typeface="Manifold CF"/>
                <a:ea typeface="Lato"/>
                <a:cs typeface="Lato"/>
              </a:rPr>
              <a:t> equal to approximately </a:t>
            </a:r>
            <a:br>
              <a:rPr lang="en-CA" sz="800" dirty="0">
                <a:latin typeface="Manifold CF" pitchFamily="2" charset="77"/>
                <a:ea typeface="Lato" panose="020F0502020204030203" pitchFamily="34" charset="0"/>
                <a:cs typeface="Lato" panose="020F0502020204030203" pitchFamily="34" charset="0"/>
              </a:rPr>
            </a:br>
            <a:r>
              <a:rPr lang="en-CA" sz="800" b="1" dirty="0">
                <a:solidFill>
                  <a:schemeClr val="accent1"/>
                </a:solidFill>
                <a:latin typeface="Manifold CF"/>
                <a:ea typeface="Lato"/>
                <a:cs typeface="Lato"/>
              </a:rPr>
              <a:t>$1.39 per </a:t>
            </a:r>
            <a:r>
              <a:rPr lang="en-CA" sz="800" b="1" dirty="0" err="1">
                <a:solidFill>
                  <a:schemeClr val="accent1"/>
                </a:solidFill>
                <a:latin typeface="Manifold CF"/>
                <a:ea typeface="Lato"/>
                <a:cs typeface="Lato"/>
              </a:rPr>
              <a:t>AuEq</a:t>
            </a:r>
            <a:r>
              <a:rPr lang="en-CA" sz="800" b="1" dirty="0">
                <a:solidFill>
                  <a:schemeClr val="accent1"/>
                </a:solidFill>
                <a:latin typeface="Manifold CF"/>
                <a:ea typeface="Lato"/>
                <a:cs typeface="Lato"/>
              </a:rPr>
              <a:t>. Oz </a:t>
            </a:r>
            <a:endParaRPr lang="en-CA" sz="810" b="1" dirty="0">
              <a:solidFill>
                <a:schemeClr val="accent1"/>
              </a:solidFill>
              <a:latin typeface="Manifold CF" pitchFamily="2" charset="77"/>
              <a:ea typeface="Lato" panose="020F0502020204030203" pitchFamily="34" charset="0"/>
              <a:cs typeface="Lato" panose="020F0502020204030203" pitchFamily="34" charset="0"/>
            </a:endParaRPr>
          </a:p>
        </p:txBody>
      </p:sp>
      <p:sp>
        <p:nvSpPr>
          <p:cNvPr id="16" name="Slide Number Placeholder 3">
            <a:extLst>
              <a:ext uri="{FF2B5EF4-FFF2-40B4-BE49-F238E27FC236}">
                <a16:creationId xmlns:a16="http://schemas.microsoft.com/office/drawing/2014/main" id="{958D0408-A66B-CF41-8310-3DEF13E43432}"/>
              </a:ext>
            </a:extLst>
          </p:cNvPr>
          <p:cNvSpPr txBox="1">
            <a:spLocks/>
          </p:cNvSpPr>
          <p:nvPr/>
        </p:nvSpPr>
        <p:spPr bwMode="auto">
          <a:xfrm>
            <a:off x="8428482" y="5218024"/>
            <a:ext cx="201168" cy="211226"/>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32400" tIns="32400" rIns="32400" bIns="32400" numCol="1" anchor="t" anchorCtr="0" compatLnSpc="1">
            <a:prstTxWarp prst="textNoShape">
              <a:avLst/>
            </a:prstTxWarp>
          </a:bodyPr>
          <a:lstStyle>
            <a:defPPr>
              <a:defRPr lang="en-US"/>
            </a:defPPr>
            <a:lvl1pPr marL="0" algn="l" defTabSz="914400" rtl="0" eaLnBrk="1" latinLnBrk="0" hangingPunct="1">
              <a:defRPr sz="1800" b="0" i="0" kern="1200">
                <a:solidFill>
                  <a:schemeClr val="tx1"/>
                </a:solidFill>
                <a:latin typeface="Arial" panose="020B0604020202020204" pitchFamily="34" charset="0"/>
                <a:ea typeface="MS PGothic" panose="020B0600070205080204" pitchFamily="34" charset="-128"/>
                <a:cs typeface="Lato" panose="020F0502020204030203" pitchFamily="34" charset="0"/>
              </a:defRPr>
            </a:lvl1pPr>
            <a:lvl2pPr marL="557186" indent="-214302"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857207"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200090"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1542974"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1885856"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228738"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2571621"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2914505"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A983A77F-E02C-4B55-AE23-88B176EE659A}" type="slidenum">
              <a:rPr lang="en-US" altLang="en-US" sz="810">
                <a:solidFill>
                  <a:schemeClr val="bg1"/>
                </a:solidFill>
                <a:latin typeface="Manifold CF" pitchFamily="2" charset="77"/>
                <a:ea typeface="Lato" panose="020F0502020204030203" pitchFamily="34" charset="0"/>
              </a:rPr>
              <a:pPr algn="ctr"/>
              <a:t>15</a:t>
            </a:fld>
            <a:endParaRPr lang="en-US" altLang="en-US" sz="810" dirty="0">
              <a:solidFill>
                <a:schemeClr val="bg1"/>
              </a:solidFill>
              <a:latin typeface="Manifold CF" pitchFamily="2" charset="77"/>
              <a:ea typeface="Lato" panose="020F0502020204030203" pitchFamily="34" charset="0"/>
            </a:endParaRPr>
          </a:p>
        </p:txBody>
      </p:sp>
      <p:sp>
        <p:nvSpPr>
          <p:cNvPr id="13" name="Rectangle 12">
            <a:extLst>
              <a:ext uri="{FF2B5EF4-FFF2-40B4-BE49-F238E27FC236}">
                <a16:creationId xmlns:a16="http://schemas.microsoft.com/office/drawing/2014/main" id="{1E0D31CB-A67A-AE47-A596-ECBF5D7DC6D1}"/>
              </a:ext>
            </a:extLst>
          </p:cNvPr>
          <p:cNvSpPr/>
          <p:nvPr/>
        </p:nvSpPr>
        <p:spPr>
          <a:xfrm>
            <a:off x="800101" y="1303047"/>
            <a:ext cx="3173399" cy="276998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sp>
        <p:nvSpPr>
          <p:cNvPr id="14" name="Rectangle 13">
            <a:extLst>
              <a:ext uri="{FF2B5EF4-FFF2-40B4-BE49-F238E27FC236}">
                <a16:creationId xmlns:a16="http://schemas.microsoft.com/office/drawing/2014/main" id="{EC073A7B-6974-8D42-B1DF-353BDB35C8C0}"/>
              </a:ext>
            </a:extLst>
          </p:cNvPr>
          <p:cNvSpPr/>
          <p:nvPr/>
        </p:nvSpPr>
        <p:spPr>
          <a:xfrm>
            <a:off x="806383" y="3819601"/>
            <a:ext cx="3173399" cy="5661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sp>
        <p:nvSpPr>
          <p:cNvPr id="15" name="Rectangle 14">
            <a:extLst>
              <a:ext uri="{FF2B5EF4-FFF2-40B4-BE49-F238E27FC236}">
                <a16:creationId xmlns:a16="http://schemas.microsoft.com/office/drawing/2014/main" id="{58E26B53-4ABC-EE4A-BF0C-3EE3AE20A4A2}"/>
              </a:ext>
            </a:extLst>
          </p:cNvPr>
          <p:cNvSpPr/>
          <p:nvPr/>
        </p:nvSpPr>
        <p:spPr>
          <a:xfrm>
            <a:off x="1445910" y="3892998"/>
            <a:ext cx="1894342" cy="248017"/>
          </a:xfrm>
          <a:prstGeom prst="rect">
            <a:avLst/>
          </a:prstGeom>
        </p:spPr>
        <p:txBody>
          <a:bodyPr wrap="square">
            <a:spAutoFit/>
          </a:bodyPr>
          <a:lstStyle/>
          <a:p>
            <a:pPr algn="ctr">
              <a:lnSpc>
                <a:spcPct val="114000"/>
              </a:lnSpc>
            </a:pPr>
            <a:r>
              <a:rPr lang="en-US" sz="990" spc="198" dirty="0">
                <a:solidFill>
                  <a:schemeClr val="bg1"/>
                </a:solidFill>
                <a:latin typeface="Manifold CF Medium" pitchFamily="2" charset="77"/>
                <a:ea typeface="Lato" panose="020F0502020204030203" pitchFamily="34" charset="0"/>
                <a:cs typeface="Lato" panose="020F0502020204030203" pitchFamily="34" charset="0"/>
              </a:rPr>
              <a:t>GOLD PRICE of $1,250</a:t>
            </a:r>
          </a:p>
        </p:txBody>
      </p:sp>
      <p:sp>
        <p:nvSpPr>
          <p:cNvPr id="17" name="Rectangle 16">
            <a:extLst>
              <a:ext uri="{FF2B5EF4-FFF2-40B4-BE49-F238E27FC236}">
                <a16:creationId xmlns:a16="http://schemas.microsoft.com/office/drawing/2014/main" id="{C2851F51-8C93-A943-9534-CD9ABE939954}"/>
              </a:ext>
            </a:extLst>
          </p:cNvPr>
          <p:cNvSpPr/>
          <p:nvPr/>
        </p:nvSpPr>
        <p:spPr>
          <a:xfrm>
            <a:off x="1371620" y="4112356"/>
            <a:ext cx="2009526" cy="248017"/>
          </a:xfrm>
          <a:prstGeom prst="rect">
            <a:avLst/>
          </a:prstGeom>
        </p:spPr>
        <p:txBody>
          <a:bodyPr wrap="square">
            <a:spAutoFit/>
          </a:bodyPr>
          <a:lstStyle/>
          <a:p>
            <a:pPr algn="ctr">
              <a:lnSpc>
                <a:spcPct val="114000"/>
              </a:lnSpc>
            </a:pPr>
            <a:r>
              <a:rPr lang="en-US" sz="990" spc="198" dirty="0">
                <a:solidFill>
                  <a:schemeClr val="bg1"/>
                </a:solidFill>
                <a:latin typeface="Manifold CF Medium" pitchFamily="2" charset="77"/>
                <a:ea typeface="Lato" panose="020F0502020204030203" pitchFamily="34" charset="0"/>
                <a:cs typeface="Lato" panose="020F0502020204030203" pitchFamily="34" charset="0"/>
              </a:rPr>
              <a:t>COPPER PRICE of $2.50</a:t>
            </a:r>
          </a:p>
        </p:txBody>
      </p:sp>
      <p:sp>
        <p:nvSpPr>
          <p:cNvPr id="18" name="Rectangle 17">
            <a:extLst>
              <a:ext uri="{FF2B5EF4-FFF2-40B4-BE49-F238E27FC236}">
                <a16:creationId xmlns:a16="http://schemas.microsoft.com/office/drawing/2014/main" id="{F0E7A488-D006-AF44-8DE3-BE016A7F71AD}"/>
              </a:ext>
            </a:extLst>
          </p:cNvPr>
          <p:cNvSpPr/>
          <p:nvPr/>
        </p:nvSpPr>
        <p:spPr>
          <a:xfrm>
            <a:off x="893857" y="1573589"/>
            <a:ext cx="1403714" cy="290464"/>
          </a:xfrm>
          <a:prstGeom prst="rect">
            <a:avLst/>
          </a:prstGeom>
        </p:spPr>
        <p:txBody>
          <a:bodyPr wrap="square">
            <a:spAutoFit/>
          </a:bodyPr>
          <a:lstStyle/>
          <a:p>
            <a:pPr algn="ctr">
              <a:lnSpc>
                <a:spcPct val="114000"/>
              </a:lnSpc>
            </a:pPr>
            <a:r>
              <a:rPr lang="en-US" sz="1260" b="1" spc="198" dirty="0">
                <a:solidFill>
                  <a:schemeClr val="accent3"/>
                </a:solidFill>
                <a:latin typeface="Manifold CF Medium" pitchFamily="2" charset="77"/>
                <a:ea typeface="Lato" panose="020F0502020204030203" pitchFamily="34" charset="0"/>
                <a:cs typeface="Lato" panose="020F0502020204030203" pitchFamily="34" charset="0"/>
              </a:rPr>
              <a:t>PRE-TAX</a:t>
            </a:r>
          </a:p>
        </p:txBody>
      </p:sp>
      <p:sp>
        <p:nvSpPr>
          <p:cNvPr id="21" name="Rectangle 20">
            <a:extLst>
              <a:ext uri="{FF2B5EF4-FFF2-40B4-BE49-F238E27FC236}">
                <a16:creationId xmlns:a16="http://schemas.microsoft.com/office/drawing/2014/main" id="{0F757827-4402-FC4F-B665-071D8B55A03C}"/>
              </a:ext>
            </a:extLst>
          </p:cNvPr>
          <p:cNvSpPr/>
          <p:nvPr/>
        </p:nvSpPr>
        <p:spPr>
          <a:xfrm>
            <a:off x="2486446" y="1573589"/>
            <a:ext cx="1403714" cy="290464"/>
          </a:xfrm>
          <a:prstGeom prst="rect">
            <a:avLst/>
          </a:prstGeom>
        </p:spPr>
        <p:txBody>
          <a:bodyPr wrap="square">
            <a:spAutoFit/>
          </a:bodyPr>
          <a:lstStyle/>
          <a:p>
            <a:pPr algn="ctr">
              <a:lnSpc>
                <a:spcPct val="114000"/>
              </a:lnSpc>
            </a:pPr>
            <a:r>
              <a:rPr lang="en-US" sz="1260" b="1" spc="198" dirty="0">
                <a:solidFill>
                  <a:schemeClr val="accent3"/>
                </a:solidFill>
                <a:latin typeface="Manifold CF Medium" pitchFamily="2" charset="77"/>
                <a:ea typeface="Lato" panose="020F0502020204030203" pitchFamily="34" charset="0"/>
                <a:cs typeface="Lato" panose="020F0502020204030203" pitchFamily="34" charset="0"/>
              </a:rPr>
              <a:t>POST-TAX</a:t>
            </a:r>
          </a:p>
        </p:txBody>
      </p:sp>
      <p:cxnSp>
        <p:nvCxnSpPr>
          <p:cNvPr id="24" name="Straight Connector 23">
            <a:extLst>
              <a:ext uri="{FF2B5EF4-FFF2-40B4-BE49-F238E27FC236}">
                <a16:creationId xmlns:a16="http://schemas.microsoft.com/office/drawing/2014/main" id="{76DEA347-FD44-AE4D-B391-6CC21E173A94}"/>
              </a:ext>
            </a:extLst>
          </p:cNvPr>
          <p:cNvCxnSpPr>
            <a:cxnSpLocks/>
          </p:cNvCxnSpPr>
          <p:nvPr/>
        </p:nvCxnSpPr>
        <p:spPr>
          <a:xfrm>
            <a:off x="2376383" y="1542336"/>
            <a:ext cx="0" cy="223940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Rounded Rectangle 25">
            <a:extLst>
              <a:ext uri="{FF2B5EF4-FFF2-40B4-BE49-F238E27FC236}">
                <a16:creationId xmlns:a16="http://schemas.microsoft.com/office/drawing/2014/main" id="{6FEED59D-AE49-8545-B896-B1AE6D9FEB2F}"/>
              </a:ext>
            </a:extLst>
          </p:cNvPr>
          <p:cNvSpPr/>
          <p:nvPr/>
        </p:nvSpPr>
        <p:spPr>
          <a:xfrm>
            <a:off x="973045" y="1892294"/>
            <a:ext cx="1259855" cy="519723"/>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990" dirty="0">
                <a:solidFill>
                  <a:schemeClr val="accent3"/>
                </a:solidFill>
                <a:latin typeface="Manifold CF" pitchFamily="2" charset="77"/>
                <a:ea typeface="Lato" panose="020F0502020204030203" pitchFamily="34" charset="0"/>
                <a:cs typeface="Lato" panose="020F0502020204030203" pitchFamily="34" charset="0"/>
              </a:rPr>
              <a:t>PRE-TAX NPV 5%</a:t>
            </a:r>
          </a:p>
          <a:p>
            <a:pPr algn="ctr">
              <a:defRPr/>
            </a:pPr>
            <a:r>
              <a:rPr lang="en-CA" sz="1620" dirty="0">
                <a:solidFill>
                  <a:schemeClr val="accent3"/>
                </a:solidFill>
                <a:latin typeface="Manifold CF" pitchFamily="2" charset="77"/>
                <a:ea typeface="Lato" panose="020F0502020204030203" pitchFamily="34" charset="0"/>
                <a:cs typeface="Lato" panose="020F0502020204030203" pitchFamily="34" charset="0"/>
              </a:rPr>
              <a:t>US $299M</a:t>
            </a:r>
          </a:p>
        </p:txBody>
      </p:sp>
      <p:sp>
        <p:nvSpPr>
          <p:cNvPr id="29" name="Rounded Rectangle 28">
            <a:extLst>
              <a:ext uri="{FF2B5EF4-FFF2-40B4-BE49-F238E27FC236}">
                <a16:creationId xmlns:a16="http://schemas.microsoft.com/office/drawing/2014/main" id="{B16FD6C7-5B32-C04D-B172-A2177AD8F098}"/>
              </a:ext>
            </a:extLst>
          </p:cNvPr>
          <p:cNvSpPr/>
          <p:nvPr/>
        </p:nvSpPr>
        <p:spPr>
          <a:xfrm>
            <a:off x="973045" y="2536627"/>
            <a:ext cx="1259855" cy="50057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990" dirty="0">
                <a:solidFill>
                  <a:schemeClr val="accent3"/>
                </a:solidFill>
                <a:latin typeface="Manifold CF" pitchFamily="2" charset="77"/>
                <a:ea typeface="Lato" panose="020F0502020204030203" pitchFamily="34" charset="0"/>
                <a:cs typeface="Lato" panose="020F0502020204030203" pitchFamily="34" charset="0"/>
              </a:rPr>
              <a:t>PRE-TAX IRR</a:t>
            </a:r>
          </a:p>
          <a:p>
            <a:pPr algn="ctr">
              <a:defRPr/>
            </a:pPr>
            <a:r>
              <a:rPr lang="en-CA" sz="1620" dirty="0">
                <a:solidFill>
                  <a:schemeClr val="accent3"/>
                </a:solidFill>
                <a:latin typeface="Manifold CF" pitchFamily="2" charset="77"/>
                <a:ea typeface="Lato" panose="020F0502020204030203" pitchFamily="34" charset="0"/>
                <a:cs typeface="Lato" panose="020F0502020204030203" pitchFamily="34" charset="0"/>
              </a:rPr>
              <a:t>36%</a:t>
            </a:r>
          </a:p>
        </p:txBody>
      </p:sp>
      <p:sp>
        <p:nvSpPr>
          <p:cNvPr id="30" name="Rounded Rectangle 29">
            <a:extLst>
              <a:ext uri="{FF2B5EF4-FFF2-40B4-BE49-F238E27FC236}">
                <a16:creationId xmlns:a16="http://schemas.microsoft.com/office/drawing/2014/main" id="{45C71909-3527-9940-AD22-92D4486AA441}"/>
              </a:ext>
            </a:extLst>
          </p:cNvPr>
          <p:cNvSpPr/>
          <p:nvPr/>
        </p:nvSpPr>
        <p:spPr>
          <a:xfrm>
            <a:off x="973045" y="3159780"/>
            <a:ext cx="1259855" cy="52732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990" dirty="0">
                <a:solidFill>
                  <a:schemeClr val="accent3"/>
                </a:solidFill>
                <a:latin typeface="Manifold CF" pitchFamily="2" charset="77"/>
                <a:ea typeface="Lato" panose="020F0502020204030203" pitchFamily="34" charset="0"/>
                <a:cs typeface="Lato" panose="020F0502020204030203" pitchFamily="34" charset="0"/>
              </a:rPr>
              <a:t>PAYBACK</a:t>
            </a:r>
          </a:p>
          <a:p>
            <a:pPr algn="ctr">
              <a:defRPr/>
            </a:pPr>
            <a:r>
              <a:rPr lang="en-CA" sz="1620" dirty="0">
                <a:solidFill>
                  <a:schemeClr val="accent3"/>
                </a:solidFill>
                <a:latin typeface="Manifold CF" pitchFamily="2" charset="77"/>
                <a:ea typeface="Lato" panose="020F0502020204030203" pitchFamily="34" charset="0"/>
                <a:cs typeface="Lato" panose="020F0502020204030203" pitchFamily="34" charset="0"/>
              </a:rPr>
              <a:t>1.6 </a:t>
            </a:r>
            <a:r>
              <a:rPr lang="en-CA" sz="1620" dirty="0" err="1">
                <a:solidFill>
                  <a:schemeClr val="accent3"/>
                </a:solidFill>
                <a:latin typeface="Manifold CF" pitchFamily="2" charset="77"/>
                <a:ea typeface="Lato" panose="020F0502020204030203" pitchFamily="34" charset="0"/>
                <a:cs typeface="Lato" panose="020F0502020204030203" pitchFamily="34" charset="0"/>
              </a:rPr>
              <a:t>Yrs</a:t>
            </a:r>
            <a:endParaRPr lang="en-CA" sz="1620" dirty="0">
              <a:solidFill>
                <a:schemeClr val="accent3"/>
              </a:solidFill>
              <a:latin typeface="Manifold CF" pitchFamily="2" charset="77"/>
              <a:ea typeface="Lato" panose="020F0502020204030203" pitchFamily="34" charset="0"/>
              <a:cs typeface="Lato" panose="020F0502020204030203" pitchFamily="34" charset="0"/>
            </a:endParaRPr>
          </a:p>
        </p:txBody>
      </p:sp>
      <p:sp>
        <p:nvSpPr>
          <p:cNvPr id="31" name="Rounded Rectangle 30">
            <a:extLst>
              <a:ext uri="{FF2B5EF4-FFF2-40B4-BE49-F238E27FC236}">
                <a16:creationId xmlns:a16="http://schemas.microsoft.com/office/drawing/2014/main" id="{B6FCC486-6151-D94B-A6FC-A657FC905FCD}"/>
              </a:ext>
            </a:extLst>
          </p:cNvPr>
          <p:cNvSpPr/>
          <p:nvPr/>
        </p:nvSpPr>
        <p:spPr>
          <a:xfrm>
            <a:off x="2551117" y="1892294"/>
            <a:ext cx="1259855" cy="519723"/>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990" dirty="0">
                <a:solidFill>
                  <a:schemeClr val="accent3"/>
                </a:solidFill>
                <a:latin typeface="Manifold CF" pitchFamily="2" charset="77"/>
                <a:ea typeface="Lato" panose="020F0502020204030203" pitchFamily="34" charset="0"/>
                <a:cs typeface="Lato" panose="020F0502020204030203" pitchFamily="34" charset="0"/>
              </a:rPr>
              <a:t>POST-TAX NPV 5%</a:t>
            </a:r>
          </a:p>
          <a:p>
            <a:pPr algn="ctr">
              <a:defRPr/>
            </a:pPr>
            <a:r>
              <a:rPr lang="en-CA" sz="1890" dirty="0">
                <a:solidFill>
                  <a:schemeClr val="accent3"/>
                </a:solidFill>
                <a:latin typeface="Manifold CF" pitchFamily="2" charset="77"/>
                <a:ea typeface="Lato" panose="020F0502020204030203" pitchFamily="34" charset="0"/>
                <a:cs typeface="Lato" panose="020F0502020204030203" pitchFamily="34" charset="0"/>
              </a:rPr>
              <a:t>US $169M</a:t>
            </a:r>
          </a:p>
        </p:txBody>
      </p:sp>
      <p:sp>
        <p:nvSpPr>
          <p:cNvPr id="32" name="Rounded Rectangle 31">
            <a:extLst>
              <a:ext uri="{FF2B5EF4-FFF2-40B4-BE49-F238E27FC236}">
                <a16:creationId xmlns:a16="http://schemas.microsoft.com/office/drawing/2014/main" id="{2B0A6D85-131C-D44D-A728-6A8749D7AB44}"/>
              </a:ext>
            </a:extLst>
          </p:cNvPr>
          <p:cNvSpPr/>
          <p:nvPr/>
        </p:nvSpPr>
        <p:spPr>
          <a:xfrm>
            <a:off x="2551117" y="2536627"/>
            <a:ext cx="1259855" cy="50057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990" dirty="0">
                <a:solidFill>
                  <a:schemeClr val="accent3"/>
                </a:solidFill>
                <a:latin typeface="Manifold CF" pitchFamily="2" charset="77"/>
                <a:ea typeface="Lato" panose="020F0502020204030203" pitchFamily="34" charset="0"/>
                <a:cs typeface="Lato" panose="020F0502020204030203" pitchFamily="34" charset="0"/>
              </a:rPr>
              <a:t>POST-TAX IRR</a:t>
            </a:r>
          </a:p>
          <a:p>
            <a:pPr algn="ctr">
              <a:defRPr/>
            </a:pPr>
            <a:r>
              <a:rPr lang="en-CA" sz="1890" dirty="0">
                <a:solidFill>
                  <a:schemeClr val="accent3"/>
                </a:solidFill>
                <a:latin typeface="Manifold CF" pitchFamily="2" charset="77"/>
                <a:ea typeface="Lato" panose="020F0502020204030203" pitchFamily="34" charset="0"/>
                <a:cs typeface="Lato" panose="020F0502020204030203" pitchFamily="34" charset="0"/>
              </a:rPr>
              <a:t>24%</a:t>
            </a:r>
          </a:p>
        </p:txBody>
      </p:sp>
      <p:sp>
        <p:nvSpPr>
          <p:cNvPr id="33" name="Rounded Rectangle 32">
            <a:extLst>
              <a:ext uri="{FF2B5EF4-FFF2-40B4-BE49-F238E27FC236}">
                <a16:creationId xmlns:a16="http://schemas.microsoft.com/office/drawing/2014/main" id="{78ADF544-078B-A64E-8A9D-768DECBD5DEE}"/>
              </a:ext>
            </a:extLst>
          </p:cNvPr>
          <p:cNvSpPr/>
          <p:nvPr/>
        </p:nvSpPr>
        <p:spPr>
          <a:xfrm>
            <a:off x="2551118" y="3163171"/>
            <a:ext cx="1259855" cy="525113"/>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990" dirty="0">
                <a:solidFill>
                  <a:schemeClr val="accent3"/>
                </a:solidFill>
                <a:latin typeface="Manifold CF" pitchFamily="2" charset="77"/>
                <a:ea typeface="Lato" panose="020F0502020204030203" pitchFamily="34" charset="0"/>
                <a:cs typeface="Lato" panose="020F0502020204030203" pitchFamily="34" charset="0"/>
              </a:rPr>
              <a:t>PAYBACK</a:t>
            </a:r>
          </a:p>
          <a:p>
            <a:pPr algn="ctr">
              <a:defRPr/>
            </a:pPr>
            <a:r>
              <a:rPr lang="en-CA" sz="1890" dirty="0">
                <a:solidFill>
                  <a:schemeClr val="accent3"/>
                </a:solidFill>
                <a:latin typeface="Manifold CF" pitchFamily="2" charset="77"/>
                <a:ea typeface="Lato" panose="020F0502020204030203" pitchFamily="34" charset="0"/>
                <a:cs typeface="Lato" panose="020F0502020204030203" pitchFamily="34" charset="0"/>
              </a:rPr>
              <a:t>2.3 </a:t>
            </a:r>
            <a:r>
              <a:rPr lang="en-CA" sz="1890" dirty="0" err="1">
                <a:solidFill>
                  <a:schemeClr val="accent3"/>
                </a:solidFill>
                <a:latin typeface="Manifold CF" pitchFamily="2" charset="77"/>
                <a:ea typeface="Lato" panose="020F0502020204030203" pitchFamily="34" charset="0"/>
                <a:cs typeface="Lato" panose="020F0502020204030203" pitchFamily="34" charset="0"/>
              </a:rPr>
              <a:t>Yrs</a:t>
            </a:r>
            <a:endParaRPr lang="en-CA" sz="1890" dirty="0">
              <a:solidFill>
                <a:schemeClr val="accent3"/>
              </a:solidFill>
              <a:latin typeface="Manifold CF" pitchFamily="2" charset="77"/>
              <a:ea typeface="Lato" panose="020F0502020204030203" pitchFamily="34" charset="0"/>
              <a:cs typeface="Lato" panose="020F0502020204030203" pitchFamily="34" charset="0"/>
            </a:endParaRPr>
          </a:p>
        </p:txBody>
      </p:sp>
      <p:sp>
        <p:nvSpPr>
          <p:cNvPr id="35" name="Rectangle 34">
            <a:extLst>
              <a:ext uri="{FF2B5EF4-FFF2-40B4-BE49-F238E27FC236}">
                <a16:creationId xmlns:a16="http://schemas.microsoft.com/office/drawing/2014/main" id="{50AA9E94-5837-9C46-BB09-B1B8000F6F8B}"/>
              </a:ext>
            </a:extLst>
          </p:cNvPr>
          <p:cNvSpPr/>
          <p:nvPr/>
        </p:nvSpPr>
        <p:spPr>
          <a:xfrm>
            <a:off x="4061019" y="3414070"/>
            <a:ext cx="2828147" cy="421719"/>
          </a:xfrm>
          <a:prstGeom prst="rect">
            <a:avLst/>
          </a:prstGeom>
        </p:spPr>
        <p:txBody>
          <a:bodyPr wrap="square">
            <a:spAutoFit/>
          </a:bodyPr>
          <a:lstStyle/>
          <a:p>
            <a:pPr algn="r">
              <a:lnSpc>
                <a:spcPct val="114000"/>
              </a:lnSpc>
            </a:pPr>
            <a:r>
              <a:rPr lang="en-US" sz="990" dirty="0">
                <a:solidFill>
                  <a:schemeClr val="bg1"/>
                </a:solidFill>
                <a:latin typeface="Manifold CF Medium" pitchFamily="2" charset="77"/>
                <a:ea typeface="Lato" panose="020F0502020204030203" pitchFamily="34" charset="0"/>
                <a:cs typeface="Lato" panose="020F0502020204030203" pitchFamily="34" charset="0"/>
              </a:rPr>
              <a:t>AT $1,500 GOLD AND $3.00 COPPER, POST-TAX NPV (5%) INCREASES TO</a:t>
            </a:r>
          </a:p>
        </p:txBody>
      </p:sp>
      <p:sp>
        <p:nvSpPr>
          <p:cNvPr id="36" name="Rectangle 35">
            <a:extLst>
              <a:ext uri="{FF2B5EF4-FFF2-40B4-BE49-F238E27FC236}">
                <a16:creationId xmlns:a16="http://schemas.microsoft.com/office/drawing/2014/main" id="{C95CABF2-755E-474F-98FD-47E9417E3622}"/>
              </a:ext>
            </a:extLst>
          </p:cNvPr>
          <p:cNvSpPr/>
          <p:nvPr/>
        </p:nvSpPr>
        <p:spPr>
          <a:xfrm>
            <a:off x="4146445" y="2931626"/>
            <a:ext cx="4165187" cy="7040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dirty="0"/>
          </a:p>
        </p:txBody>
      </p:sp>
      <p:sp>
        <p:nvSpPr>
          <p:cNvPr id="37" name="Rectangle 36">
            <a:extLst>
              <a:ext uri="{FF2B5EF4-FFF2-40B4-BE49-F238E27FC236}">
                <a16:creationId xmlns:a16="http://schemas.microsoft.com/office/drawing/2014/main" id="{E52583A0-69D3-2D4C-9FBF-C421CA8239CB}"/>
              </a:ext>
            </a:extLst>
          </p:cNvPr>
          <p:cNvSpPr/>
          <p:nvPr/>
        </p:nvSpPr>
        <p:spPr>
          <a:xfrm>
            <a:off x="3937164" y="3116994"/>
            <a:ext cx="2828147" cy="421719"/>
          </a:xfrm>
          <a:prstGeom prst="rect">
            <a:avLst/>
          </a:prstGeom>
        </p:spPr>
        <p:txBody>
          <a:bodyPr wrap="square">
            <a:spAutoFit/>
          </a:bodyPr>
          <a:lstStyle/>
          <a:p>
            <a:pPr algn="r">
              <a:lnSpc>
                <a:spcPct val="114000"/>
              </a:lnSpc>
            </a:pPr>
            <a:r>
              <a:rPr lang="en-US" sz="990" dirty="0">
                <a:solidFill>
                  <a:schemeClr val="bg1"/>
                </a:solidFill>
                <a:latin typeface="Manifold CF Medium" pitchFamily="2" charset="77"/>
                <a:ea typeface="Lato" panose="020F0502020204030203" pitchFamily="34" charset="0"/>
                <a:cs typeface="Lato" panose="020F0502020204030203" pitchFamily="34" charset="0"/>
              </a:rPr>
              <a:t>AT $</a:t>
            </a:r>
            <a:r>
              <a:rPr lang="en-US" sz="990">
                <a:solidFill>
                  <a:schemeClr val="bg1"/>
                </a:solidFill>
                <a:latin typeface="Manifold CF Medium" pitchFamily="2" charset="77"/>
                <a:ea typeface="Lato" panose="020F0502020204030203" pitchFamily="34" charset="0"/>
                <a:cs typeface="Lato" panose="020F0502020204030203" pitchFamily="34" charset="0"/>
              </a:rPr>
              <a:t>1,375 GOLD </a:t>
            </a:r>
            <a:r>
              <a:rPr lang="en-US" sz="990" dirty="0">
                <a:solidFill>
                  <a:schemeClr val="bg1"/>
                </a:solidFill>
                <a:latin typeface="Manifold CF Medium" pitchFamily="2" charset="77"/>
                <a:ea typeface="Lato" panose="020F0502020204030203" pitchFamily="34" charset="0"/>
                <a:cs typeface="Lato" panose="020F0502020204030203" pitchFamily="34" charset="0"/>
              </a:rPr>
              <a:t>AND $2.75 COPPER, POST-TAX NPV (5%) INCREASES TO</a:t>
            </a:r>
          </a:p>
        </p:txBody>
      </p:sp>
      <p:sp>
        <p:nvSpPr>
          <p:cNvPr id="38" name="Rounded Rectangle 37">
            <a:extLst>
              <a:ext uri="{FF2B5EF4-FFF2-40B4-BE49-F238E27FC236}">
                <a16:creationId xmlns:a16="http://schemas.microsoft.com/office/drawing/2014/main" id="{EEE4D9F1-2486-7F4B-9510-EAAA9D7E1BC6}"/>
              </a:ext>
            </a:extLst>
          </p:cNvPr>
          <p:cNvSpPr/>
          <p:nvPr/>
        </p:nvSpPr>
        <p:spPr>
          <a:xfrm>
            <a:off x="6782663" y="3021312"/>
            <a:ext cx="1558495" cy="58169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CA" sz="2520" dirty="0">
                <a:solidFill>
                  <a:schemeClr val="bg1"/>
                </a:solidFill>
                <a:latin typeface="Manifold CF" pitchFamily="2" charset="77"/>
                <a:ea typeface="Lato" panose="020F0502020204030203" pitchFamily="34" charset="0"/>
                <a:cs typeface="Lato" panose="020F0502020204030203" pitchFamily="34" charset="0"/>
              </a:rPr>
              <a:t>US $257M</a:t>
            </a:r>
          </a:p>
        </p:txBody>
      </p:sp>
      <p:sp>
        <p:nvSpPr>
          <p:cNvPr id="39" name="Rectangle 38">
            <a:extLst>
              <a:ext uri="{FF2B5EF4-FFF2-40B4-BE49-F238E27FC236}">
                <a16:creationId xmlns:a16="http://schemas.microsoft.com/office/drawing/2014/main" id="{98DB6CFD-B75C-2746-BDEC-8EB6B529EB1A}"/>
              </a:ext>
            </a:extLst>
          </p:cNvPr>
          <p:cNvSpPr/>
          <p:nvPr/>
        </p:nvSpPr>
        <p:spPr>
          <a:xfrm>
            <a:off x="4146443" y="3684206"/>
            <a:ext cx="4165187" cy="7040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sp>
        <p:nvSpPr>
          <p:cNvPr id="40" name="Rectangle 39">
            <a:extLst>
              <a:ext uri="{FF2B5EF4-FFF2-40B4-BE49-F238E27FC236}">
                <a16:creationId xmlns:a16="http://schemas.microsoft.com/office/drawing/2014/main" id="{3C09405C-80C0-2547-8789-32FDF3529C45}"/>
              </a:ext>
            </a:extLst>
          </p:cNvPr>
          <p:cNvSpPr/>
          <p:nvPr/>
        </p:nvSpPr>
        <p:spPr>
          <a:xfrm>
            <a:off x="3965824" y="3874345"/>
            <a:ext cx="2828147" cy="421719"/>
          </a:xfrm>
          <a:prstGeom prst="rect">
            <a:avLst/>
          </a:prstGeom>
        </p:spPr>
        <p:txBody>
          <a:bodyPr wrap="square">
            <a:spAutoFit/>
          </a:bodyPr>
          <a:lstStyle/>
          <a:p>
            <a:pPr algn="r">
              <a:lnSpc>
                <a:spcPct val="114000"/>
              </a:lnSpc>
            </a:pPr>
            <a:r>
              <a:rPr lang="en-US" sz="990" dirty="0">
                <a:solidFill>
                  <a:schemeClr val="bg1"/>
                </a:solidFill>
                <a:latin typeface="Manifold CF Medium" pitchFamily="2" charset="77"/>
                <a:ea typeface="Lato" panose="020F0502020204030203" pitchFamily="34" charset="0"/>
                <a:cs typeface="Lato" panose="020F0502020204030203" pitchFamily="34" charset="0"/>
              </a:rPr>
              <a:t>AT $1,500 GOLD AND $3.00 COPPER, POST-TAX NPV (5%) INCREASES TO</a:t>
            </a:r>
          </a:p>
        </p:txBody>
      </p:sp>
      <p:sp>
        <p:nvSpPr>
          <p:cNvPr id="41" name="Rounded Rectangle 40">
            <a:extLst>
              <a:ext uri="{FF2B5EF4-FFF2-40B4-BE49-F238E27FC236}">
                <a16:creationId xmlns:a16="http://schemas.microsoft.com/office/drawing/2014/main" id="{E07BB00E-BFCA-4346-B702-3FCE968AC336}"/>
              </a:ext>
            </a:extLst>
          </p:cNvPr>
          <p:cNvSpPr/>
          <p:nvPr/>
        </p:nvSpPr>
        <p:spPr>
          <a:xfrm>
            <a:off x="6805466" y="3793456"/>
            <a:ext cx="1720133" cy="58169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CA" sz="2520" dirty="0">
                <a:solidFill>
                  <a:schemeClr val="bg1"/>
                </a:solidFill>
                <a:latin typeface="Manifold CF" pitchFamily="2" charset="77"/>
                <a:ea typeface="Lato" panose="020F0502020204030203" pitchFamily="34" charset="0"/>
                <a:cs typeface="Lato" panose="020F0502020204030203" pitchFamily="34" charset="0"/>
              </a:rPr>
              <a:t>US $345M</a:t>
            </a:r>
          </a:p>
        </p:txBody>
      </p:sp>
      <p:sp>
        <p:nvSpPr>
          <p:cNvPr id="43" name="TextBox 1">
            <a:extLst>
              <a:ext uri="{FF2B5EF4-FFF2-40B4-BE49-F238E27FC236}">
                <a16:creationId xmlns:a16="http://schemas.microsoft.com/office/drawing/2014/main" id="{4E8C8027-80FF-2549-98C3-FC718E84423C}"/>
              </a:ext>
            </a:extLst>
          </p:cNvPr>
          <p:cNvSpPr txBox="1">
            <a:spLocks noChangeArrowheads="1"/>
          </p:cNvSpPr>
          <p:nvPr/>
        </p:nvSpPr>
        <p:spPr bwMode="auto">
          <a:xfrm>
            <a:off x="646839" y="4457674"/>
            <a:ext cx="7864002" cy="4801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just" eaLnBrk="1" hangingPunct="1"/>
            <a:r>
              <a:rPr lang="en-CA" altLang="en-US" sz="63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rPr>
              <a:t>Using base case price assumptions of $1,250/oz. gold, $2.50/lb copper and $18.00/oz. silver, Tepal has an estimated $169 million after-tax NPV at a 5% discount rate, an attractive 24% after-tax IRR, and an after-tax payback period of 2.3 years. Base case LOM revenue split is 54% gold/43% copper/3% silver. The base case economic evaluation used metals prices that are close to current spot prices and near the median of current medium to long term analyst forecasts. After-tax economics were prepared using the following assumptions: a 2.5% Net Smelter Return (NSR) royalty, 0.5% Mexican royalty based on precious metals revenue, 7.5% Mexican royalty based on EBITDA, 12% annual depreciation rate, accumulated tax loss carry forward of US$22.4 million, and a 30% Mexican income tax rate.  Please see Valoro News Release dated January 29, 2017</a:t>
            </a:r>
          </a:p>
        </p:txBody>
      </p:sp>
      <p:sp>
        <p:nvSpPr>
          <p:cNvPr id="34" name="Rectangle 33">
            <a:extLst>
              <a:ext uri="{FF2B5EF4-FFF2-40B4-BE49-F238E27FC236}">
                <a16:creationId xmlns:a16="http://schemas.microsoft.com/office/drawing/2014/main" id="{EE439748-76E2-1A42-B854-EBE3336C8B0D}"/>
              </a:ext>
            </a:extLst>
          </p:cNvPr>
          <p:cNvSpPr/>
          <p:nvPr/>
        </p:nvSpPr>
        <p:spPr>
          <a:xfrm>
            <a:off x="2112396" y="4906900"/>
            <a:ext cx="5517857" cy="185756"/>
          </a:xfrm>
          <a:prstGeom prst="rect">
            <a:avLst/>
          </a:prstGeom>
        </p:spPr>
        <p:txBody>
          <a:bodyPr wrap="none">
            <a:spAutoFit/>
          </a:bodyPr>
          <a:lstStyle/>
          <a:p>
            <a:pPr>
              <a:defRPr/>
            </a:pPr>
            <a:r>
              <a:rPr lang="en-US" altLang="en-US" sz="607"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hlinkClick r:id="rId3"/>
              </a:rPr>
              <a:t>1- Source: NI-43-101 Technical Report Preliminary Economic Assessment on the </a:t>
            </a:r>
            <a:r>
              <a:rPr lang="en-US" altLang="en-US" sz="607" dirty="0" err="1">
                <a:solidFill>
                  <a:schemeClr val="accent6">
                    <a:lumMod val="75000"/>
                  </a:schemeClr>
                </a:solidFill>
                <a:latin typeface="Lato" panose="020F0502020204030203" pitchFamily="34" charset="0"/>
                <a:ea typeface="Lato" panose="020F0502020204030203" pitchFamily="34" charset="0"/>
                <a:cs typeface="Lato" panose="020F0502020204030203" pitchFamily="34" charset="0"/>
                <a:hlinkClick r:id="rId3"/>
              </a:rPr>
              <a:t>Tepal</a:t>
            </a:r>
            <a:r>
              <a:rPr lang="en-US" altLang="en-US" sz="607"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hlinkClick r:id="rId3"/>
              </a:rPr>
              <a:t> Project, </a:t>
            </a:r>
            <a:r>
              <a:rPr lang="en-US" altLang="en-US" sz="607" dirty="0" err="1">
                <a:solidFill>
                  <a:schemeClr val="accent6">
                    <a:lumMod val="75000"/>
                  </a:schemeClr>
                </a:solidFill>
                <a:latin typeface="Lato" panose="020F0502020204030203" pitchFamily="34" charset="0"/>
                <a:ea typeface="Lato" panose="020F0502020204030203" pitchFamily="34" charset="0"/>
                <a:cs typeface="Lato" panose="020F0502020204030203" pitchFamily="34" charset="0"/>
                <a:hlinkClick r:id="rId3"/>
              </a:rPr>
              <a:t>Michoacan</a:t>
            </a:r>
            <a:r>
              <a:rPr lang="en-US" altLang="en-US" sz="607"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hlinkClick r:id="rId3"/>
              </a:rPr>
              <a:t>, Mexico, JDS Energy &amp; Mining Inc; January 2017 </a:t>
            </a:r>
            <a:endParaRPr lang="en-US" altLang="en-US" sz="607"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p:txBody>
      </p:sp>
      <p:sp>
        <p:nvSpPr>
          <p:cNvPr id="42" name="Rectangle 41">
            <a:extLst>
              <a:ext uri="{FF2B5EF4-FFF2-40B4-BE49-F238E27FC236}">
                <a16:creationId xmlns:a16="http://schemas.microsoft.com/office/drawing/2014/main" id="{B3729E6B-D41E-774E-8DA3-D23922F15685}"/>
              </a:ext>
            </a:extLst>
          </p:cNvPr>
          <p:cNvSpPr/>
          <p:nvPr/>
        </p:nvSpPr>
        <p:spPr>
          <a:xfrm>
            <a:off x="728922" y="814437"/>
            <a:ext cx="7374116" cy="318742"/>
          </a:xfrm>
          <a:prstGeom prst="rect">
            <a:avLst/>
          </a:prstGeom>
        </p:spPr>
        <p:txBody>
          <a:bodyPr wrap="square">
            <a:spAutoFit/>
          </a:bodyPr>
          <a:lstStyle/>
          <a:p>
            <a:pPr>
              <a:lnSpc>
                <a:spcPct val="114000"/>
              </a:lnSpc>
            </a:pPr>
            <a:r>
              <a:rPr lang="en-US" sz="1440" b="1" spc="198" dirty="0">
                <a:solidFill>
                  <a:schemeClr val="bg1">
                    <a:lumMod val="65000"/>
                  </a:schemeClr>
                </a:solidFill>
                <a:latin typeface="Manifold CF Demi Bold" pitchFamily="2" charset="77"/>
                <a:ea typeface="Lato" panose="020F0502020204030203" pitchFamily="34" charset="0"/>
                <a:cs typeface="Lato" panose="020F0502020204030203" pitchFamily="34" charset="0"/>
              </a:rPr>
              <a:t>ACCRETIVE ACQUISITION IN A DOWN MARKET</a:t>
            </a:r>
          </a:p>
        </p:txBody>
      </p:sp>
      <p:sp>
        <p:nvSpPr>
          <p:cNvPr id="3" name="Slide Number Placeholder 2">
            <a:extLst>
              <a:ext uri="{FF2B5EF4-FFF2-40B4-BE49-F238E27FC236}">
                <a16:creationId xmlns:a16="http://schemas.microsoft.com/office/drawing/2014/main" id="{F7471310-1F23-814D-B672-A5E25DDB02F9}"/>
              </a:ext>
            </a:extLst>
          </p:cNvPr>
          <p:cNvSpPr>
            <a:spLocks noGrp="1"/>
          </p:cNvSpPr>
          <p:nvPr>
            <p:ph type="sldNum" sz="quarter" idx="4"/>
          </p:nvPr>
        </p:nvSpPr>
        <p:spPr/>
        <p:txBody>
          <a:bodyPr/>
          <a:lstStyle/>
          <a:p>
            <a:fld id="{092B7659-9165-A646-905C-0168404DB040}" type="slidenum">
              <a:rPr lang="en-US" smtClean="0"/>
              <a:pPr/>
              <a:t>15</a:t>
            </a:fld>
            <a:endParaRPr lang="en-US" dirty="0"/>
          </a:p>
        </p:txBody>
      </p:sp>
    </p:spTree>
    <p:extLst>
      <p:ext uri="{BB962C8B-B14F-4D97-AF65-F5344CB8AC3E}">
        <p14:creationId xmlns:p14="http://schemas.microsoft.com/office/powerpoint/2010/main" val="2689352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655C3D94-0CA7-4348-92B3-88729B24B385}"/>
              </a:ext>
            </a:extLst>
          </p:cNvPr>
          <p:cNvSpPr txBox="1">
            <a:spLocks/>
          </p:cNvSpPr>
          <p:nvPr/>
        </p:nvSpPr>
        <p:spPr>
          <a:xfrm>
            <a:off x="728923" y="391578"/>
            <a:ext cx="7861850" cy="519723"/>
          </a:xfrm>
          <a:prstGeom prst="rect">
            <a:avLst/>
          </a:prstGeom>
        </p:spPr>
        <p:txBody>
          <a:bodyPr vert="horz" anchor="b">
            <a:normAutofit/>
          </a:bodyPr>
          <a:lstStyle>
            <a:lvl1pPr algn="l" rtl="0" eaLnBrk="0" fontAlgn="base" hangingPunct="0">
              <a:spcBef>
                <a:spcPct val="0"/>
              </a:spcBef>
              <a:spcAft>
                <a:spcPct val="0"/>
              </a:spcAft>
              <a:defRPr lang="en-US" sz="2250" b="1" i="0" kern="1200" cap="all" spc="224" baseline="0" dirty="0">
                <a:solidFill>
                  <a:srgbClr val="012B5B"/>
                </a:solidFill>
                <a:latin typeface="Manifold CF Demi Bold" pitchFamily="2" charset="77"/>
                <a:ea typeface="Lato" panose="020F0502020204030203" pitchFamily="34" charset="0"/>
                <a:cs typeface="Lato" panose="020F0502020204030203" pitchFamily="34" charset="0"/>
              </a:defRPr>
            </a:lvl1pPr>
            <a:lvl2pPr algn="l" rtl="0" eaLnBrk="0" fontAlgn="base" hangingPunct="0">
              <a:spcBef>
                <a:spcPct val="0"/>
              </a:spcBef>
              <a:spcAft>
                <a:spcPct val="0"/>
              </a:spcAft>
              <a:defRPr sz="2250">
                <a:solidFill>
                  <a:schemeClr val="tx2"/>
                </a:solidFill>
                <a:latin typeface="Georgia" pitchFamily="18" charset="0"/>
                <a:ea typeface="MS PGothic" pitchFamily="34" charset="-128"/>
                <a:cs typeface="ＭＳ Ｐゴシック" charset="0"/>
              </a:defRPr>
            </a:lvl2pPr>
            <a:lvl3pPr algn="l" rtl="0" eaLnBrk="0" fontAlgn="base" hangingPunct="0">
              <a:spcBef>
                <a:spcPct val="0"/>
              </a:spcBef>
              <a:spcAft>
                <a:spcPct val="0"/>
              </a:spcAft>
              <a:defRPr sz="2250">
                <a:solidFill>
                  <a:schemeClr val="tx2"/>
                </a:solidFill>
                <a:latin typeface="Georgia" pitchFamily="18" charset="0"/>
                <a:ea typeface="MS PGothic" pitchFamily="34" charset="-128"/>
                <a:cs typeface="ＭＳ Ｐゴシック" charset="0"/>
              </a:defRPr>
            </a:lvl3pPr>
            <a:lvl4pPr algn="l" rtl="0" eaLnBrk="0" fontAlgn="base" hangingPunct="0">
              <a:spcBef>
                <a:spcPct val="0"/>
              </a:spcBef>
              <a:spcAft>
                <a:spcPct val="0"/>
              </a:spcAft>
              <a:defRPr sz="2250">
                <a:solidFill>
                  <a:schemeClr val="tx2"/>
                </a:solidFill>
                <a:latin typeface="Georgia" pitchFamily="18" charset="0"/>
                <a:ea typeface="MS PGothic" pitchFamily="34" charset="-128"/>
                <a:cs typeface="ＭＳ Ｐゴシック" charset="0"/>
              </a:defRPr>
            </a:lvl4pPr>
            <a:lvl5pPr algn="l" rtl="0" eaLnBrk="0" fontAlgn="base" hangingPunct="0">
              <a:spcBef>
                <a:spcPct val="0"/>
              </a:spcBef>
              <a:spcAft>
                <a:spcPct val="0"/>
              </a:spcAft>
              <a:defRPr sz="2250">
                <a:solidFill>
                  <a:schemeClr val="tx2"/>
                </a:solidFill>
                <a:latin typeface="Georgia" pitchFamily="18" charset="0"/>
                <a:ea typeface="MS PGothic" pitchFamily="34" charset="-128"/>
                <a:cs typeface="ＭＳ Ｐゴシック" charset="0"/>
              </a:defRPr>
            </a:lvl5pPr>
            <a:lvl6pPr marL="342884" algn="l" rtl="0" fontAlgn="base">
              <a:spcBef>
                <a:spcPct val="0"/>
              </a:spcBef>
              <a:spcAft>
                <a:spcPct val="0"/>
              </a:spcAft>
              <a:defRPr sz="2250">
                <a:solidFill>
                  <a:schemeClr val="tx2"/>
                </a:solidFill>
                <a:latin typeface="Georgia" pitchFamily="18" charset="0"/>
              </a:defRPr>
            </a:lvl6pPr>
            <a:lvl7pPr marL="685765" algn="l" rtl="0" fontAlgn="base">
              <a:spcBef>
                <a:spcPct val="0"/>
              </a:spcBef>
              <a:spcAft>
                <a:spcPct val="0"/>
              </a:spcAft>
              <a:defRPr sz="2250">
                <a:solidFill>
                  <a:schemeClr val="tx2"/>
                </a:solidFill>
                <a:latin typeface="Georgia" pitchFamily="18" charset="0"/>
              </a:defRPr>
            </a:lvl7pPr>
            <a:lvl8pPr marL="1028649" algn="l" rtl="0" fontAlgn="base">
              <a:spcBef>
                <a:spcPct val="0"/>
              </a:spcBef>
              <a:spcAft>
                <a:spcPct val="0"/>
              </a:spcAft>
              <a:defRPr sz="2250">
                <a:solidFill>
                  <a:schemeClr val="tx2"/>
                </a:solidFill>
                <a:latin typeface="Georgia" pitchFamily="18" charset="0"/>
              </a:defRPr>
            </a:lvl8pPr>
            <a:lvl9pPr marL="1371532" algn="l" rtl="0" fontAlgn="base">
              <a:spcBef>
                <a:spcPct val="0"/>
              </a:spcBef>
              <a:spcAft>
                <a:spcPct val="0"/>
              </a:spcAft>
              <a:defRPr sz="2250">
                <a:solidFill>
                  <a:schemeClr val="tx2"/>
                </a:solidFill>
                <a:latin typeface="Georgia" pitchFamily="18" charset="0"/>
              </a:defRPr>
            </a:lvl9pPr>
          </a:lstStyle>
          <a:p>
            <a:r>
              <a:rPr lang="en-AU" sz="2025"/>
              <a:t>TEPAL GOLD-COPPER PROJECT </a:t>
            </a:r>
            <a:endParaRPr lang="en-AU" sz="2025" b="0"/>
          </a:p>
        </p:txBody>
      </p:sp>
      <p:sp>
        <p:nvSpPr>
          <p:cNvPr id="27" name="TextBox 1">
            <a:extLst>
              <a:ext uri="{FF2B5EF4-FFF2-40B4-BE49-F238E27FC236}">
                <a16:creationId xmlns:a16="http://schemas.microsoft.com/office/drawing/2014/main" id="{0E10893E-FE12-1D45-A32B-0D13FAEE1BD5}"/>
              </a:ext>
            </a:extLst>
          </p:cNvPr>
          <p:cNvSpPr txBox="1">
            <a:spLocks noChangeArrowheads="1"/>
          </p:cNvSpPr>
          <p:nvPr/>
        </p:nvSpPr>
        <p:spPr bwMode="auto">
          <a:xfrm>
            <a:off x="639999" y="4513411"/>
            <a:ext cx="7864002" cy="4801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just" eaLnBrk="1" hangingPunct="1"/>
            <a:r>
              <a:rPr lang="en-CA" altLang="en-US" sz="63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rPr>
              <a:t>Using base case price assumptions of $1,250/oz. gold, $2.50/lb copper and $18.00/oz. silver, Tepal has an estimated $169 million after-tax NPV at a 5% discount rate, an attractive 24% after-tax IRR, and an after-tax payback period of 2.3 years. Base case LOM revenue split is 54% gold/43% copper/3% silver. The base case economic evaluation used metals prices that are close to current spot prices and near the median of current medium to long term analyst forecasts. After-tax economics were prepared using the following assumptions: a 2.5% Net Smelter Return (NSR) royalty, 0.5% Mexican royalty based on precious metals revenue, 7.5% Mexican royalty based on EBITDA, 12% annual depreciation rate, accumulated tax loss carry forward of US$22.4 million, and a 30% Mexican income tax rate.  Please see Valoro News Release dated January 29, 2017</a:t>
            </a:r>
          </a:p>
        </p:txBody>
      </p:sp>
      <p:graphicFrame>
        <p:nvGraphicFramePr>
          <p:cNvPr id="29" name="Chart 28">
            <a:extLst>
              <a:ext uri="{FF2B5EF4-FFF2-40B4-BE49-F238E27FC236}">
                <a16:creationId xmlns:a16="http://schemas.microsoft.com/office/drawing/2014/main" id="{92994EF1-91BD-574E-B207-2EA1ED1E8B7F}"/>
              </a:ext>
            </a:extLst>
          </p:cNvPr>
          <p:cNvGraphicFramePr>
            <a:graphicFrameLocks/>
          </p:cNvGraphicFramePr>
          <p:nvPr/>
        </p:nvGraphicFramePr>
        <p:xfrm>
          <a:off x="669012" y="1549613"/>
          <a:ext cx="4008586" cy="2452943"/>
        </p:xfrm>
        <a:graphic>
          <a:graphicData uri="http://schemas.openxmlformats.org/drawingml/2006/chart">
            <c:chart xmlns:c="http://schemas.openxmlformats.org/drawingml/2006/chart" xmlns:r="http://schemas.openxmlformats.org/officeDocument/2006/relationships" r:id="rId3"/>
          </a:graphicData>
        </a:graphic>
      </p:graphicFrame>
      <p:sp>
        <p:nvSpPr>
          <p:cNvPr id="30" name="TextBox 9">
            <a:extLst>
              <a:ext uri="{FF2B5EF4-FFF2-40B4-BE49-F238E27FC236}">
                <a16:creationId xmlns:a16="http://schemas.microsoft.com/office/drawing/2014/main" id="{C67F161B-A636-2940-8929-6B6AE546A93D}"/>
              </a:ext>
            </a:extLst>
          </p:cNvPr>
          <p:cNvSpPr txBox="1">
            <a:spLocks noChangeArrowheads="1"/>
          </p:cNvSpPr>
          <p:nvPr/>
        </p:nvSpPr>
        <p:spPr bwMode="auto">
          <a:xfrm>
            <a:off x="1026653" y="4056562"/>
            <a:ext cx="3293303" cy="3467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55390" tIns="27695" rIns="55390" bIns="27695">
            <a:spAutoFit/>
          </a:bodyPr>
          <a:lstStyle>
            <a:lvl1pPr marL="168275" indent="-168275">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buFontTx/>
              <a:buAutoNum type="arabicParenBoth"/>
              <a:defRPr/>
            </a:pPr>
            <a:r>
              <a:rPr lang="en-US" altLang="en-US" sz="63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rPr>
              <a:t>Using US$1,250/oz. Au price, US$2.50/lb. Cu price and US$18.00/oz. Ag price</a:t>
            </a:r>
          </a:p>
          <a:p>
            <a:pPr>
              <a:buFontTx/>
              <a:buAutoNum type="arabicParenBoth"/>
              <a:defRPr/>
            </a:pPr>
            <a:r>
              <a:rPr lang="en-US" altLang="en-US" sz="63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rPr>
              <a:t>Cash cost includes all mining, milling &amp; refining, transport, mine-level G&amp;A, and royalty costs; net of byproduct credits</a:t>
            </a:r>
          </a:p>
        </p:txBody>
      </p:sp>
      <p:sp>
        <p:nvSpPr>
          <p:cNvPr id="33" name="Rounded Rectangle 32">
            <a:extLst>
              <a:ext uri="{FF2B5EF4-FFF2-40B4-BE49-F238E27FC236}">
                <a16:creationId xmlns:a16="http://schemas.microsoft.com/office/drawing/2014/main" id="{83568C05-710D-A544-9688-507E90F7FA49}"/>
              </a:ext>
            </a:extLst>
          </p:cNvPr>
          <p:cNvSpPr/>
          <p:nvPr/>
        </p:nvSpPr>
        <p:spPr>
          <a:xfrm>
            <a:off x="4898946" y="2530804"/>
            <a:ext cx="3529536" cy="854840"/>
          </a:xfrm>
          <a:prstGeom prst="roundRect">
            <a:avLst>
              <a:gd name="adj"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945" dirty="0">
                <a:solidFill>
                  <a:schemeClr val="tx1">
                    <a:lumMod val="75000"/>
                    <a:lumOff val="25000"/>
                  </a:schemeClr>
                </a:solidFill>
                <a:latin typeface="Manifold CF" pitchFamily="2" charset="77"/>
                <a:ea typeface="Lato" panose="020F0502020204030203" pitchFamily="34" charset="0"/>
                <a:cs typeface="Lato" panose="020F0502020204030203" pitchFamily="34" charset="0"/>
              </a:rPr>
              <a:t>PRODUCTION AVERAGES LOM 10 YEARS</a:t>
            </a:r>
            <a:endParaRPr lang="en-CA" sz="710" dirty="0">
              <a:solidFill>
                <a:schemeClr val="tx1">
                  <a:lumMod val="75000"/>
                  <a:lumOff val="25000"/>
                </a:schemeClr>
              </a:solidFill>
              <a:latin typeface="Manifold CF" pitchFamily="2" charset="77"/>
              <a:ea typeface="Lato" panose="020F0502020204030203" pitchFamily="34" charset="0"/>
              <a:cs typeface="Lato" panose="020F0502020204030203" pitchFamily="34" charset="0"/>
            </a:endParaRPr>
          </a:p>
          <a:p>
            <a:pPr algn="ctr">
              <a:defRPr/>
            </a:pPr>
            <a:r>
              <a:rPr lang="en-CA" sz="1620" dirty="0">
                <a:solidFill>
                  <a:schemeClr val="tx1">
                    <a:lumMod val="75000"/>
                    <a:lumOff val="25000"/>
                  </a:schemeClr>
                </a:solidFill>
                <a:latin typeface="Manifold CF" pitchFamily="2" charset="77"/>
                <a:ea typeface="Lato" panose="020F0502020204030203" pitchFamily="34" charset="0"/>
                <a:cs typeface="Lato" panose="020F0502020204030203" pitchFamily="34" charset="0"/>
              </a:rPr>
              <a:t>Au: 79,000 oz</a:t>
            </a:r>
          </a:p>
          <a:p>
            <a:pPr algn="ctr">
              <a:defRPr/>
            </a:pPr>
            <a:r>
              <a:rPr lang="en-CA" sz="1620" dirty="0">
                <a:solidFill>
                  <a:schemeClr val="tx1">
                    <a:lumMod val="75000"/>
                    <a:lumOff val="25000"/>
                  </a:schemeClr>
                </a:solidFill>
                <a:latin typeface="Manifold CF" pitchFamily="2" charset="77"/>
                <a:ea typeface="Lato" panose="020F0502020204030203" pitchFamily="34" charset="0"/>
                <a:cs typeface="Lato" panose="020F0502020204030203" pitchFamily="34" charset="0"/>
              </a:rPr>
              <a:t>Cu: 32Mlbs </a:t>
            </a:r>
          </a:p>
        </p:txBody>
      </p:sp>
      <p:sp>
        <p:nvSpPr>
          <p:cNvPr id="34" name="Rounded Rectangle 33">
            <a:extLst>
              <a:ext uri="{FF2B5EF4-FFF2-40B4-BE49-F238E27FC236}">
                <a16:creationId xmlns:a16="http://schemas.microsoft.com/office/drawing/2014/main" id="{139A00F9-B6FA-6141-9B4E-FF1621918B4C}"/>
              </a:ext>
            </a:extLst>
          </p:cNvPr>
          <p:cNvSpPr/>
          <p:nvPr/>
        </p:nvSpPr>
        <p:spPr>
          <a:xfrm>
            <a:off x="4893365" y="3452792"/>
            <a:ext cx="3529536" cy="854840"/>
          </a:xfrm>
          <a:prstGeom prst="roundRect">
            <a:avLst>
              <a:gd name="adj" fmla="val 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945" dirty="0">
                <a:solidFill>
                  <a:schemeClr val="tx1">
                    <a:lumMod val="75000"/>
                    <a:lumOff val="25000"/>
                  </a:schemeClr>
                </a:solidFill>
                <a:latin typeface="Manifold CF" pitchFamily="2" charset="77"/>
                <a:ea typeface="Lato" panose="020F0502020204030203" pitchFamily="34" charset="0"/>
                <a:cs typeface="Lato" panose="020F0502020204030203" pitchFamily="34" charset="0"/>
              </a:rPr>
              <a:t>LOM 10 YEARS PER OZ AU COST</a:t>
            </a:r>
          </a:p>
          <a:p>
            <a:pPr algn="ctr">
              <a:defRPr/>
            </a:pPr>
            <a:r>
              <a:rPr lang="en-CA" sz="1620" dirty="0">
                <a:solidFill>
                  <a:schemeClr val="tx1">
                    <a:lumMod val="75000"/>
                    <a:lumOff val="25000"/>
                  </a:schemeClr>
                </a:solidFill>
                <a:latin typeface="Manifold CF" pitchFamily="2" charset="77"/>
                <a:ea typeface="Lato" panose="020F0502020204030203" pitchFamily="34" charset="0"/>
                <a:cs typeface="Lato" panose="020F0502020204030203" pitchFamily="34" charset="0"/>
              </a:rPr>
              <a:t>Avg cash cost $313/oz  </a:t>
            </a:r>
            <a:br>
              <a:rPr lang="en-CA" sz="1620" dirty="0">
                <a:solidFill>
                  <a:schemeClr val="tx1">
                    <a:lumMod val="75000"/>
                    <a:lumOff val="25000"/>
                  </a:schemeClr>
                </a:solidFill>
                <a:latin typeface="Manifold CF" pitchFamily="2" charset="77"/>
                <a:ea typeface="Lato" panose="020F0502020204030203" pitchFamily="34" charset="0"/>
                <a:cs typeface="Lato" panose="020F0502020204030203" pitchFamily="34" charset="0"/>
              </a:rPr>
            </a:br>
            <a:r>
              <a:rPr lang="en-CA" sz="1620" dirty="0">
                <a:solidFill>
                  <a:schemeClr val="tx1">
                    <a:lumMod val="75000"/>
                    <a:lumOff val="25000"/>
                  </a:schemeClr>
                </a:solidFill>
                <a:latin typeface="Manifold CF" pitchFamily="2" charset="77"/>
                <a:ea typeface="Lato" panose="020F0502020204030203" pitchFamily="34" charset="0"/>
                <a:cs typeface="Lato" panose="020F0502020204030203" pitchFamily="34" charset="0"/>
              </a:rPr>
              <a:t>AISC $396/oz </a:t>
            </a:r>
          </a:p>
        </p:txBody>
      </p:sp>
      <p:sp>
        <p:nvSpPr>
          <p:cNvPr id="44" name="Rounded Rectangle 43">
            <a:extLst>
              <a:ext uri="{FF2B5EF4-FFF2-40B4-BE49-F238E27FC236}">
                <a16:creationId xmlns:a16="http://schemas.microsoft.com/office/drawing/2014/main" id="{6CA606AF-CCF0-9D44-ACC5-A38E35615A87}"/>
              </a:ext>
            </a:extLst>
          </p:cNvPr>
          <p:cNvSpPr/>
          <p:nvPr/>
        </p:nvSpPr>
        <p:spPr>
          <a:xfrm>
            <a:off x="6850017" y="1608818"/>
            <a:ext cx="1572881" cy="854840"/>
          </a:xfrm>
          <a:prstGeom prst="roundRect">
            <a:avLst>
              <a:gd name="adj" fmla="val 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945" dirty="0">
                <a:solidFill>
                  <a:schemeClr val="tx1">
                    <a:lumMod val="75000"/>
                    <a:lumOff val="25000"/>
                  </a:schemeClr>
                </a:solidFill>
                <a:latin typeface="Manifold CF" pitchFamily="2" charset="77"/>
                <a:ea typeface="Lato" panose="020F0502020204030203" pitchFamily="34" charset="0"/>
                <a:cs typeface="Lato" panose="020F0502020204030203" pitchFamily="34" charset="0"/>
              </a:rPr>
              <a:t>INITIAL CAPITAL COST</a:t>
            </a:r>
            <a:endParaRPr lang="en-CA" sz="710" dirty="0">
              <a:solidFill>
                <a:schemeClr val="tx1">
                  <a:lumMod val="75000"/>
                  <a:lumOff val="25000"/>
                </a:schemeClr>
              </a:solidFill>
              <a:latin typeface="Manifold CF" pitchFamily="2" charset="77"/>
            </a:endParaRPr>
          </a:p>
          <a:p>
            <a:pPr algn="ctr">
              <a:defRPr/>
            </a:pPr>
            <a:r>
              <a:rPr lang="en-CA" sz="1620" dirty="0">
                <a:solidFill>
                  <a:schemeClr val="tx1">
                    <a:lumMod val="75000"/>
                    <a:lumOff val="25000"/>
                  </a:schemeClr>
                </a:solidFill>
                <a:latin typeface="Manifold CF" pitchFamily="2" charset="77"/>
                <a:ea typeface="Lato" panose="020F0502020204030203" pitchFamily="34" charset="0"/>
                <a:cs typeface="Lato" panose="020F0502020204030203" pitchFamily="34" charset="0"/>
              </a:rPr>
              <a:t>US$214M</a:t>
            </a:r>
          </a:p>
        </p:txBody>
      </p:sp>
      <p:sp>
        <p:nvSpPr>
          <p:cNvPr id="45" name="Rounded Rectangle 44">
            <a:extLst>
              <a:ext uri="{FF2B5EF4-FFF2-40B4-BE49-F238E27FC236}">
                <a16:creationId xmlns:a16="http://schemas.microsoft.com/office/drawing/2014/main" id="{525E758E-1605-3E45-B4F5-40AEB89C5575}"/>
              </a:ext>
            </a:extLst>
          </p:cNvPr>
          <p:cNvSpPr/>
          <p:nvPr/>
        </p:nvSpPr>
        <p:spPr>
          <a:xfrm>
            <a:off x="4893363" y="1608818"/>
            <a:ext cx="1883776" cy="854838"/>
          </a:xfrm>
          <a:prstGeom prst="roundRect">
            <a:avLst>
              <a:gd name="adj" fmla="val 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945" dirty="0">
                <a:solidFill>
                  <a:schemeClr val="tx1">
                    <a:lumMod val="75000"/>
                    <a:lumOff val="25000"/>
                  </a:schemeClr>
                </a:solidFill>
                <a:latin typeface="Manifold CF" pitchFamily="2" charset="77"/>
                <a:ea typeface="Lato" panose="020F0502020204030203" pitchFamily="34" charset="0"/>
                <a:cs typeface="Lato" panose="020F0502020204030203" pitchFamily="34" charset="0"/>
              </a:rPr>
              <a:t>LOM</a:t>
            </a:r>
          </a:p>
          <a:p>
            <a:pPr algn="ctr">
              <a:defRPr/>
            </a:pPr>
            <a:r>
              <a:rPr lang="en-CA" sz="1620" dirty="0">
                <a:solidFill>
                  <a:schemeClr val="tx1">
                    <a:lumMod val="75000"/>
                    <a:lumOff val="25000"/>
                  </a:schemeClr>
                </a:solidFill>
                <a:latin typeface="Manifold CF" pitchFamily="2" charset="77"/>
                <a:ea typeface="Lato" panose="020F0502020204030203" pitchFamily="34" charset="0"/>
                <a:cs typeface="Lato" panose="020F0502020204030203" pitchFamily="34" charset="0"/>
              </a:rPr>
              <a:t>10 Years</a:t>
            </a:r>
          </a:p>
        </p:txBody>
      </p:sp>
      <p:sp>
        <p:nvSpPr>
          <p:cNvPr id="46" name="TextBox 45">
            <a:extLst>
              <a:ext uri="{FF2B5EF4-FFF2-40B4-BE49-F238E27FC236}">
                <a16:creationId xmlns:a16="http://schemas.microsoft.com/office/drawing/2014/main" id="{D7AC9684-FCE9-2646-8C55-9903AAEC70CA}"/>
              </a:ext>
            </a:extLst>
          </p:cNvPr>
          <p:cNvSpPr txBox="1"/>
          <p:nvPr/>
        </p:nvSpPr>
        <p:spPr>
          <a:xfrm>
            <a:off x="913381" y="1249577"/>
            <a:ext cx="3658620" cy="258532"/>
          </a:xfrm>
          <a:prstGeom prst="rect">
            <a:avLst/>
          </a:prstGeom>
          <a:noFill/>
        </p:spPr>
        <p:txBody>
          <a:bodyPr wrap="square" rtlCol="0">
            <a:spAutoFit/>
          </a:bodyPr>
          <a:lstStyle/>
          <a:p>
            <a:pPr algn="ctr"/>
            <a:r>
              <a:rPr lang="en-US" sz="1080" b="1" dirty="0">
                <a:solidFill>
                  <a:schemeClr val="accent1"/>
                </a:solidFill>
                <a:latin typeface="Manifold CF" pitchFamily="2" charset="77"/>
                <a:ea typeface="Lato" panose="020F0502020204030203" pitchFamily="34" charset="0"/>
                <a:cs typeface="Lato" panose="020F0502020204030203" pitchFamily="34" charset="0"/>
              </a:rPr>
              <a:t>LOM Production &amp; Cash Costs</a:t>
            </a:r>
          </a:p>
        </p:txBody>
      </p:sp>
      <p:cxnSp>
        <p:nvCxnSpPr>
          <p:cNvPr id="47" name="Straight Connector 46">
            <a:extLst>
              <a:ext uri="{FF2B5EF4-FFF2-40B4-BE49-F238E27FC236}">
                <a16:creationId xmlns:a16="http://schemas.microsoft.com/office/drawing/2014/main" id="{6795CD2E-5FAC-6644-AF04-7E0448DA104B}"/>
              </a:ext>
            </a:extLst>
          </p:cNvPr>
          <p:cNvCxnSpPr>
            <a:cxnSpLocks/>
          </p:cNvCxnSpPr>
          <p:nvPr/>
        </p:nvCxnSpPr>
        <p:spPr>
          <a:xfrm>
            <a:off x="913381" y="1495556"/>
            <a:ext cx="3525542" cy="0"/>
          </a:xfrm>
          <a:prstGeom prst="line">
            <a:avLst/>
          </a:prstGeom>
          <a:ln>
            <a:solidFill>
              <a:srgbClr val="244061"/>
            </a:solidFill>
          </a:ln>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290709C9-A8A1-C84C-9D41-042043FA97F1}"/>
              </a:ext>
            </a:extLst>
          </p:cNvPr>
          <p:cNvCxnSpPr>
            <a:cxnSpLocks/>
          </p:cNvCxnSpPr>
          <p:nvPr/>
        </p:nvCxnSpPr>
        <p:spPr>
          <a:xfrm>
            <a:off x="4893363" y="1495556"/>
            <a:ext cx="3525542" cy="0"/>
          </a:xfrm>
          <a:prstGeom prst="line">
            <a:avLst/>
          </a:prstGeom>
          <a:ln>
            <a:solidFill>
              <a:srgbClr val="244061"/>
            </a:solidFill>
          </a:ln>
        </p:spPr>
        <p:style>
          <a:lnRef idx="1">
            <a:schemeClr val="dk1"/>
          </a:lnRef>
          <a:fillRef idx="0">
            <a:schemeClr val="dk1"/>
          </a:fillRef>
          <a:effectRef idx="0">
            <a:schemeClr val="dk1"/>
          </a:effectRef>
          <a:fontRef idx="minor">
            <a:schemeClr val="tx1"/>
          </a:fontRef>
        </p:style>
      </p:cxnSp>
      <p:sp>
        <p:nvSpPr>
          <p:cNvPr id="49" name="TextBox 48">
            <a:extLst>
              <a:ext uri="{FF2B5EF4-FFF2-40B4-BE49-F238E27FC236}">
                <a16:creationId xmlns:a16="http://schemas.microsoft.com/office/drawing/2014/main" id="{13C457C1-94A1-6A40-BFD1-2425630A2DB4}"/>
              </a:ext>
            </a:extLst>
          </p:cNvPr>
          <p:cNvSpPr txBox="1"/>
          <p:nvPr/>
        </p:nvSpPr>
        <p:spPr>
          <a:xfrm>
            <a:off x="4846320" y="1235420"/>
            <a:ext cx="3566162" cy="258532"/>
          </a:xfrm>
          <a:prstGeom prst="rect">
            <a:avLst/>
          </a:prstGeom>
          <a:noFill/>
        </p:spPr>
        <p:txBody>
          <a:bodyPr wrap="square" rtlCol="0">
            <a:spAutoFit/>
          </a:bodyPr>
          <a:lstStyle/>
          <a:p>
            <a:pPr algn="ctr"/>
            <a:r>
              <a:rPr lang="en-US" sz="1080" b="1" dirty="0">
                <a:solidFill>
                  <a:schemeClr val="accent1"/>
                </a:solidFill>
                <a:latin typeface="Manifold CF" pitchFamily="2" charset="77"/>
                <a:ea typeface="Lato" panose="020F0502020204030203" pitchFamily="34" charset="0"/>
                <a:cs typeface="Lato" panose="020F0502020204030203" pitchFamily="34" charset="0"/>
              </a:rPr>
              <a:t>Production Summary</a:t>
            </a:r>
          </a:p>
        </p:txBody>
      </p:sp>
      <p:sp>
        <p:nvSpPr>
          <p:cNvPr id="17" name="Slide Number Placeholder 3">
            <a:extLst>
              <a:ext uri="{FF2B5EF4-FFF2-40B4-BE49-F238E27FC236}">
                <a16:creationId xmlns:a16="http://schemas.microsoft.com/office/drawing/2014/main" id="{5B24D5AE-5AF1-4F4C-ABCB-AE7FEC4AEA09}"/>
              </a:ext>
            </a:extLst>
          </p:cNvPr>
          <p:cNvSpPr txBox="1">
            <a:spLocks/>
          </p:cNvSpPr>
          <p:nvPr/>
        </p:nvSpPr>
        <p:spPr bwMode="auto">
          <a:xfrm>
            <a:off x="8428482" y="5218024"/>
            <a:ext cx="201168" cy="211226"/>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32400" tIns="32400" rIns="32400" bIns="32400" numCol="1" anchor="t" anchorCtr="0" compatLnSpc="1">
            <a:prstTxWarp prst="textNoShape">
              <a:avLst/>
            </a:prstTxWarp>
          </a:bodyPr>
          <a:lstStyle>
            <a:defPPr>
              <a:defRPr lang="en-US"/>
            </a:defPPr>
            <a:lvl1pPr marL="0" algn="l" defTabSz="914400" rtl="0" eaLnBrk="1" latinLnBrk="0" hangingPunct="1">
              <a:defRPr sz="1800" b="0" i="0" kern="1200">
                <a:solidFill>
                  <a:schemeClr val="tx1"/>
                </a:solidFill>
                <a:latin typeface="Arial" panose="020B0604020202020204" pitchFamily="34" charset="0"/>
                <a:ea typeface="MS PGothic" panose="020B0600070205080204" pitchFamily="34" charset="-128"/>
                <a:cs typeface="Lato" panose="020F0502020204030203" pitchFamily="34" charset="0"/>
              </a:defRPr>
            </a:lvl1pPr>
            <a:lvl2pPr marL="557186" indent="-214302"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857207"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200090"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1542974"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1885856"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228738"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2571621"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2914505"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A983A77F-E02C-4B55-AE23-88B176EE659A}" type="slidenum">
              <a:rPr lang="en-US" altLang="en-US" sz="810">
                <a:solidFill>
                  <a:schemeClr val="bg1"/>
                </a:solidFill>
                <a:latin typeface="Manifold CF" pitchFamily="2" charset="77"/>
                <a:ea typeface="Lato" panose="020F0502020204030203" pitchFamily="34" charset="0"/>
              </a:rPr>
              <a:pPr algn="ctr"/>
              <a:t>16</a:t>
            </a:fld>
            <a:endParaRPr lang="en-US" altLang="en-US" sz="810" dirty="0">
              <a:solidFill>
                <a:schemeClr val="bg1"/>
              </a:solidFill>
              <a:latin typeface="Manifold CF" pitchFamily="2" charset="77"/>
              <a:ea typeface="Lato" panose="020F0502020204030203" pitchFamily="34" charset="0"/>
            </a:endParaRPr>
          </a:p>
        </p:txBody>
      </p:sp>
      <p:sp>
        <p:nvSpPr>
          <p:cNvPr id="18" name="Rectangle 17">
            <a:extLst>
              <a:ext uri="{FF2B5EF4-FFF2-40B4-BE49-F238E27FC236}">
                <a16:creationId xmlns:a16="http://schemas.microsoft.com/office/drawing/2014/main" id="{7FB38F21-BFA4-3E40-AFF8-FAAB5553A3AB}"/>
              </a:ext>
            </a:extLst>
          </p:cNvPr>
          <p:cNvSpPr/>
          <p:nvPr/>
        </p:nvSpPr>
        <p:spPr>
          <a:xfrm>
            <a:off x="1972479" y="4954213"/>
            <a:ext cx="5424883" cy="185756"/>
          </a:xfrm>
          <a:prstGeom prst="rect">
            <a:avLst/>
          </a:prstGeom>
        </p:spPr>
        <p:txBody>
          <a:bodyPr wrap="none">
            <a:spAutoFit/>
          </a:bodyPr>
          <a:lstStyle/>
          <a:p>
            <a:pPr>
              <a:defRPr/>
            </a:pPr>
            <a:r>
              <a:rPr lang="en-US" altLang="en-US" sz="607"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hlinkClick r:id="rId4"/>
              </a:rPr>
              <a:t>Source: NI-43-101 Technical Report Preliminary Economic Assessment on the </a:t>
            </a:r>
            <a:r>
              <a:rPr lang="en-US" altLang="en-US" sz="607" dirty="0" err="1">
                <a:solidFill>
                  <a:schemeClr val="accent6">
                    <a:lumMod val="75000"/>
                  </a:schemeClr>
                </a:solidFill>
                <a:latin typeface="Lato" panose="020F0502020204030203" pitchFamily="34" charset="0"/>
                <a:ea typeface="Lato" panose="020F0502020204030203" pitchFamily="34" charset="0"/>
                <a:cs typeface="Lato" panose="020F0502020204030203" pitchFamily="34" charset="0"/>
                <a:hlinkClick r:id="rId4"/>
              </a:rPr>
              <a:t>Tepal</a:t>
            </a:r>
            <a:r>
              <a:rPr lang="en-US" altLang="en-US" sz="607"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hlinkClick r:id="rId4"/>
              </a:rPr>
              <a:t> Project, </a:t>
            </a:r>
            <a:r>
              <a:rPr lang="en-US" altLang="en-US" sz="607" dirty="0" err="1">
                <a:solidFill>
                  <a:schemeClr val="accent6">
                    <a:lumMod val="75000"/>
                  </a:schemeClr>
                </a:solidFill>
                <a:latin typeface="Lato" panose="020F0502020204030203" pitchFamily="34" charset="0"/>
                <a:ea typeface="Lato" panose="020F0502020204030203" pitchFamily="34" charset="0"/>
                <a:cs typeface="Lato" panose="020F0502020204030203" pitchFamily="34" charset="0"/>
                <a:hlinkClick r:id="rId4"/>
              </a:rPr>
              <a:t>Michoacan</a:t>
            </a:r>
            <a:r>
              <a:rPr lang="en-US" altLang="en-US" sz="607"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hlinkClick r:id="rId4"/>
              </a:rPr>
              <a:t>, Mexico, JDS Energy &amp; Mining Inc; January 2017 </a:t>
            </a:r>
            <a:endParaRPr lang="en-US" altLang="en-US" sz="607"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p:txBody>
      </p:sp>
      <p:sp>
        <p:nvSpPr>
          <p:cNvPr id="21" name="Rectangle 20">
            <a:extLst>
              <a:ext uri="{FF2B5EF4-FFF2-40B4-BE49-F238E27FC236}">
                <a16:creationId xmlns:a16="http://schemas.microsoft.com/office/drawing/2014/main" id="{7C221F69-6E02-024E-9750-4C5B8F70FC2E}"/>
              </a:ext>
            </a:extLst>
          </p:cNvPr>
          <p:cNvSpPr/>
          <p:nvPr/>
        </p:nvSpPr>
        <p:spPr>
          <a:xfrm>
            <a:off x="728922" y="814437"/>
            <a:ext cx="7374116" cy="318742"/>
          </a:xfrm>
          <a:prstGeom prst="rect">
            <a:avLst/>
          </a:prstGeom>
        </p:spPr>
        <p:txBody>
          <a:bodyPr wrap="square">
            <a:spAutoFit/>
          </a:bodyPr>
          <a:lstStyle/>
          <a:p>
            <a:pPr>
              <a:lnSpc>
                <a:spcPct val="114000"/>
              </a:lnSpc>
            </a:pPr>
            <a:r>
              <a:rPr lang="en-US" sz="1440" b="1" spc="198" dirty="0">
                <a:solidFill>
                  <a:schemeClr val="bg1">
                    <a:lumMod val="65000"/>
                  </a:schemeClr>
                </a:solidFill>
                <a:latin typeface="Manifold CF Demi Bold" pitchFamily="2" charset="77"/>
                <a:ea typeface="Lato" panose="020F0502020204030203" pitchFamily="34" charset="0"/>
                <a:cs typeface="Lato" panose="020F0502020204030203" pitchFamily="34" charset="0"/>
              </a:rPr>
              <a:t>2017 PEA HIGHLIGHTS (USD)</a:t>
            </a:r>
          </a:p>
        </p:txBody>
      </p:sp>
      <p:sp>
        <p:nvSpPr>
          <p:cNvPr id="2" name="Slide Number Placeholder 1">
            <a:extLst>
              <a:ext uri="{FF2B5EF4-FFF2-40B4-BE49-F238E27FC236}">
                <a16:creationId xmlns:a16="http://schemas.microsoft.com/office/drawing/2014/main" id="{F7138BFF-98F9-A74A-9DB2-6AA97C110270}"/>
              </a:ext>
            </a:extLst>
          </p:cNvPr>
          <p:cNvSpPr>
            <a:spLocks noGrp="1"/>
          </p:cNvSpPr>
          <p:nvPr>
            <p:ph type="sldNum" sz="quarter" idx="4"/>
          </p:nvPr>
        </p:nvSpPr>
        <p:spPr/>
        <p:txBody>
          <a:bodyPr/>
          <a:lstStyle/>
          <a:p>
            <a:fld id="{092B7659-9165-A646-905C-0168404DB040}" type="slidenum">
              <a:rPr lang="en-US" smtClean="0"/>
              <a:pPr/>
              <a:t>16</a:t>
            </a:fld>
            <a:endParaRPr lang="en-US" dirty="0"/>
          </a:p>
        </p:txBody>
      </p:sp>
    </p:spTree>
    <p:extLst>
      <p:ext uri="{BB962C8B-B14F-4D97-AF65-F5344CB8AC3E}">
        <p14:creationId xmlns:p14="http://schemas.microsoft.com/office/powerpoint/2010/main" val="2111257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0DF3813-A7D9-9D4C-905A-49C48AE903E9}"/>
              </a:ext>
            </a:extLst>
          </p:cNvPr>
          <p:cNvSpPr/>
          <p:nvPr/>
        </p:nvSpPr>
        <p:spPr>
          <a:xfrm>
            <a:off x="6734957" y="1228155"/>
            <a:ext cx="2295776" cy="25156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dirty="0"/>
          </a:p>
        </p:txBody>
      </p:sp>
      <p:sp>
        <p:nvSpPr>
          <p:cNvPr id="16" name="Rectangle 15">
            <a:extLst>
              <a:ext uri="{FF2B5EF4-FFF2-40B4-BE49-F238E27FC236}">
                <a16:creationId xmlns:a16="http://schemas.microsoft.com/office/drawing/2014/main" id="{9DC1DF69-5F62-2545-877F-33125B3BEB89}"/>
              </a:ext>
            </a:extLst>
          </p:cNvPr>
          <p:cNvSpPr/>
          <p:nvPr/>
        </p:nvSpPr>
        <p:spPr>
          <a:xfrm>
            <a:off x="6749143" y="271142"/>
            <a:ext cx="2281590" cy="860388"/>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709" y="160483"/>
            <a:ext cx="6538434" cy="5053489"/>
          </a:xfrm>
          <a:prstGeom prst="rect">
            <a:avLst/>
          </a:prstGeom>
          <a:solidFill>
            <a:schemeClr val="bg1"/>
          </a:solidFill>
        </p:spPr>
      </p:pic>
      <p:sp>
        <p:nvSpPr>
          <p:cNvPr id="9" name="Content Placeholder 4">
            <a:extLst>
              <a:ext uri="{FF2B5EF4-FFF2-40B4-BE49-F238E27FC236}">
                <a16:creationId xmlns:a16="http://schemas.microsoft.com/office/drawing/2014/main" id="{073BB3E0-E71A-764B-970B-C937C320C509}"/>
              </a:ext>
            </a:extLst>
          </p:cNvPr>
          <p:cNvSpPr txBox="1">
            <a:spLocks/>
          </p:cNvSpPr>
          <p:nvPr/>
        </p:nvSpPr>
        <p:spPr>
          <a:xfrm>
            <a:off x="6734957" y="1228156"/>
            <a:ext cx="2295776" cy="2515676"/>
          </a:xfrm>
          <a:prstGeom prst="rect">
            <a:avLst/>
          </a:prstGeom>
        </p:spPr>
        <p:txBody>
          <a:bodyPr>
            <a:noAutofit/>
          </a:bodyPr>
          <a:lstStyle>
            <a:lvl1pPr marL="273050" indent="-273050" algn="l" rtl="0" eaLnBrk="0" fontAlgn="base" hangingPunct="0">
              <a:spcBef>
                <a:spcPct val="20000"/>
              </a:spcBef>
              <a:spcAft>
                <a:spcPct val="0"/>
              </a:spcAft>
              <a:buClr>
                <a:srgbClr val="0D045C"/>
              </a:buClr>
              <a:buSzPct val="70000"/>
              <a:buFont typeface="Wingdings" panose="05000000000000000000" pitchFamily="2" charset="2"/>
              <a:buChar char=""/>
              <a:defRPr lang="en-US" altLang="en-US" sz="2400" kern="1200" dirty="0">
                <a:solidFill>
                  <a:srgbClr val="575F69"/>
                </a:solidFill>
                <a:latin typeface="Palatino Linotype" panose="02040502050505030304" pitchFamily="18" charset="0"/>
                <a:ea typeface="MS PGothic" pitchFamily="34" charset="-128"/>
                <a:cs typeface="ＭＳ Ｐゴシック" charset="0"/>
              </a:defRPr>
            </a:lvl1pPr>
            <a:lvl2pPr marL="639763" indent="-273050" algn="l" rtl="0" eaLnBrk="0" fontAlgn="base" hangingPunct="0">
              <a:spcBef>
                <a:spcPct val="20000"/>
              </a:spcBef>
              <a:spcAft>
                <a:spcPct val="0"/>
              </a:spcAft>
              <a:buClr>
                <a:srgbClr val="0D045C"/>
              </a:buClr>
              <a:buSzPct val="80000"/>
              <a:buFont typeface="Wingdings 2" panose="05020102010507070707" pitchFamily="18" charset="2"/>
              <a:buChar char=""/>
              <a:defRPr lang="en-US" altLang="en-US" sz="2400" kern="1200" baseline="0" dirty="0">
                <a:solidFill>
                  <a:srgbClr val="575F69"/>
                </a:solidFill>
                <a:latin typeface="Tahoma" panose="020B0604030504040204" pitchFamily="34" charset="0"/>
                <a:ea typeface="MS PGothic" pitchFamily="34" charset="-128"/>
                <a:cs typeface="+mn-cs"/>
              </a:defRPr>
            </a:lvl2pPr>
            <a:lvl3pPr marL="914400" indent="-182563" algn="l" rtl="0" eaLnBrk="0" fontAlgn="base" hangingPunct="0">
              <a:spcBef>
                <a:spcPct val="20000"/>
              </a:spcBef>
              <a:spcAft>
                <a:spcPct val="0"/>
              </a:spcAft>
              <a:buClr>
                <a:srgbClr val="0D045C"/>
              </a:buClr>
              <a:buSzPct val="60000"/>
              <a:buFont typeface="Wingdings" panose="05000000000000000000" pitchFamily="2" charset="2"/>
              <a:buChar char=""/>
              <a:defRPr lang="en-US" altLang="en-US" sz="2400" kern="1200" dirty="0">
                <a:solidFill>
                  <a:srgbClr val="575F69"/>
                </a:solidFill>
                <a:latin typeface="Tahoma" panose="020B0604030504040204" pitchFamily="34" charset="0"/>
                <a:ea typeface="Tahoma" panose="020B0604030504040204" pitchFamily="34" charset="0"/>
                <a:cs typeface="Tahoma" panose="020B0604030504040204" pitchFamily="34" charset="0"/>
              </a:defRPr>
            </a:lvl3pPr>
            <a:lvl4pPr marL="1187450" indent="-182563" algn="l" rtl="0" eaLnBrk="0" fontAlgn="base" hangingPunct="0">
              <a:spcBef>
                <a:spcPct val="20000"/>
              </a:spcBef>
              <a:spcAft>
                <a:spcPct val="0"/>
              </a:spcAft>
              <a:buClr>
                <a:srgbClr val="0D045C"/>
              </a:buClr>
              <a:buSzPct val="60000"/>
              <a:buFont typeface="Wingdings" panose="05000000000000000000" pitchFamily="2" charset="2"/>
              <a:buChar char=""/>
              <a:defRPr lang="en-US" altLang="en-US" sz="2400" kern="1200" dirty="0">
                <a:solidFill>
                  <a:srgbClr val="575F69"/>
                </a:solidFill>
                <a:latin typeface="Tahoma" panose="020B0604030504040204" pitchFamily="34" charset="0"/>
                <a:ea typeface="Tahoma" panose="020B0604030504040204" pitchFamily="34" charset="0"/>
                <a:cs typeface="Tahoma" panose="020B0604030504040204" pitchFamily="34" charset="0"/>
              </a:defRPr>
            </a:lvl4pPr>
            <a:lvl5pPr marL="1462088" indent="-182563" algn="l" rtl="0" eaLnBrk="0" fontAlgn="base" hangingPunct="0">
              <a:spcBef>
                <a:spcPct val="20000"/>
              </a:spcBef>
              <a:spcAft>
                <a:spcPct val="0"/>
              </a:spcAft>
              <a:buClr>
                <a:srgbClr val="0D045C"/>
              </a:buClr>
              <a:buSzPct val="68000"/>
              <a:buFont typeface="Wingdings 2" panose="05020102010507070707" pitchFamily="18" charset="2"/>
              <a:buChar char=""/>
              <a:defRPr lang="en-US" altLang="en-US" sz="2400" kern="1200" dirty="0">
                <a:solidFill>
                  <a:srgbClr val="575F69"/>
                </a:solidFill>
                <a:latin typeface="Tahoma" panose="020B0604030504040204" pitchFamily="34" charset="0"/>
                <a:ea typeface="Tahoma" panose="020B0604030504040204" pitchFamily="34" charset="0"/>
                <a:cs typeface="Tahoma" panose="020B0604030504040204" pitchFamily="34" charset="0"/>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192872" lvl="1" indent="-192872">
              <a:lnSpc>
                <a:spcPct val="110000"/>
              </a:lnSpc>
              <a:spcBef>
                <a:spcPts val="0"/>
              </a:spcBef>
              <a:spcAft>
                <a:spcPts val="405"/>
              </a:spcAft>
              <a:buClr>
                <a:schemeClr val="tx1">
                  <a:lumMod val="75000"/>
                  <a:lumOff val="25000"/>
                </a:schemeClr>
              </a:buClr>
              <a:buSzPct val="100000"/>
              <a:buFont typeface="Arial" panose="020B0604020202020204" pitchFamily="34" charset="0"/>
              <a:buChar char="•"/>
            </a:pPr>
            <a:r>
              <a:rPr lang="en-CA" sz="108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South Zone - Strong potential to increase Au and Cu resource through targeted exploration and systematic drilling. </a:t>
            </a:r>
          </a:p>
          <a:p>
            <a:pPr marL="192872" lvl="1" indent="-192872">
              <a:lnSpc>
                <a:spcPct val="110000"/>
              </a:lnSpc>
              <a:spcBef>
                <a:spcPts val="0"/>
              </a:spcBef>
              <a:spcAft>
                <a:spcPts val="405"/>
              </a:spcAft>
              <a:buClr>
                <a:schemeClr val="tx1">
                  <a:lumMod val="75000"/>
                  <a:lumOff val="25000"/>
                </a:schemeClr>
              </a:buClr>
              <a:buSzPct val="100000"/>
              <a:buFont typeface="Arial" panose="020B0604020202020204" pitchFamily="34" charset="0"/>
              <a:buChar char="•"/>
            </a:pPr>
            <a:r>
              <a:rPr lang="en-CA" sz="108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“Central Block” Recent work indicates the presence of high grade Au-Ag epithermal zones that remain largely untested.</a:t>
            </a:r>
          </a:p>
          <a:p>
            <a:pPr marL="192872" lvl="1" indent="-192872">
              <a:lnSpc>
                <a:spcPct val="110000"/>
              </a:lnSpc>
              <a:spcBef>
                <a:spcPts val="0"/>
              </a:spcBef>
              <a:spcAft>
                <a:spcPts val="405"/>
              </a:spcAft>
              <a:buClr>
                <a:schemeClr val="tx1">
                  <a:lumMod val="75000"/>
                  <a:lumOff val="25000"/>
                </a:schemeClr>
              </a:buClr>
              <a:buSzPct val="100000"/>
              <a:buFont typeface="Arial" panose="020B0604020202020204" pitchFamily="34" charset="0"/>
              <a:buChar char="•"/>
            </a:pPr>
            <a:r>
              <a:rPr lang="en-CA" sz="108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Drill targets exist both within and nearby current pit shell in the “North”, “South” and “</a:t>
            </a:r>
            <a:r>
              <a:rPr lang="en-CA" sz="1080" b="1" dirty="0" err="1">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Tizate</a:t>
            </a:r>
            <a:r>
              <a:rPr lang="en-CA" sz="108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 proposed pits.</a:t>
            </a:r>
          </a:p>
          <a:p>
            <a:pPr marL="192872" lvl="1" indent="-192872">
              <a:lnSpc>
                <a:spcPct val="110000"/>
              </a:lnSpc>
              <a:spcBef>
                <a:spcPts val="0"/>
              </a:spcBef>
              <a:spcAft>
                <a:spcPts val="405"/>
              </a:spcAft>
              <a:buClr>
                <a:schemeClr val="tx1">
                  <a:lumMod val="75000"/>
                  <a:lumOff val="25000"/>
                </a:schemeClr>
              </a:buClr>
              <a:buSzPct val="100000"/>
              <a:buFont typeface="Arial" panose="020B0604020202020204" pitchFamily="34" charset="0"/>
              <a:buChar char="•"/>
            </a:pPr>
            <a:endParaRPr lang="en-CA" sz="108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a:p>
            <a:pPr marL="192872" lvl="1" indent="-192872">
              <a:lnSpc>
                <a:spcPct val="110000"/>
              </a:lnSpc>
              <a:spcBef>
                <a:spcPts val="0"/>
              </a:spcBef>
              <a:spcAft>
                <a:spcPts val="405"/>
              </a:spcAft>
              <a:buClr>
                <a:schemeClr val="tx1">
                  <a:lumMod val="75000"/>
                  <a:lumOff val="25000"/>
                </a:schemeClr>
              </a:buClr>
              <a:buSzPct val="100000"/>
              <a:buFont typeface="Arial" panose="020B0604020202020204" pitchFamily="34" charset="0"/>
              <a:buChar char="•"/>
            </a:pPr>
            <a:endParaRPr lang="en-CA" sz="108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a:p>
            <a:pPr marL="192872" lvl="1" indent="-192872">
              <a:lnSpc>
                <a:spcPct val="110000"/>
              </a:lnSpc>
              <a:spcBef>
                <a:spcPts val="0"/>
              </a:spcBef>
              <a:spcAft>
                <a:spcPts val="405"/>
              </a:spcAft>
              <a:buClr>
                <a:schemeClr val="tx1">
                  <a:lumMod val="75000"/>
                  <a:lumOff val="25000"/>
                </a:schemeClr>
              </a:buClr>
              <a:buSzPct val="100000"/>
              <a:buFont typeface="Arial" panose="020B0604020202020204" pitchFamily="34" charset="0"/>
              <a:buChar char="•"/>
            </a:pPr>
            <a:endParaRPr lang="en-CA" sz="108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a:p>
            <a:pPr marL="192872" lvl="1" indent="-192872">
              <a:lnSpc>
                <a:spcPct val="110000"/>
              </a:lnSpc>
              <a:spcBef>
                <a:spcPts val="0"/>
              </a:spcBef>
              <a:spcAft>
                <a:spcPts val="405"/>
              </a:spcAft>
              <a:buClr>
                <a:schemeClr val="tx1">
                  <a:lumMod val="75000"/>
                  <a:lumOff val="25000"/>
                </a:schemeClr>
              </a:buClr>
              <a:buSzPct val="100000"/>
              <a:buFont typeface="Arial" panose="020B0604020202020204" pitchFamily="34" charset="0"/>
              <a:buChar char="•"/>
            </a:pPr>
            <a:endParaRPr lang="en-CA" sz="108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a:p>
            <a:pPr marL="192872" lvl="1" indent="-192872">
              <a:lnSpc>
                <a:spcPct val="70000"/>
              </a:lnSpc>
              <a:spcBef>
                <a:spcPts val="0"/>
              </a:spcBef>
              <a:spcAft>
                <a:spcPts val="405"/>
              </a:spcAft>
              <a:buClr>
                <a:schemeClr val="tx1">
                  <a:lumMod val="75000"/>
                  <a:lumOff val="25000"/>
                </a:schemeClr>
              </a:buClr>
              <a:buSzPct val="100000"/>
              <a:buFont typeface="Arial" panose="020B0604020202020204" pitchFamily="34" charset="0"/>
              <a:buChar char="•"/>
            </a:pPr>
            <a:endParaRPr lang="en-CA" sz="108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p:txBody>
      </p:sp>
      <p:sp>
        <p:nvSpPr>
          <p:cNvPr id="2" name="Title 1">
            <a:extLst>
              <a:ext uri="{FF2B5EF4-FFF2-40B4-BE49-F238E27FC236}">
                <a16:creationId xmlns:a16="http://schemas.microsoft.com/office/drawing/2014/main" id="{24DC2AE1-E0F1-4E0F-9385-8B23AF7EBB1A}"/>
              </a:ext>
            </a:extLst>
          </p:cNvPr>
          <p:cNvSpPr>
            <a:spLocks noGrp="1"/>
          </p:cNvSpPr>
          <p:nvPr>
            <p:ph type="title"/>
          </p:nvPr>
        </p:nvSpPr>
        <p:spPr>
          <a:xfrm>
            <a:off x="6749144" y="388102"/>
            <a:ext cx="2281590" cy="546004"/>
          </a:xfrm>
        </p:spPr>
        <p:txBody>
          <a:bodyPr>
            <a:noAutofit/>
          </a:bodyPr>
          <a:lstStyle/>
          <a:p>
            <a:pPr algn="ctr"/>
            <a:r>
              <a:rPr lang="en-AU" sz="1600" b="1" dirty="0">
                <a:latin typeface="Manifold CF Demi Bold" pitchFamily="2" charset="77"/>
              </a:rPr>
              <a:t>exploration upside at Tepal</a:t>
            </a:r>
          </a:p>
        </p:txBody>
      </p:sp>
      <p:sp>
        <p:nvSpPr>
          <p:cNvPr id="13" name="Slide Number Placeholder 3">
            <a:extLst>
              <a:ext uri="{FF2B5EF4-FFF2-40B4-BE49-F238E27FC236}">
                <a16:creationId xmlns:a16="http://schemas.microsoft.com/office/drawing/2014/main" id="{22789B55-026A-4C47-A6FC-703EF0871091}"/>
              </a:ext>
            </a:extLst>
          </p:cNvPr>
          <p:cNvSpPr txBox="1">
            <a:spLocks/>
          </p:cNvSpPr>
          <p:nvPr/>
        </p:nvSpPr>
        <p:spPr bwMode="auto">
          <a:xfrm>
            <a:off x="8428482" y="5218024"/>
            <a:ext cx="201168" cy="211226"/>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2400" tIns="32400" rIns="32400" bIns="32400" numCol="1" anchor="t" anchorCtr="0" compatLnSpc="1">
            <a:prstTxWarp prst="textNoShape">
              <a:avLst/>
            </a:prstTxWarp>
          </a:bodyPr>
          <a:lstStyle>
            <a:defPPr>
              <a:defRPr lang="en-US"/>
            </a:defPPr>
            <a:lvl1pPr marL="0" algn="l" defTabSz="914400" rtl="0" eaLnBrk="1" latinLnBrk="0" hangingPunct="1">
              <a:defRPr sz="1800" b="0" i="0" kern="1200">
                <a:solidFill>
                  <a:schemeClr val="tx1"/>
                </a:solidFill>
                <a:latin typeface="Arial" panose="020B0604020202020204" pitchFamily="34" charset="0"/>
                <a:ea typeface="MS PGothic" panose="020B0600070205080204" pitchFamily="34" charset="-128"/>
                <a:cs typeface="Lato" panose="020F0502020204030203" pitchFamily="34" charset="0"/>
              </a:defRPr>
            </a:lvl1pPr>
            <a:lvl2pPr marL="557186" indent="-214302"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857207"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200090"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1542974"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1885856"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228738"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2571621"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2914505"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A983A77F-E02C-4B55-AE23-88B176EE659A}" type="slidenum">
              <a:rPr lang="en-US" altLang="en-US" sz="810">
                <a:solidFill>
                  <a:schemeClr val="bg1"/>
                </a:solidFill>
                <a:latin typeface="Manifold CF" pitchFamily="2" charset="77"/>
                <a:ea typeface="Lato" panose="020F0502020204030203" pitchFamily="34" charset="0"/>
              </a:rPr>
              <a:pPr algn="ctr"/>
              <a:t>17</a:t>
            </a:fld>
            <a:endParaRPr lang="en-US" altLang="en-US" sz="810" dirty="0">
              <a:solidFill>
                <a:schemeClr val="bg1"/>
              </a:solidFill>
              <a:latin typeface="Manifold CF" pitchFamily="2" charset="77"/>
              <a:ea typeface="Lato" panose="020F0502020204030203" pitchFamily="34" charset="0"/>
            </a:endParaRPr>
          </a:p>
        </p:txBody>
      </p:sp>
      <p:sp>
        <p:nvSpPr>
          <p:cNvPr id="17" name="Title 1">
            <a:extLst>
              <a:ext uri="{FF2B5EF4-FFF2-40B4-BE49-F238E27FC236}">
                <a16:creationId xmlns:a16="http://schemas.microsoft.com/office/drawing/2014/main" id="{24DC2AE1-E0F1-4E0F-9385-8B23AF7EBB1A}"/>
              </a:ext>
            </a:extLst>
          </p:cNvPr>
          <p:cNvSpPr txBox="1">
            <a:spLocks/>
          </p:cNvSpPr>
          <p:nvPr/>
        </p:nvSpPr>
        <p:spPr>
          <a:xfrm>
            <a:off x="2591636" y="2323498"/>
            <a:ext cx="1966685" cy="360729"/>
          </a:xfrm>
          <a:prstGeom prst="rect">
            <a:avLst/>
          </a:prstGeom>
        </p:spPr>
        <p:txBody>
          <a:bodyPr vert="horz" anchor="b">
            <a:normAutofit fontScale="97500"/>
          </a:bodyPr>
          <a:lstStyle>
            <a:lvl1pPr algn="l" rtl="0" eaLnBrk="0" fontAlgn="base" hangingPunct="0">
              <a:spcBef>
                <a:spcPct val="0"/>
              </a:spcBef>
              <a:spcAft>
                <a:spcPct val="0"/>
              </a:spcAft>
              <a:defRPr lang="en-US" sz="2025" b="1" i="0" kern="1200" cap="all" spc="202" baseline="0" dirty="0">
                <a:solidFill>
                  <a:srgbClr val="012B5B"/>
                </a:solidFill>
                <a:latin typeface="Manifold CF Demi Bold" pitchFamily="2" charset="77"/>
                <a:ea typeface="Lato" panose="020F0502020204030203" pitchFamily="34" charset="0"/>
                <a:cs typeface="Lato" panose="020F0502020204030203" pitchFamily="34" charset="0"/>
              </a:defRPr>
            </a:lvl1pPr>
            <a:lvl2pPr algn="l" rtl="0" eaLnBrk="0" fontAlgn="base" hangingPunct="0">
              <a:spcBef>
                <a:spcPct val="0"/>
              </a:spcBef>
              <a:spcAft>
                <a:spcPct val="0"/>
              </a:spcAft>
              <a:defRPr sz="2025">
                <a:solidFill>
                  <a:schemeClr val="tx2"/>
                </a:solidFill>
                <a:latin typeface="Georgia" pitchFamily="18" charset="0"/>
                <a:ea typeface="MS PGothic" pitchFamily="34" charset="-128"/>
                <a:cs typeface="ＭＳ Ｐゴシック" charset="0"/>
              </a:defRPr>
            </a:lvl2pPr>
            <a:lvl3pPr algn="l" rtl="0" eaLnBrk="0" fontAlgn="base" hangingPunct="0">
              <a:spcBef>
                <a:spcPct val="0"/>
              </a:spcBef>
              <a:spcAft>
                <a:spcPct val="0"/>
              </a:spcAft>
              <a:defRPr sz="2025">
                <a:solidFill>
                  <a:schemeClr val="tx2"/>
                </a:solidFill>
                <a:latin typeface="Georgia" pitchFamily="18" charset="0"/>
                <a:ea typeface="MS PGothic" pitchFamily="34" charset="-128"/>
                <a:cs typeface="ＭＳ Ｐゴシック" charset="0"/>
              </a:defRPr>
            </a:lvl3pPr>
            <a:lvl4pPr algn="l" rtl="0" eaLnBrk="0" fontAlgn="base" hangingPunct="0">
              <a:spcBef>
                <a:spcPct val="0"/>
              </a:spcBef>
              <a:spcAft>
                <a:spcPct val="0"/>
              </a:spcAft>
              <a:defRPr sz="2025">
                <a:solidFill>
                  <a:schemeClr val="tx2"/>
                </a:solidFill>
                <a:latin typeface="Georgia" pitchFamily="18" charset="0"/>
                <a:ea typeface="MS PGothic" pitchFamily="34" charset="-128"/>
                <a:cs typeface="ＭＳ Ｐゴシック" charset="0"/>
              </a:defRPr>
            </a:lvl4pPr>
            <a:lvl5pPr algn="l" rtl="0" eaLnBrk="0" fontAlgn="base" hangingPunct="0">
              <a:spcBef>
                <a:spcPct val="0"/>
              </a:spcBef>
              <a:spcAft>
                <a:spcPct val="0"/>
              </a:spcAft>
              <a:defRPr sz="2025">
                <a:solidFill>
                  <a:schemeClr val="tx2"/>
                </a:solidFill>
                <a:latin typeface="Georgia" pitchFamily="18" charset="0"/>
                <a:ea typeface="MS PGothic" pitchFamily="34" charset="-128"/>
                <a:cs typeface="ＭＳ Ｐゴシック" charset="0"/>
              </a:defRPr>
            </a:lvl5pPr>
            <a:lvl6pPr marL="308596" algn="l" rtl="0" fontAlgn="base">
              <a:spcBef>
                <a:spcPct val="0"/>
              </a:spcBef>
              <a:spcAft>
                <a:spcPct val="0"/>
              </a:spcAft>
              <a:defRPr sz="2025">
                <a:solidFill>
                  <a:schemeClr val="tx2"/>
                </a:solidFill>
                <a:latin typeface="Georgia" pitchFamily="18" charset="0"/>
              </a:defRPr>
            </a:lvl6pPr>
            <a:lvl7pPr marL="617189" algn="l" rtl="0" fontAlgn="base">
              <a:spcBef>
                <a:spcPct val="0"/>
              </a:spcBef>
              <a:spcAft>
                <a:spcPct val="0"/>
              </a:spcAft>
              <a:defRPr sz="2025">
                <a:solidFill>
                  <a:schemeClr val="tx2"/>
                </a:solidFill>
                <a:latin typeface="Georgia" pitchFamily="18" charset="0"/>
              </a:defRPr>
            </a:lvl7pPr>
            <a:lvl8pPr marL="925784" algn="l" rtl="0" fontAlgn="base">
              <a:spcBef>
                <a:spcPct val="0"/>
              </a:spcBef>
              <a:spcAft>
                <a:spcPct val="0"/>
              </a:spcAft>
              <a:defRPr sz="2025">
                <a:solidFill>
                  <a:schemeClr val="tx2"/>
                </a:solidFill>
                <a:latin typeface="Georgia" pitchFamily="18" charset="0"/>
              </a:defRPr>
            </a:lvl8pPr>
            <a:lvl9pPr marL="1234379" algn="l" rtl="0" fontAlgn="base">
              <a:spcBef>
                <a:spcPct val="0"/>
              </a:spcBef>
              <a:spcAft>
                <a:spcPct val="0"/>
              </a:spcAft>
              <a:defRPr sz="2025">
                <a:solidFill>
                  <a:schemeClr val="tx2"/>
                </a:solidFill>
                <a:latin typeface="Georgia" pitchFamily="18" charset="0"/>
              </a:defRPr>
            </a:lvl9pPr>
          </a:lstStyle>
          <a:p>
            <a:pPr defTabSz="914400"/>
            <a:r>
              <a:rPr lang="en-AU" sz="1500" dirty="0">
                <a:solidFill>
                  <a:srgbClr val="FFC000"/>
                </a:solidFill>
                <a:effectLst>
                  <a:outerShdw blurRad="38100" dist="38100" dir="2700000" algn="tl">
                    <a:srgbClr val="000000">
                      <a:alpha val="43137"/>
                    </a:srgbClr>
                  </a:outerShdw>
                </a:effectLst>
              </a:rPr>
              <a:t>West Block</a:t>
            </a:r>
          </a:p>
        </p:txBody>
      </p:sp>
      <p:sp>
        <p:nvSpPr>
          <p:cNvPr id="18" name="Title 1">
            <a:extLst>
              <a:ext uri="{FF2B5EF4-FFF2-40B4-BE49-F238E27FC236}">
                <a16:creationId xmlns:a16="http://schemas.microsoft.com/office/drawing/2014/main" id="{24DC2AE1-E0F1-4E0F-9385-8B23AF7EBB1A}"/>
              </a:ext>
            </a:extLst>
          </p:cNvPr>
          <p:cNvSpPr txBox="1">
            <a:spLocks/>
          </p:cNvSpPr>
          <p:nvPr/>
        </p:nvSpPr>
        <p:spPr>
          <a:xfrm>
            <a:off x="3484210" y="992892"/>
            <a:ext cx="1966685" cy="360729"/>
          </a:xfrm>
          <a:prstGeom prst="rect">
            <a:avLst/>
          </a:prstGeom>
        </p:spPr>
        <p:txBody>
          <a:bodyPr vert="horz" anchor="b">
            <a:normAutofit fontScale="97500"/>
          </a:bodyPr>
          <a:lstStyle>
            <a:lvl1pPr algn="l" rtl="0" eaLnBrk="0" fontAlgn="base" hangingPunct="0">
              <a:spcBef>
                <a:spcPct val="0"/>
              </a:spcBef>
              <a:spcAft>
                <a:spcPct val="0"/>
              </a:spcAft>
              <a:defRPr lang="en-US" sz="2025" b="1" i="0" kern="1200" cap="all" spc="202" baseline="0" dirty="0">
                <a:solidFill>
                  <a:srgbClr val="012B5B"/>
                </a:solidFill>
                <a:latin typeface="Manifold CF Demi Bold" pitchFamily="2" charset="77"/>
                <a:ea typeface="Lato" panose="020F0502020204030203" pitchFamily="34" charset="0"/>
                <a:cs typeface="Lato" panose="020F0502020204030203" pitchFamily="34" charset="0"/>
              </a:defRPr>
            </a:lvl1pPr>
            <a:lvl2pPr algn="l" rtl="0" eaLnBrk="0" fontAlgn="base" hangingPunct="0">
              <a:spcBef>
                <a:spcPct val="0"/>
              </a:spcBef>
              <a:spcAft>
                <a:spcPct val="0"/>
              </a:spcAft>
              <a:defRPr sz="2025">
                <a:solidFill>
                  <a:schemeClr val="tx2"/>
                </a:solidFill>
                <a:latin typeface="Georgia" pitchFamily="18" charset="0"/>
                <a:ea typeface="MS PGothic" pitchFamily="34" charset="-128"/>
                <a:cs typeface="ＭＳ Ｐゴシック" charset="0"/>
              </a:defRPr>
            </a:lvl2pPr>
            <a:lvl3pPr algn="l" rtl="0" eaLnBrk="0" fontAlgn="base" hangingPunct="0">
              <a:spcBef>
                <a:spcPct val="0"/>
              </a:spcBef>
              <a:spcAft>
                <a:spcPct val="0"/>
              </a:spcAft>
              <a:defRPr sz="2025">
                <a:solidFill>
                  <a:schemeClr val="tx2"/>
                </a:solidFill>
                <a:latin typeface="Georgia" pitchFamily="18" charset="0"/>
                <a:ea typeface="MS PGothic" pitchFamily="34" charset="-128"/>
                <a:cs typeface="ＭＳ Ｐゴシック" charset="0"/>
              </a:defRPr>
            </a:lvl3pPr>
            <a:lvl4pPr algn="l" rtl="0" eaLnBrk="0" fontAlgn="base" hangingPunct="0">
              <a:spcBef>
                <a:spcPct val="0"/>
              </a:spcBef>
              <a:spcAft>
                <a:spcPct val="0"/>
              </a:spcAft>
              <a:defRPr sz="2025">
                <a:solidFill>
                  <a:schemeClr val="tx2"/>
                </a:solidFill>
                <a:latin typeface="Georgia" pitchFamily="18" charset="0"/>
                <a:ea typeface="MS PGothic" pitchFamily="34" charset="-128"/>
                <a:cs typeface="ＭＳ Ｐゴシック" charset="0"/>
              </a:defRPr>
            </a:lvl4pPr>
            <a:lvl5pPr algn="l" rtl="0" eaLnBrk="0" fontAlgn="base" hangingPunct="0">
              <a:spcBef>
                <a:spcPct val="0"/>
              </a:spcBef>
              <a:spcAft>
                <a:spcPct val="0"/>
              </a:spcAft>
              <a:defRPr sz="2025">
                <a:solidFill>
                  <a:schemeClr val="tx2"/>
                </a:solidFill>
                <a:latin typeface="Georgia" pitchFamily="18" charset="0"/>
                <a:ea typeface="MS PGothic" pitchFamily="34" charset="-128"/>
                <a:cs typeface="ＭＳ Ｐゴシック" charset="0"/>
              </a:defRPr>
            </a:lvl5pPr>
            <a:lvl6pPr marL="308596" algn="l" rtl="0" fontAlgn="base">
              <a:spcBef>
                <a:spcPct val="0"/>
              </a:spcBef>
              <a:spcAft>
                <a:spcPct val="0"/>
              </a:spcAft>
              <a:defRPr sz="2025">
                <a:solidFill>
                  <a:schemeClr val="tx2"/>
                </a:solidFill>
                <a:latin typeface="Georgia" pitchFamily="18" charset="0"/>
              </a:defRPr>
            </a:lvl6pPr>
            <a:lvl7pPr marL="617189" algn="l" rtl="0" fontAlgn="base">
              <a:spcBef>
                <a:spcPct val="0"/>
              </a:spcBef>
              <a:spcAft>
                <a:spcPct val="0"/>
              </a:spcAft>
              <a:defRPr sz="2025">
                <a:solidFill>
                  <a:schemeClr val="tx2"/>
                </a:solidFill>
                <a:latin typeface="Georgia" pitchFamily="18" charset="0"/>
              </a:defRPr>
            </a:lvl7pPr>
            <a:lvl8pPr marL="925784" algn="l" rtl="0" fontAlgn="base">
              <a:spcBef>
                <a:spcPct val="0"/>
              </a:spcBef>
              <a:spcAft>
                <a:spcPct val="0"/>
              </a:spcAft>
              <a:defRPr sz="2025">
                <a:solidFill>
                  <a:schemeClr val="tx2"/>
                </a:solidFill>
                <a:latin typeface="Georgia" pitchFamily="18" charset="0"/>
              </a:defRPr>
            </a:lvl8pPr>
            <a:lvl9pPr marL="1234379" algn="l" rtl="0" fontAlgn="base">
              <a:spcBef>
                <a:spcPct val="0"/>
              </a:spcBef>
              <a:spcAft>
                <a:spcPct val="0"/>
              </a:spcAft>
              <a:defRPr sz="2025">
                <a:solidFill>
                  <a:schemeClr val="tx2"/>
                </a:solidFill>
                <a:latin typeface="Georgia" pitchFamily="18" charset="0"/>
              </a:defRPr>
            </a:lvl9pPr>
          </a:lstStyle>
          <a:p>
            <a:pPr defTabSz="914400"/>
            <a:r>
              <a:rPr lang="en-AU" sz="1500" dirty="0" err="1">
                <a:solidFill>
                  <a:srgbClr val="FFC000"/>
                </a:solidFill>
                <a:effectLst>
                  <a:outerShdw blurRad="38100" dist="38100" dir="2700000" algn="tl">
                    <a:srgbClr val="000000">
                      <a:alpha val="43137"/>
                    </a:srgbClr>
                  </a:outerShdw>
                </a:effectLst>
              </a:rPr>
              <a:t>CentRE</a:t>
            </a:r>
            <a:r>
              <a:rPr lang="en-AU" sz="1500" dirty="0">
                <a:solidFill>
                  <a:srgbClr val="FFC000"/>
                </a:solidFill>
                <a:effectLst>
                  <a:outerShdw blurRad="38100" dist="38100" dir="2700000" algn="tl">
                    <a:srgbClr val="000000">
                      <a:alpha val="43137"/>
                    </a:srgbClr>
                  </a:outerShdw>
                </a:effectLst>
              </a:rPr>
              <a:t> Block</a:t>
            </a:r>
          </a:p>
        </p:txBody>
      </p:sp>
      <p:sp>
        <p:nvSpPr>
          <p:cNvPr id="19" name="Rounded Rectangle 18">
            <a:extLst>
              <a:ext uri="{FF2B5EF4-FFF2-40B4-BE49-F238E27FC236}">
                <a16:creationId xmlns:a16="http://schemas.microsoft.com/office/drawing/2014/main" id="{83568C05-710D-A544-9688-507E90F7FA49}"/>
              </a:ext>
            </a:extLst>
          </p:cNvPr>
          <p:cNvSpPr/>
          <p:nvPr/>
        </p:nvSpPr>
        <p:spPr>
          <a:xfrm>
            <a:off x="6749143" y="3787533"/>
            <a:ext cx="2281590" cy="632067"/>
          </a:xfrm>
          <a:prstGeom prst="roundRect">
            <a:avLst>
              <a:gd name="adj"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CA" sz="1400" b="1" dirty="0">
                <a:solidFill>
                  <a:schemeClr val="tx1">
                    <a:lumMod val="75000"/>
                    <a:lumOff val="25000"/>
                  </a:schemeClr>
                </a:solidFill>
                <a:latin typeface="Manifold CF" pitchFamily="2" charset="77"/>
                <a:ea typeface="Lato" panose="020F0502020204030203" pitchFamily="34" charset="0"/>
                <a:cs typeface="Lato" panose="020F0502020204030203" pitchFamily="34" charset="0"/>
              </a:rPr>
              <a:t>South Zone – Strong grades and open at depth.</a:t>
            </a:r>
          </a:p>
        </p:txBody>
      </p:sp>
      <p:sp>
        <p:nvSpPr>
          <p:cNvPr id="20" name="Rounded Rectangle 19">
            <a:extLst>
              <a:ext uri="{FF2B5EF4-FFF2-40B4-BE49-F238E27FC236}">
                <a16:creationId xmlns:a16="http://schemas.microsoft.com/office/drawing/2014/main" id="{139A00F9-B6FA-6141-9B4E-FF1621918B4C}"/>
              </a:ext>
            </a:extLst>
          </p:cNvPr>
          <p:cNvSpPr/>
          <p:nvPr/>
        </p:nvSpPr>
        <p:spPr>
          <a:xfrm>
            <a:off x="6749143" y="4490722"/>
            <a:ext cx="2281590" cy="618465"/>
          </a:xfrm>
          <a:prstGeom prst="roundRect">
            <a:avLst>
              <a:gd name="adj" fmla="val 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defRPr/>
            </a:pPr>
            <a:r>
              <a:rPr lang="en-CA" sz="1400" b="1" dirty="0">
                <a:solidFill>
                  <a:schemeClr val="tx1">
                    <a:lumMod val="75000"/>
                    <a:lumOff val="25000"/>
                  </a:schemeClr>
                </a:solidFill>
                <a:latin typeface="Manifold CF"/>
                <a:ea typeface="Lato"/>
                <a:cs typeface="Lato"/>
              </a:rPr>
              <a:t>North </a:t>
            </a:r>
            <a:r>
              <a:rPr lang="en-CA" sz="1400" b="1" dirty="0" err="1">
                <a:solidFill>
                  <a:schemeClr val="tx1">
                    <a:lumMod val="75000"/>
                    <a:lumOff val="25000"/>
                  </a:schemeClr>
                </a:solidFill>
                <a:latin typeface="Manifold CF"/>
                <a:ea typeface="Lato"/>
                <a:cs typeface="Lato"/>
              </a:rPr>
              <a:t>Tizate</a:t>
            </a:r>
            <a:r>
              <a:rPr lang="en-CA" sz="1400" b="1" dirty="0">
                <a:solidFill>
                  <a:schemeClr val="tx1">
                    <a:lumMod val="75000"/>
                    <a:lumOff val="25000"/>
                  </a:schemeClr>
                </a:solidFill>
                <a:latin typeface="Manifold CF"/>
                <a:ea typeface="Lato"/>
                <a:cs typeface="Lato"/>
              </a:rPr>
              <a:t> /Off </a:t>
            </a:r>
            <a:r>
              <a:rPr lang="en-CA" sz="1400" b="1" dirty="0" err="1">
                <a:solidFill>
                  <a:schemeClr val="tx1">
                    <a:lumMod val="75000"/>
                    <a:lumOff val="25000"/>
                  </a:schemeClr>
                </a:solidFill>
                <a:latin typeface="Manifold CF"/>
                <a:ea typeface="Lato"/>
                <a:cs typeface="Lato"/>
              </a:rPr>
              <a:t>Tizate</a:t>
            </a:r>
            <a:endParaRPr lang="en-CA" sz="1400" dirty="0" err="1">
              <a:solidFill>
                <a:schemeClr val="tx1">
                  <a:lumMod val="75000"/>
                  <a:lumOff val="25000"/>
                </a:schemeClr>
              </a:solidFill>
            </a:endParaRPr>
          </a:p>
          <a:p>
            <a:pPr>
              <a:defRPr/>
            </a:pPr>
            <a:r>
              <a:rPr lang="en-CA" sz="1400" b="1" dirty="0">
                <a:solidFill>
                  <a:schemeClr val="tx1">
                    <a:lumMod val="75000"/>
                    <a:lumOff val="25000"/>
                  </a:schemeClr>
                </a:solidFill>
                <a:latin typeface="Manifold CF"/>
                <a:ea typeface="Lato"/>
                <a:cs typeface="Lato"/>
              </a:rPr>
              <a:t>follow-up drilling planned.</a:t>
            </a:r>
            <a:endParaRPr lang="en-CA" sz="1400" dirty="0">
              <a:solidFill>
                <a:schemeClr val="tx1">
                  <a:lumMod val="75000"/>
                  <a:lumOff val="25000"/>
                </a:schemeClr>
              </a:solidFill>
            </a:endParaRPr>
          </a:p>
        </p:txBody>
      </p:sp>
      <p:sp>
        <p:nvSpPr>
          <p:cNvPr id="3" name="Slide Number Placeholder 2">
            <a:extLst>
              <a:ext uri="{FF2B5EF4-FFF2-40B4-BE49-F238E27FC236}">
                <a16:creationId xmlns:a16="http://schemas.microsoft.com/office/drawing/2014/main" id="{172E5FC1-E5E9-ED49-9FCC-418C01A8C8F2}"/>
              </a:ext>
            </a:extLst>
          </p:cNvPr>
          <p:cNvSpPr>
            <a:spLocks noGrp="1"/>
          </p:cNvSpPr>
          <p:nvPr>
            <p:ph type="sldNum" sz="quarter" idx="4"/>
          </p:nvPr>
        </p:nvSpPr>
        <p:spPr/>
        <p:txBody>
          <a:bodyPr/>
          <a:lstStyle/>
          <a:p>
            <a:fld id="{092B7659-9165-A646-905C-0168404DB040}" type="slidenum">
              <a:rPr lang="en-US" smtClean="0"/>
              <a:pPr/>
              <a:t>17</a:t>
            </a:fld>
            <a:endParaRPr lang="en-US" dirty="0"/>
          </a:p>
        </p:txBody>
      </p:sp>
    </p:spTree>
    <p:extLst>
      <p:ext uri="{BB962C8B-B14F-4D97-AF65-F5344CB8AC3E}">
        <p14:creationId xmlns:p14="http://schemas.microsoft.com/office/powerpoint/2010/main" val="3875719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4678"/>
            <a:ext cx="5377938" cy="5161215"/>
          </a:xfrm>
          <a:prstGeom prst="rect">
            <a:avLst/>
          </a:prstGeom>
        </p:spPr>
      </p:pic>
      <p:pic>
        <p:nvPicPr>
          <p:cNvPr id="6" name="Content Placeholder 5"/>
          <p:cNvPicPr>
            <a:picLocks noGrp="1" noChangeAspect="1"/>
          </p:cNvPicPr>
          <p:nvPr>
            <p:ph idx="1"/>
          </p:nvPr>
        </p:nvPicPr>
        <p:blipFill>
          <a:blip r:embed="rId3"/>
          <a:stretch>
            <a:fillRect/>
          </a:stretch>
        </p:blipFill>
        <p:spPr>
          <a:xfrm>
            <a:off x="5232425" y="2414455"/>
            <a:ext cx="3878684" cy="2096061"/>
          </a:xfrm>
          <a:prstGeom prst="rect">
            <a:avLst/>
          </a:prstGeom>
        </p:spPr>
      </p:pic>
      <p:sp>
        <p:nvSpPr>
          <p:cNvPr id="11" name="Content Placeholder 4">
            <a:extLst>
              <a:ext uri="{FF2B5EF4-FFF2-40B4-BE49-F238E27FC236}">
                <a16:creationId xmlns:a16="http://schemas.microsoft.com/office/drawing/2014/main" id="{6863B88C-ED95-2840-8FF9-C72FCFB63FBD}"/>
              </a:ext>
            </a:extLst>
          </p:cNvPr>
          <p:cNvSpPr txBox="1">
            <a:spLocks/>
          </p:cNvSpPr>
          <p:nvPr/>
        </p:nvSpPr>
        <p:spPr>
          <a:xfrm>
            <a:off x="5794923" y="400096"/>
            <a:ext cx="3316186" cy="1677231"/>
          </a:xfrm>
          <a:prstGeom prst="rect">
            <a:avLst/>
          </a:prstGeom>
        </p:spPr>
        <p:txBody>
          <a:bodyPr>
            <a:noAutofit/>
          </a:bodyPr>
          <a:lstStyle>
            <a:lvl1pPr marL="273050" indent="-273050" algn="l" rtl="0" eaLnBrk="0" fontAlgn="base" hangingPunct="0">
              <a:spcBef>
                <a:spcPct val="20000"/>
              </a:spcBef>
              <a:spcAft>
                <a:spcPct val="0"/>
              </a:spcAft>
              <a:buClr>
                <a:srgbClr val="0D045C"/>
              </a:buClr>
              <a:buSzPct val="70000"/>
              <a:buFont typeface="Wingdings" panose="05000000000000000000" pitchFamily="2" charset="2"/>
              <a:buChar char=""/>
              <a:defRPr lang="en-US" altLang="en-US" sz="2400" kern="1200" dirty="0">
                <a:solidFill>
                  <a:srgbClr val="575F69"/>
                </a:solidFill>
                <a:latin typeface="Palatino Linotype" panose="02040502050505030304" pitchFamily="18" charset="0"/>
                <a:ea typeface="MS PGothic" pitchFamily="34" charset="-128"/>
                <a:cs typeface="ＭＳ Ｐゴシック" charset="0"/>
              </a:defRPr>
            </a:lvl1pPr>
            <a:lvl2pPr marL="639763" indent="-273050" algn="l" rtl="0" eaLnBrk="0" fontAlgn="base" hangingPunct="0">
              <a:spcBef>
                <a:spcPct val="20000"/>
              </a:spcBef>
              <a:spcAft>
                <a:spcPct val="0"/>
              </a:spcAft>
              <a:buClr>
                <a:srgbClr val="0D045C"/>
              </a:buClr>
              <a:buSzPct val="80000"/>
              <a:buFont typeface="Wingdings 2" panose="05020102010507070707" pitchFamily="18" charset="2"/>
              <a:buChar char=""/>
              <a:defRPr lang="en-US" altLang="en-US" sz="2400" kern="1200" baseline="0" dirty="0">
                <a:solidFill>
                  <a:srgbClr val="575F69"/>
                </a:solidFill>
                <a:latin typeface="Tahoma" panose="020B0604030504040204" pitchFamily="34" charset="0"/>
                <a:ea typeface="MS PGothic" pitchFamily="34" charset="-128"/>
                <a:cs typeface="+mn-cs"/>
              </a:defRPr>
            </a:lvl2pPr>
            <a:lvl3pPr marL="914400" indent="-182563" algn="l" rtl="0" eaLnBrk="0" fontAlgn="base" hangingPunct="0">
              <a:spcBef>
                <a:spcPct val="20000"/>
              </a:spcBef>
              <a:spcAft>
                <a:spcPct val="0"/>
              </a:spcAft>
              <a:buClr>
                <a:srgbClr val="0D045C"/>
              </a:buClr>
              <a:buSzPct val="60000"/>
              <a:buFont typeface="Wingdings" panose="05000000000000000000" pitchFamily="2" charset="2"/>
              <a:buChar char=""/>
              <a:defRPr lang="en-US" altLang="en-US" sz="2400" kern="1200" dirty="0">
                <a:solidFill>
                  <a:srgbClr val="575F69"/>
                </a:solidFill>
                <a:latin typeface="Tahoma" panose="020B0604030504040204" pitchFamily="34" charset="0"/>
                <a:ea typeface="Tahoma" panose="020B0604030504040204" pitchFamily="34" charset="0"/>
                <a:cs typeface="Tahoma" panose="020B0604030504040204" pitchFamily="34" charset="0"/>
              </a:defRPr>
            </a:lvl3pPr>
            <a:lvl4pPr marL="1187450" indent="-182563" algn="l" rtl="0" eaLnBrk="0" fontAlgn="base" hangingPunct="0">
              <a:spcBef>
                <a:spcPct val="20000"/>
              </a:spcBef>
              <a:spcAft>
                <a:spcPct val="0"/>
              </a:spcAft>
              <a:buClr>
                <a:srgbClr val="0D045C"/>
              </a:buClr>
              <a:buSzPct val="60000"/>
              <a:buFont typeface="Wingdings" panose="05000000000000000000" pitchFamily="2" charset="2"/>
              <a:buChar char=""/>
              <a:defRPr lang="en-US" altLang="en-US" sz="2400" kern="1200" dirty="0">
                <a:solidFill>
                  <a:srgbClr val="575F69"/>
                </a:solidFill>
                <a:latin typeface="Tahoma" panose="020B0604030504040204" pitchFamily="34" charset="0"/>
                <a:ea typeface="Tahoma" panose="020B0604030504040204" pitchFamily="34" charset="0"/>
                <a:cs typeface="Tahoma" panose="020B0604030504040204" pitchFamily="34" charset="0"/>
              </a:defRPr>
            </a:lvl4pPr>
            <a:lvl5pPr marL="1462088" indent="-182563" algn="l" rtl="0" eaLnBrk="0" fontAlgn="base" hangingPunct="0">
              <a:spcBef>
                <a:spcPct val="20000"/>
              </a:spcBef>
              <a:spcAft>
                <a:spcPct val="0"/>
              </a:spcAft>
              <a:buClr>
                <a:srgbClr val="0D045C"/>
              </a:buClr>
              <a:buSzPct val="68000"/>
              <a:buFont typeface="Wingdings 2" panose="05020102010507070707" pitchFamily="18" charset="2"/>
              <a:buChar char=""/>
              <a:defRPr lang="en-US" altLang="en-US" sz="2400" kern="1200" dirty="0">
                <a:solidFill>
                  <a:srgbClr val="575F69"/>
                </a:solidFill>
                <a:latin typeface="Tahoma" panose="020B0604030504040204" pitchFamily="34" charset="0"/>
                <a:ea typeface="Tahoma" panose="020B0604030504040204" pitchFamily="34" charset="0"/>
                <a:cs typeface="Tahoma" panose="020B0604030504040204" pitchFamily="34" charset="0"/>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257175" lvl="1" indent="-257175">
              <a:lnSpc>
                <a:spcPct val="110000"/>
              </a:lnSpc>
              <a:spcBef>
                <a:spcPts val="0"/>
              </a:spcBef>
              <a:spcAft>
                <a:spcPts val="180"/>
              </a:spcAft>
              <a:buClr>
                <a:schemeClr val="tx1">
                  <a:lumMod val="75000"/>
                  <a:lumOff val="25000"/>
                </a:schemeClr>
              </a:buClr>
              <a:buSzPct val="100000"/>
              <a:buFont typeface="Arial" panose="020B0604020202020204" pitchFamily="34" charset="0"/>
              <a:buChar char="•"/>
            </a:pPr>
            <a:r>
              <a:rPr lang="en-CA" sz="108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Re-interpreted Geologic Model indicates porphyry system in south zone open at depth. </a:t>
            </a:r>
          </a:p>
          <a:p>
            <a:pPr marL="257175" lvl="1" indent="-257175">
              <a:lnSpc>
                <a:spcPct val="110000"/>
              </a:lnSpc>
              <a:spcBef>
                <a:spcPts val="0"/>
              </a:spcBef>
              <a:spcAft>
                <a:spcPts val="180"/>
              </a:spcAft>
              <a:buClr>
                <a:schemeClr val="tx1">
                  <a:lumMod val="75000"/>
                  <a:lumOff val="25000"/>
                </a:schemeClr>
              </a:buClr>
              <a:buSzPct val="100000"/>
              <a:buFont typeface="Arial" panose="020B0604020202020204" pitchFamily="34" charset="0"/>
              <a:buChar char="•"/>
            </a:pPr>
            <a:endParaRPr lang="en-CA" sz="108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a:p>
            <a:pPr marL="257175" lvl="1" indent="-257175">
              <a:lnSpc>
                <a:spcPct val="110000"/>
              </a:lnSpc>
              <a:spcBef>
                <a:spcPts val="0"/>
              </a:spcBef>
              <a:spcAft>
                <a:spcPts val="180"/>
              </a:spcAft>
              <a:buClr>
                <a:schemeClr val="tx1">
                  <a:lumMod val="75000"/>
                  <a:lumOff val="25000"/>
                </a:schemeClr>
              </a:buClr>
              <a:buSzPct val="100000"/>
              <a:buFont typeface="Arial" panose="020B0604020202020204" pitchFamily="34" charset="0"/>
              <a:buChar char="•"/>
            </a:pPr>
            <a:r>
              <a:rPr lang="en-CA" sz="108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Current exploration focused on high-grade Au/Cu mineralization found</a:t>
            </a:r>
          </a:p>
          <a:p>
            <a:pPr marL="504348" lvl="2" indent="-257175">
              <a:lnSpc>
                <a:spcPct val="110000"/>
              </a:lnSpc>
              <a:spcBef>
                <a:spcPts val="0"/>
              </a:spcBef>
              <a:spcAft>
                <a:spcPts val="180"/>
              </a:spcAft>
              <a:buClr>
                <a:schemeClr val="tx1">
                  <a:lumMod val="75000"/>
                  <a:lumOff val="25000"/>
                </a:schemeClr>
              </a:buClr>
              <a:buSzPct val="100000"/>
              <a:buFont typeface="Arial" panose="020B0604020202020204" pitchFamily="34" charset="0"/>
              <a:buChar char="•"/>
            </a:pPr>
            <a:r>
              <a:rPr lang="en-CA" sz="108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At depth in South Pit</a:t>
            </a:r>
          </a:p>
          <a:p>
            <a:pPr marL="777398" lvl="3" indent="-257175">
              <a:lnSpc>
                <a:spcPct val="110000"/>
              </a:lnSpc>
              <a:spcBef>
                <a:spcPts val="0"/>
              </a:spcBef>
              <a:spcAft>
                <a:spcPts val="180"/>
              </a:spcAft>
              <a:buClr>
                <a:schemeClr val="tx1">
                  <a:lumMod val="75000"/>
                  <a:lumOff val="25000"/>
                </a:schemeClr>
              </a:buClr>
              <a:buSzPct val="100000"/>
              <a:buFont typeface="Arial" panose="020B0604020202020204" pitchFamily="34" charset="0"/>
              <a:buChar char="•"/>
            </a:pPr>
            <a:r>
              <a:rPr lang="en-CA" sz="108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TEP-11-026: 309m-496m – 188m - 1.04 g/t Au, 0.38% Cu, 1.2 g/t Ag.</a:t>
            </a:r>
          </a:p>
          <a:p>
            <a:pPr marL="504348" lvl="2" indent="-257175">
              <a:lnSpc>
                <a:spcPct val="110000"/>
              </a:lnSpc>
              <a:spcBef>
                <a:spcPts val="0"/>
              </a:spcBef>
              <a:spcAft>
                <a:spcPts val="180"/>
              </a:spcAft>
              <a:buClr>
                <a:schemeClr val="tx1">
                  <a:lumMod val="75000"/>
                  <a:lumOff val="25000"/>
                </a:schemeClr>
              </a:buClr>
              <a:buSzPct val="100000"/>
              <a:buFont typeface="Arial" panose="020B0604020202020204" pitchFamily="34" charset="0"/>
              <a:buChar char="•"/>
            </a:pPr>
            <a:r>
              <a:rPr lang="en-CA" sz="108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Along Strike of and at depth in North Pit testing Cu-Au bearing porphyry stocks. </a:t>
            </a:r>
          </a:p>
          <a:p>
            <a:pPr marL="257175" lvl="1" indent="-257175">
              <a:lnSpc>
                <a:spcPct val="110000"/>
              </a:lnSpc>
              <a:spcBef>
                <a:spcPts val="0"/>
              </a:spcBef>
              <a:spcAft>
                <a:spcPts val="180"/>
              </a:spcAft>
              <a:buClr>
                <a:schemeClr val="tx1">
                  <a:lumMod val="75000"/>
                  <a:lumOff val="25000"/>
                </a:schemeClr>
              </a:buClr>
              <a:buSzPct val="100000"/>
              <a:buFont typeface="Arial" panose="020B0604020202020204" pitchFamily="34" charset="0"/>
              <a:buChar char="•"/>
            </a:pPr>
            <a:endParaRPr lang="en-CA" sz="108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a:p>
            <a:pPr marL="504348" lvl="2" indent="-257175">
              <a:lnSpc>
                <a:spcPct val="110000"/>
              </a:lnSpc>
              <a:spcBef>
                <a:spcPts val="0"/>
              </a:spcBef>
              <a:spcAft>
                <a:spcPts val="180"/>
              </a:spcAft>
              <a:buClr>
                <a:schemeClr val="tx1">
                  <a:lumMod val="75000"/>
                  <a:lumOff val="25000"/>
                </a:schemeClr>
              </a:buClr>
              <a:buSzPct val="100000"/>
              <a:buFont typeface="Arial" panose="020B0604020202020204" pitchFamily="34" charset="0"/>
              <a:buChar char="•"/>
            </a:pPr>
            <a:endParaRPr lang="en-CA" sz="108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a:p>
            <a:pPr marL="257175" lvl="1" indent="-257175">
              <a:lnSpc>
                <a:spcPct val="70000"/>
              </a:lnSpc>
              <a:spcBef>
                <a:spcPts val="0"/>
              </a:spcBef>
              <a:spcAft>
                <a:spcPts val="405"/>
              </a:spcAft>
              <a:buClr>
                <a:schemeClr val="tx1">
                  <a:lumMod val="75000"/>
                  <a:lumOff val="25000"/>
                </a:schemeClr>
              </a:buClr>
              <a:buSzPct val="100000"/>
              <a:buFont typeface="Arial" panose="020B0604020202020204" pitchFamily="34" charset="0"/>
              <a:buChar char="•"/>
            </a:pPr>
            <a:endParaRPr lang="en-CA" sz="108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p:txBody>
      </p:sp>
      <p:sp>
        <p:nvSpPr>
          <p:cNvPr id="13" name="Slide Number Placeholder 3">
            <a:extLst>
              <a:ext uri="{FF2B5EF4-FFF2-40B4-BE49-F238E27FC236}">
                <a16:creationId xmlns:a16="http://schemas.microsoft.com/office/drawing/2014/main" id="{D538C54D-F072-EC48-A084-197EA297BA40}"/>
              </a:ext>
            </a:extLst>
          </p:cNvPr>
          <p:cNvSpPr txBox="1">
            <a:spLocks/>
          </p:cNvSpPr>
          <p:nvPr/>
        </p:nvSpPr>
        <p:spPr bwMode="auto">
          <a:xfrm>
            <a:off x="8428482" y="5218024"/>
            <a:ext cx="201168" cy="211226"/>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2400" tIns="32400" rIns="32400" bIns="32400" numCol="1" anchor="t" anchorCtr="0" compatLnSpc="1">
            <a:prstTxWarp prst="textNoShape">
              <a:avLst/>
            </a:prstTxWarp>
          </a:bodyPr>
          <a:lstStyle>
            <a:defPPr>
              <a:defRPr lang="en-US"/>
            </a:defPPr>
            <a:lvl1pPr marL="0" algn="l" defTabSz="914400" rtl="0" eaLnBrk="1" latinLnBrk="0" hangingPunct="1">
              <a:defRPr sz="1800" b="0" i="0" kern="1200">
                <a:solidFill>
                  <a:schemeClr val="tx1"/>
                </a:solidFill>
                <a:latin typeface="Arial" panose="020B0604020202020204" pitchFamily="34" charset="0"/>
                <a:ea typeface="MS PGothic" panose="020B0600070205080204" pitchFamily="34" charset="-128"/>
                <a:cs typeface="Lato" panose="020F0502020204030203" pitchFamily="34" charset="0"/>
              </a:defRPr>
            </a:lvl1pPr>
            <a:lvl2pPr marL="557186" indent="-214302"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857207"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200090"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1542974"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1885856"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228738"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2571621"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2914505"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A983A77F-E02C-4B55-AE23-88B176EE659A}" type="slidenum">
              <a:rPr lang="en-US" altLang="en-US" sz="810">
                <a:solidFill>
                  <a:schemeClr val="bg1"/>
                </a:solidFill>
                <a:latin typeface="Manifold CF" pitchFamily="2" charset="77"/>
                <a:ea typeface="Lato" panose="020F0502020204030203" pitchFamily="34" charset="0"/>
              </a:rPr>
              <a:pPr algn="ctr"/>
              <a:t>18</a:t>
            </a:fld>
            <a:endParaRPr lang="en-US" altLang="en-US" sz="810" dirty="0">
              <a:solidFill>
                <a:schemeClr val="bg1"/>
              </a:solidFill>
              <a:latin typeface="Manifold CF" pitchFamily="2" charset="77"/>
              <a:ea typeface="Lato" panose="020F0502020204030203" pitchFamily="34" charset="0"/>
            </a:endParaRPr>
          </a:p>
        </p:txBody>
      </p:sp>
      <p:sp>
        <p:nvSpPr>
          <p:cNvPr id="12" name="Rectangle 11">
            <a:extLst>
              <a:ext uri="{FF2B5EF4-FFF2-40B4-BE49-F238E27FC236}">
                <a16:creationId xmlns:a16="http://schemas.microsoft.com/office/drawing/2014/main" id="{EBC573FA-A08A-9944-A24B-F954E04B476E}"/>
              </a:ext>
            </a:extLst>
          </p:cNvPr>
          <p:cNvSpPr/>
          <p:nvPr/>
        </p:nvSpPr>
        <p:spPr>
          <a:xfrm>
            <a:off x="5377938" y="5135014"/>
            <a:ext cx="3808134" cy="279179"/>
          </a:xfrm>
          <a:prstGeom prst="rect">
            <a:avLst/>
          </a:prstGeom>
        </p:spPr>
        <p:txBody>
          <a:bodyPr wrap="square">
            <a:spAutoFit/>
          </a:bodyPr>
          <a:lstStyle/>
          <a:p>
            <a:pPr>
              <a:defRPr/>
            </a:pPr>
            <a:r>
              <a:rPr lang="en-US" altLang="en-US" sz="607"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hlinkClick r:id="rId4"/>
              </a:rPr>
              <a:t>Source: NI-43-101 Technical Report Preliminary Economic Assessment on the </a:t>
            </a:r>
            <a:r>
              <a:rPr lang="en-US" altLang="en-US" sz="607" dirty="0" err="1">
                <a:solidFill>
                  <a:schemeClr val="accent6">
                    <a:lumMod val="75000"/>
                  </a:schemeClr>
                </a:solidFill>
                <a:latin typeface="Lato" panose="020F0502020204030203" pitchFamily="34" charset="0"/>
                <a:ea typeface="Lato" panose="020F0502020204030203" pitchFamily="34" charset="0"/>
                <a:cs typeface="Lato" panose="020F0502020204030203" pitchFamily="34" charset="0"/>
                <a:hlinkClick r:id="rId4"/>
              </a:rPr>
              <a:t>Tepal</a:t>
            </a:r>
            <a:r>
              <a:rPr lang="en-US" altLang="en-US" sz="607"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hlinkClick r:id="rId4"/>
              </a:rPr>
              <a:t> Project, </a:t>
            </a:r>
            <a:r>
              <a:rPr lang="en-US" altLang="en-US" sz="607" dirty="0" err="1">
                <a:solidFill>
                  <a:schemeClr val="accent6">
                    <a:lumMod val="75000"/>
                  </a:schemeClr>
                </a:solidFill>
                <a:latin typeface="Lato" panose="020F0502020204030203" pitchFamily="34" charset="0"/>
                <a:ea typeface="Lato" panose="020F0502020204030203" pitchFamily="34" charset="0"/>
                <a:cs typeface="Lato" panose="020F0502020204030203" pitchFamily="34" charset="0"/>
                <a:hlinkClick r:id="rId4"/>
              </a:rPr>
              <a:t>Michoacan</a:t>
            </a:r>
            <a:r>
              <a:rPr lang="en-US" altLang="en-US" sz="607"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hlinkClick r:id="rId4"/>
              </a:rPr>
              <a:t>, Mexico, JDS Energy &amp; Mining Inc; January 2017 </a:t>
            </a:r>
            <a:endParaRPr lang="en-US" altLang="en-US" sz="607"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p:txBody>
      </p:sp>
      <p:sp>
        <p:nvSpPr>
          <p:cNvPr id="2" name="Title 1">
            <a:extLst>
              <a:ext uri="{FF2B5EF4-FFF2-40B4-BE49-F238E27FC236}">
                <a16:creationId xmlns:a16="http://schemas.microsoft.com/office/drawing/2014/main" id="{4B04E84B-E35D-4405-9B16-371B852C288A}"/>
              </a:ext>
            </a:extLst>
          </p:cNvPr>
          <p:cNvSpPr>
            <a:spLocks noGrp="1"/>
          </p:cNvSpPr>
          <p:nvPr>
            <p:ph type="title"/>
          </p:nvPr>
        </p:nvSpPr>
        <p:spPr>
          <a:xfrm>
            <a:off x="330435" y="-12986"/>
            <a:ext cx="6868651" cy="465992"/>
          </a:xfrm>
        </p:spPr>
        <p:txBody>
          <a:bodyPr>
            <a:normAutofit fontScale="90000"/>
          </a:bodyPr>
          <a:lstStyle/>
          <a:p>
            <a:r>
              <a:rPr lang="en-AU" b="1" dirty="0" err="1">
                <a:latin typeface="Manifold CF Demi Bold" pitchFamily="2" charset="77"/>
              </a:rPr>
              <a:t>SOUth</a:t>
            </a:r>
            <a:r>
              <a:rPr lang="en-AU" b="1" dirty="0">
                <a:latin typeface="Manifold CF Demi Bold" pitchFamily="2" charset="77"/>
              </a:rPr>
              <a:t> Zone – Target: increasing resource Base </a:t>
            </a:r>
          </a:p>
        </p:txBody>
      </p:sp>
      <p:sp>
        <p:nvSpPr>
          <p:cNvPr id="8" name="TextBox 7"/>
          <p:cNvSpPr txBox="1"/>
          <p:nvPr/>
        </p:nvSpPr>
        <p:spPr>
          <a:xfrm>
            <a:off x="3119069" y="4590738"/>
            <a:ext cx="1280261" cy="461665"/>
          </a:xfrm>
          <a:prstGeom prst="rect">
            <a:avLst/>
          </a:prstGeom>
          <a:noFill/>
        </p:spPr>
        <p:txBody>
          <a:bodyPr wrap="square" rtlCol="0">
            <a:spAutoFit/>
          </a:bodyPr>
          <a:lstStyle/>
          <a:p>
            <a:r>
              <a:rPr lang="en-CA" sz="1200" dirty="0">
                <a:latin typeface="Manifold CF" panose="020B0604020202020204" charset="0"/>
              </a:rPr>
              <a:t>188m -1.04 g/t Au, 0.38 % Cu</a:t>
            </a:r>
          </a:p>
        </p:txBody>
      </p:sp>
      <p:cxnSp>
        <p:nvCxnSpPr>
          <p:cNvPr id="14" name="Straight Arrow Connector 13"/>
          <p:cNvCxnSpPr/>
          <p:nvPr/>
        </p:nvCxnSpPr>
        <p:spPr>
          <a:xfrm flipV="1">
            <a:off x="4198583" y="3389086"/>
            <a:ext cx="184731" cy="134982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124847" y="4645308"/>
            <a:ext cx="1286933" cy="253916"/>
          </a:xfrm>
          <a:prstGeom prst="rect">
            <a:avLst/>
          </a:prstGeom>
          <a:solidFill>
            <a:srgbClr val="4061AB">
              <a:alpha val="23000"/>
            </a:srgbClr>
          </a:solidFill>
          <a:ln>
            <a:solidFill>
              <a:srgbClr val="FF0000"/>
            </a:solidFill>
          </a:ln>
          <a:effectLst>
            <a:softEdge rad="31750"/>
          </a:effectLst>
        </p:spPr>
        <p:txBody>
          <a:bodyPr wrap="square">
            <a:spAutoFit/>
          </a:bodyPr>
          <a:lstStyle/>
          <a:p>
            <a:pPr>
              <a:defRPr/>
            </a:pPr>
            <a:r>
              <a:rPr lang="en-AU" sz="1050" b="1" spc="202" dirty="0">
                <a:effectLst>
                  <a:outerShdw blurRad="38100" dist="38100" dir="2700000" algn="tl">
                    <a:srgbClr val="000000">
                      <a:alpha val="43137"/>
                    </a:srgbClr>
                  </a:outerShdw>
                </a:effectLst>
                <a:latin typeface="Manifold CF Demi Bold" pitchFamily="2" charset="77"/>
              </a:rPr>
              <a:t>Target Area</a:t>
            </a:r>
            <a:endParaRPr lang="en-US" sz="800" b="1" dirty="0">
              <a:solidFill>
                <a:schemeClr val="bg1">
                  <a:lumMod val="50000"/>
                </a:schemeClr>
              </a:solidFill>
              <a:effectLst>
                <a:outerShdw blurRad="38100" dist="38100" dir="2700000" algn="tl">
                  <a:srgbClr val="000000">
                    <a:alpha val="43137"/>
                  </a:srgbClr>
                </a:outerShdw>
              </a:effectLst>
              <a:latin typeface="Manifold CF Demi Bold" pitchFamily="2" charset="77"/>
            </a:endParaRPr>
          </a:p>
        </p:txBody>
      </p:sp>
      <p:cxnSp>
        <p:nvCxnSpPr>
          <p:cNvPr id="27" name="Straight Connector 26"/>
          <p:cNvCxnSpPr/>
          <p:nvPr/>
        </p:nvCxnSpPr>
        <p:spPr>
          <a:xfrm>
            <a:off x="50800" y="2077327"/>
            <a:ext cx="3708400" cy="0"/>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0" y="2079434"/>
            <a:ext cx="2525050" cy="246221"/>
          </a:xfrm>
          <a:prstGeom prst="rect">
            <a:avLst/>
          </a:prstGeom>
          <a:noFill/>
        </p:spPr>
        <p:txBody>
          <a:bodyPr wrap="none" rtlCol="0">
            <a:spAutoFit/>
          </a:bodyPr>
          <a:lstStyle/>
          <a:p>
            <a:r>
              <a:rPr lang="en-CA" sz="1000" dirty="0">
                <a:latin typeface="Manifold CF" panose="020B0604020202020204" charset="0"/>
              </a:rPr>
              <a:t>Approximate base of current pit shell design</a:t>
            </a:r>
          </a:p>
        </p:txBody>
      </p:sp>
      <p:sp>
        <p:nvSpPr>
          <p:cNvPr id="4" name="Slide Number Placeholder 3">
            <a:extLst>
              <a:ext uri="{FF2B5EF4-FFF2-40B4-BE49-F238E27FC236}">
                <a16:creationId xmlns:a16="http://schemas.microsoft.com/office/drawing/2014/main" id="{5EA1ECD4-D2C0-494A-96A5-CC4BB89E69A5}"/>
              </a:ext>
            </a:extLst>
          </p:cNvPr>
          <p:cNvSpPr>
            <a:spLocks noGrp="1"/>
          </p:cNvSpPr>
          <p:nvPr>
            <p:ph type="sldNum" sz="quarter" idx="4"/>
          </p:nvPr>
        </p:nvSpPr>
        <p:spPr/>
        <p:txBody>
          <a:bodyPr/>
          <a:lstStyle/>
          <a:p>
            <a:fld id="{092B7659-9165-A646-905C-0168404DB040}" type="slidenum">
              <a:rPr lang="en-US" smtClean="0"/>
              <a:pPr/>
              <a:t>18</a:t>
            </a:fld>
            <a:endParaRPr lang="en-US" dirty="0"/>
          </a:p>
        </p:txBody>
      </p:sp>
    </p:spTree>
    <p:extLst>
      <p:ext uri="{BB962C8B-B14F-4D97-AF65-F5344CB8AC3E}">
        <p14:creationId xmlns:p14="http://schemas.microsoft.com/office/powerpoint/2010/main" val="13156416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15" y="1018824"/>
            <a:ext cx="5433704" cy="4049832"/>
          </a:xfrm>
          <a:prstGeom prst="rect">
            <a:avLst/>
          </a:prstGeom>
        </p:spPr>
      </p:pic>
      <p:pic>
        <p:nvPicPr>
          <p:cNvPr id="14" name="Picture 13">
            <a:extLst>
              <a:ext uri="{FF2B5EF4-FFF2-40B4-BE49-F238E27FC236}">
                <a16:creationId xmlns:a16="http://schemas.microsoft.com/office/drawing/2014/main" id="{62BBD778-EAC1-4374-B215-F0845231A708}"/>
              </a:ext>
            </a:extLst>
          </p:cNvPr>
          <p:cNvPicPr>
            <a:picLocks noChangeAspect="1"/>
          </p:cNvPicPr>
          <p:nvPr/>
        </p:nvPicPr>
        <p:blipFill>
          <a:blip r:embed="rId3"/>
          <a:stretch>
            <a:fillRect/>
          </a:stretch>
        </p:blipFill>
        <p:spPr>
          <a:xfrm>
            <a:off x="6010160" y="1091278"/>
            <a:ext cx="2772256" cy="2188244"/>
          </a:xfrm>
          <a:prstGeom prst="rect">
            <a:avLst/>
          </a:prstGeom>
          <a:ln>
            <a:solidFill>
              <a:schemeClr val="bg1"/>
            </a:solidFill>
          </a:ln>
        </p:spPr>
      </p:pic>
      <p:sp>
        <p:nvSpPr>
          <p:cNvPr id="9" name="Content Placeholder 4">
            <a:extLst>
              <a:ext uri="{FF2B5EF4-FFF2-40B4-BE49-F238E27FC236}">
                <a16:creationId xmlns:a16="http://schemas.microsoft.com/office/drawing/2014/main" id="{073BB3E0-E71A-764B-970B-C937C320C509}"/>
              </a:ext>
            </a:extLst>
          </p:cNvPr>
          <p:cNvSpPr txBox="1">
            <a:spLocks/>
          </p:cNvSpPr>
          <p:nvPr/>
        </p:nvSpPr>
        <p:spPr>
          <a:xfrm>
            <a:off x="5861252" y="3738165"/>
            <a:ext cx="3070071" cy="1479859"/>
          </a:xfrm>
          <a:prstGeom prst="rect">
            <a:avLst/>
          </a:prstGeom>
        </p:spPr>
        <p:txBody>
          <a:bodyPr>
            <a:noAutofit/>
          </a:bodyPr>
          <a:lstStyle>
            <a:lvl1pPr marL="273050" indent="-273050" algn="l" rtl="0" eaLnBrk="0" fontAlgn="base" hangingPunct="0">
              <a:spcBef>
                <a:spcPct val="20000"/>
              </a:spcBef>
              <a:spcAft>
                <a:spcPct val="0"/>
              </a:spcAft>
              <a:buClr>
                <a:srgbClr val="0D045C"/>
              </a:buClr>
              <a:buSzPct val="70000"/>
              <a:buFont typeface="Wingdings" panose="05000000000000000000" pitchFamily="2" charset="2"/>
              <a:buChar char=""/>
              <a:defRPr lang="en-US" altLang="en-US" sz="2400" kern="1200" dirty="0">
                <a:solidFill>
                  <a:srgbClr val="575F69"/>
                </a:solidFill>
                <a:latin typeface="Palatino Linotype" panose="02040502050505030304" pitchFamily="18" charset="0"/>
                <a:ea typeface="MS PGothic" pitchFamily="34" charset="-128"/>
                <a:cs typeface="ＭＳ Ｐゴシック" charset="0"/>
              </a:defRPr>
            </a:lvl1pPr>
            <a:lvl2pPr marL="639763" indent="-273050" algn="l" rtl="0" eaLnBrk="0" fontAlgn="base" hangingPunct="0">
              <a:spcBef>
                <a:spcPct val="20000"/>
              </a:spcBef>
              <a:spcAft>
                <a:spcPct val="0"/>
              </a:spcAft>
              <a:buClr>
                <a:srgbClr val="0D045C"/>
              </a:buClr>
              <a:buSzPct val="80000"/>
              <a:buFont typeface="Wingdings 2" panose="05020102010507070707" pitchFamily="18" charset="2"/>
              <a:buChar char=""/>
              <a:defRPr lang="en-US" altLang="en-US" sz="2400" kern="1200" baseline="0" dirty="0">
                <a:solidFill>
                  <a:srgbClr val="575F69"/>
                </a:solidFill>
                <a:latin typeface="Tahoma" panose="020B0604030504040204" pitchFamily="34" charset="0"/>
                <a:ea typeface="MS PGothic" pitchFamily="34" charset="-128"/>
                <a:cs typeface="+mn-cs"/>
              </a:defRPr>
            </a:lvl2pPr>
            <a:lvl3pPr marL="914400" indent="-182563" algn="l" rtl="0" eaLnBrk="0" fontAlgn="base" hangingPunct="0">
              <a:spcBef>
                <a:spcPct val="20000"/>
              </a:spcBef>
              <a:spcAft>
                <a:spcPct val="0"/>
              </a:spcAft>
              <a:buClr>
                <a:srgbClr val="0D045C"/>
              </a:buClr>
              <a:buSzPct val="60000"/>
              <a:buFont typeface="Wingdings" panose="05000000000000000000" pitchFamily="2" charset="2"/>
              <a:buChar char=""/>
              <a:defRPr lang="en-US" altLang="en-US" sz="2400" kern="1200" dirty="0">
                <a:solidFill>
                  <a:srgbClr val="575F69"/>
                </a:solidFill>
                <a:latin typeface="Tahoma" panose="020B0604030504040204" pitchFamily="34" charset="0"/>
                <a:ea typeface="Tahoma" panose="020B0604030504040204" pitchFamily="34" charset="0"/>
                <a:cs typeface="Tahoma" panose="020B0604030504040204" pitchFamily="34" charset="0"/>
              </a:defRPr>
            </a:lvl3pPr>
            <a:lvl4pPr marL="1187450" indent="-182563" algn="l" rtl="0" eaLnBrk="0" fontAlgn="base" hangingPunct="0">
              <a:spcBef>
                <a:spcPct val="20000"/>
              </a:spcBef>
              <a:spcAft>
                <a:spcPct val="0"/>
              </a:spcAft>
              <a:buClr>
                <a:srgbClr val="0D045C"/>
              </a:buClr>
              <a:buSzPct val="60000"/>
              <a:buFont typeface="Wingdings" panose="05000000000000000000" pitchFamily="2" charset="2"/>
              <a:buChar char=""/>
              <a:defRPr lang="en-US" altLang="en-US" sz="2400" kern="1200" dirty="0">
                <a:solidFill>
                  <a:srgbClr val="575F69"/>
                </a:solidFill>
                <a:latin typeface="Tahoma" panose="020B0604030504040204" pitchFamily="34" charset="0"/>
                <a:ea typeface="Tahoma" panose="020B0604030504040204" pitchFamily="34" charset="0"/>
                <a:cs typeface="Tahoma" panose="020B0604030504040204" pitchFamily="34" charset="0"/>
              </a:defRPr>
            </a:lvl4pPr>
            <a:lvl5pPr marL="1462088" indent="-182563" algn="l" rtl="0" eaLnBrk="0" fontAlgn="base" hangingPunct="0">
              <a:spcBef>
                <a:spcPct val="20000"/>
              </a:spcBef>
              <a:spcAft>
                <a:spcPct val="0"/>
              </a:spcAft>
              <a:buClr>
                <a:srgbClr val="0D045C"/>
              </a:buClr>
              <a:buSzPct val="68000"/>
              <a:buFont typeface="Wingdings 2" panose="05020102010507070707" pitchFamily="18" charset="2"/>
              <a:buChar char=""/>
              <a:defRPr lang="en-US" altLang="en-US" sz="2400" kern="1200" dirty="0">
                <a:solidFill>
                  <a:srgbClr val="575F69"/>
                </a:solidFill>
                <a:latin typeface="Tahoma" panose="020B0604030504040204" pitchFamily="34" charset="0"/>
                <a:ea typeface="Tahoma" panose="020B0604030504040204" pitchFamily="34" charset="0"/>
                <a:cs typeface="Tahoma" panose="020B0604030504040204" pitchFamily="34" charset="0"/>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192872" lvl="1" indent="-192872">
              <a:lnSpc>
                <a:spcPct val="110000"/>
              </a:lnSpc>
              <a:spcBef>
                <a:spcPts val="0"/>
              </a:spcBef>
              <a:spcAft>
                <a:spcPts val="405"/>
              </a:spcAft>
              <a:buClr>
                <a:schemeClr val="tx1">
                  <a:lumMod val="75000"/>
                  <a:lumOff val="25000"/>
                </a:schemeClr>
              </a:buClr>
              <a:buSzPct val="100000"/>
              <a:buFont typeface="Arial" panose="020B0604020202020204" pitchFamily="34" charset="0"/>
              <a:buChar char="•"/>
            </a:pPr>
            <a:r>
              <a:rPr lang="en-CA" sz="108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7 Zones identified. 12 holes planned in         5 Zones in addition to more surface exploration work.</a:t>
            </a:r>
          </a:p>
          <a:p>
            <a:pPr marL="192872" lvl="1" indent="-192872">
              <a:lnSpc>
                <a:spcPct val="110000"/>
              </a:lnSpc>
              <a:spcBef>
                <a:spcPts val="0"/>
              </a:spcBef>
              <a:spcAft>
                <a:spcPts val="405"/>
              </a:spcAft>
              <a:buClr>
                <a:schemeClr val="tx1">
                  <a:lumMod val="75000"/>
                  <a:lumOff val="25000"/>
                </a:schemeClr>
              </a:buClr>
              <a:buSzPct val="100000"/>
              <a:buFont typeface="Arial" panose="020B0604020202020204" pitchFamily="34" charset="0"/>
              <a:buChar char="•"/>
            </a:pPr>
            <a:r>
              <a:rPr lang="en-CA" sz="108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Recent work indicates the presence of Au-Ag epithermal zones that remain largely untested. </a:t>
            </a:r>
          </a:p>
          <a:p>
            <a:pPr marL="0" lvl="1" indent="0">
              <a:lnSpc>
                <a:spcPct val="110000"/>
              </a:lnSpc>
              <a:spcBef>
                <a:spcPts val="0"/>
              </a:spcBef>
              <a:spcAft>
                <a:spcPts val="405"/>
              </a:spcAft>
              <a:buClr>
                <a:schemeClr val="tx1">
                  <a:lumMod val="75000"/>
                  <a:lumOff val="25000"/>
                </a:schemeClr>
              </a:buClr>
              <a:buSzPct val="100000"/>
              <a:buNone/>
            </a:pPr>
            <a:endParaRPr lang="en-CA" sz="108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a:p>
            <a:pPr marL="192872" lvl="1" indent="-192872">
              <a:lnSpc>
                <a:spcPct val="110000"/>
              </a:lnSpc>
              <a:spcBef>
                <a:spcPts val="0"/>
              </a:spcBef>
              <a:spcAft>
                <a:spcPts val="405"/>
              </a:spcAft>
              <a:buClr>
                <a:schemeClr val="tx1">
                  <a:lumMod val="75000"/>
                  <a:lumOff val="25000"/>
                </a:schemeClr>
              </a:buClr>
              <a:buSzPct val="100000"/>
              <a:buFont typeface="Arial" panose="020B0604020202020204" pitchFamily="34" charset="0"/>
              <a:buChar char="•"/>
            </a:pPr>
            <a:endParaRPr lang="en-CA" sz="108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a:p>
            <a:pPr marL="192872" lvl="1" indent="-192872">
              <a:lnSpc>
                <a:spcPct val="110000"/>
              </a:lnSpc>
              <a:spcBef>
                <a:spcPts val="0"/>
              </a:spcBef>
              <a:spcAft>
                <a:spcPts val="405"/>
              </a:spcAft>
              <a:buClr>
                <a:schemeClr val="tx1">
                  <a:lumMod val="75000"/>
                  <a:lumOff val="25000"/>
                </a:schemeClr>
              </a:buClr>
              <a:buSzPct val="100000"/>
              <a:buFont typeface="Arial" panose="020B0604020202020204" pitchFamily="34" charset="0"/>
              <a:buChar char="•"/>
            </a:pPr>
            <a:endParaRPr lang="en-CA" sz="108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a:p>
            <a:pPr marL="192872" lvl="1" indent="-192872">
              <a:lnSpc>
                <a:spcPct val="110000"/>
              </a:lnSpc>
              <a:spcBef>
                <a:spcPts val="0"/>
              </a:spcBef>
              <a:spcAft>
                <a:spcPts val="405"/>
              </a:spcAft>
              <a:buClr>
                <a:schemeClr val="tx1">
                  <a:lumMod val="75000"/>
                  <a:lumOff val="25000"/>
                </a:schemeClr>
              </a:buClr>
              <a:buSzPct val="100000"/>
              <a:buFont typeface="Arial" panose="020B0604020202020204" pitchFamily="34" charset="0"/>
              <a:buChar char="•"/>
            </a:pPr>
            <a:endParaRPr lang="en-CA" sz="108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a:p>
            <a:pPr marL="192872" lvl="1" indent="-192872">
              <a:lnSpc>
                <a:spcPct val="70000"/>
              </a:lnSpc>
              <a:spcBef>
                <a:spcPts val="0"/>
              </a:spcBef>
              <a:spcAft>
                <a:spcPts val="405"/>
              </a:spcAft>
              <a:buClr>
                <a:schemeClr val="tx1">
                  <a:lumMod val="75000"/>
                  <a:lumOff val="25000"/>
                </a:schemeClr>
              </a:buClr>
              <a:buSzPct val="100000"/>
              <a:buFont typeface="Arial" panose="020B0604020202020204" pitchFamily="34" charset="0"/>
              <a:buChar char="•"/>
            </a:pPr>
            <a:endParaRPr lang="en-CA" sz="108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p:txBody>
      </p:sp>
      <p:sp>
        <p:nvSpPr>
          <p:cNvPr id="2" name="Title 1">
            <a:extLst>
              <a:ext uri="{FF2B5EF4-FFF2-40B4-BE49-F238E27FC236}">
                <a16:creationId xmlns:a16="http://schemas.microsoft.com/office/drawing/2014/main" id="{24DC2AE1-E0F1-4E0F-9385-8B23AF7EBB1A}"/>
              </a:ext>
            </a:extLst>
          </p:cNvPr>
          <p:cNvSpPr>
            <a:spLocks noGrp="1"/>
          </p:cNvSpPr>
          <p:nvPr>
            <p:ph type="title"/>
          </p:nvPr>
        </p:nvSpPr>
        <p:spPr>
          <a:xfrm>
            <a:off x="718661" y="307689"/>
            <a:ext cx="6377940" cy="597905"/>
          </a:xfrm>
        </p:spPr>
        <p:txBody>
          <a:bodyPr>
            <a:normAutofit fontScale="90000"/>
          </a:bodyPr>
          <a:lstStyle/>
          <a:p>
            <a:r>
              <a:rPr lang="en-AU" b="1" dirty="0">
                <a:latin typeface="Manifold CF Demi Bold" pitchFamily="2" charset="77"/>
              </a:rPr>
              <a:t>exploration upside in CENTRE BLOCK/</a:t>
            </a:r>
            <a:r>
              <a:rPr lang="en-AU" b="1" dirty="0" err="1">
                <a:latin typeface="Manifold CF Demi Bold" pitchFamily="2" charset="77"/>
              </a:rPr>
              <a:t>tizate</a:t>
            </a:r>
            <a:endParaRPr lang="en-AU" b="1" dirty="0">
              <a:latin typeface="Manifold CF Demi Bold" pitchFamily="2" charset="77"/>
            </a:endParaRPr>
          </a:p>
        </p:txBody>
      </p:sp>
      <p:sp>
        <p:nvSpPr>
          <p:cNvPr id="11" name="TextBox 10">
            <a:extLst>
              <a:ext uri="{FF2B5EF4-FFF2-40B4-BE49-F238E27FC236}">
                <a16:creationId xmlns:a16="http://schemas.microsoft.com/office/drawing/2014/main" id="{7483B741-584C-4BA9-99A1-D7650FD701E6}"/>
              </a:ext>
            </a:extLst>
          </p:cNvPr>
          <p:cNvSpPr txBox="1"/>
          <p:nvPr/>
        </p:nvSpPr>
        <p:spPr>
          <a:xfrm>
            <a:off x="4513356" y="3145152"/>
            <a:ext cx="1496804" cy="533479"/>
          </a:xfrm>
          <a:prstGeom prst="rect">
            <a:avLst/>
          </a:prstGeom>
          <a:solidFill>
            <a:schemeClr val="bg1"/>
          </a:solidFill>
          <a:effectLst>
            <a:innerShdw blurRad="114300">
              <a:prstClr val="black"/>
            </a:innerShdw>
          </a:effectLst>
        </p:spPr>
        <p:txBody>
          <a:bodyPr wrap="square" rtlCol="0">
            <a:spAutoFit/>
          </a:bodyPr>
          <a:lstStyle/>
          <a:p>
            <a:pPr algn="ctr">
              <a:spcAft>
                <a:spcPts val="90"/>
              </a:spcAft>
            </a:pPr>
            <a:r>
              <a:rPr lang="en-CA" sz="900" b="1" dirty="0">
                <a:latin typeface="Lato" panose="020F0502020204030203"/>
                <a:ea typeface="Tahoma" panose="020B0604030504040204" pitchFamily="34" charset="0"/>
                <a:cs typeface="Tahoma" panose="020B0604030504040204" pitchFamily="34" charset="0"/>
              </a:rPr>
              <a:t>TIZ-11-018: </a:t>
            </a:r>
          </a:p>
          <a:p>
            <a:pPr algn="ctr">
              <a:spcAft>
                <a:spcPts val="90"/>
              </a:spcAft>
            </a:pPr>
            <a:r>
              <a:rPr lang="en-CA" sz="900" b="1" dirty="0">
                <a:latin typeface="Lato" panose="020F0502020204030203"/>
                <a:ea typeface="Tahoma" panose="020B0604030504040204" pitchFamily="34" charset="0"/>
                <a:cs typeface="Tahoma" panose="020B0604030504040204" pitchFamily="34" charset="0"/>
              </a:rPr>
              <a:t>282.95 to 284.37m*</a:t>
            </a:r>
          </a:p>
          <a:p>
            <a:pPr algn="ctr">
              <a:spcAft>
                <a:spcPts val="90"/>
              </a:spcAft>
            </a:pPr>
            <a:r>
              <a:rPr lang="es-MX" sz="900" b="1" dirty="0">
                <a:solidFill>
                  <a:srgbClr val="C00000"/>
                </a:solidFill>
                <a:latin typeface="Lato" panose="020F0502020204030203"/>
                <a:ea typeface="Tahoma" panose="020B0604030504040204" pitchFamily="34" charset="0"/>
                <a:cs typeface="Tahoma" panose="020B0604030504040204" pitchFamily="34" charset="0"/>
              </a:rPr>
              <a:t>25.3 g/t Au, 565 g/t Ag</a:t>
            </a:r>
          </a:p>
        </p:txBody>
      </p:sp>
      <p:cxnSp>
        <p:nvCxnSpPr>
          <p:cNvPr id="3" name="Straight Arrow Connector 2"/>
          <p:cNvCxnSpPr>
            <a:cxnSpLocks/>
            <a:stCxn id="11" idx="1"/>
          </p:cNvCxnSpPr>
          <p:nvPr/>
        </p:nvCxnSpPr>
        <p:spPr>
          <a:xfrm flipH="1" flipV="1">
            <a:off x="3519577" y="3209026"/>
            <a:ext cx="993779" cy="2028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9C35D2E-2D09-4F08-A026-FE122C56AE91}"/>
              </a:ext>
            </a:extLst>
          </p:cNvPr>
          <p:cNvPicPr>
            <a:picLocks noChangeAspect="1"/>
          </p:cNvPicPr>
          <p:nvPr/>
        </p:nvPicPr>
        <p:blipFill rotWithShape="1">
          <a:blip r:embed="rId4"/>
          <a:srcRect b="46975"/>
          <a:stretch/>
        </p:blipFill>
        <p:spPr>
          <a:xfrm>
            <a:off x="7312261" y="3270196"/>
            <a:ext cx="1317389" cy="533204"/>
          </a:xfrm>
          <a:prstGeom prst="rect">
            <a:avLst/>
          </a:prstGeom>
          <a:solidFill>
            <a:schemeClr val="bg1"/>
          </a:solidFill>
        </p:spPr>
      </p:pic>
      <p:sp>
        <p:nvSpPr>
          <p:cNvPr id="12" name="TextBox 11">
            <a:extLst>
              <a:ext uri="{FF2B5EF4-FFF2-40B4-BE49-F238E27FC236}">
                <a16:creationId xmlns:a16="http://schemas.microsoft.com/office/drawing/2014/main" id="{73E670F9-74C7-4D60-A69B-F7B9AC9B4826}"/>
              </a:ext>
            </a:extLst>
          </p:cNvPr>
          <p:cNvSpPr txBox="1"/>
          <p:nvPr/>
        </p:nvSpPr>
        <p:spPr>
          <a:xfrm>
            <a:off x="6133589" y="5040288"/>
            <a:ext cx="1125629" cy="203133"/>
          </a:xfrm>
          <a:prstGeom prst="rect">
            <a:avLst/>
          </a:prstGeom>
          <a:noFill/>
        </p:spPr>
        <p:txBody>
          <a:bodyPr wrap="square" rtlCol="0">
            <a:spAutoFit/>
          </a:bodyPr>
          <a:lstStyle/>
          <a:p>
            <a:r>
              <a:rPr lang="en-AU" sz="720" dirty="0">
                <a:latin typeface="Lato" panose="020F0502020204030203"/>
              </a:rPr>
              <a:t>*True width not known</a:t>
            </a:r>
          </a:p>
        </p:txBody>
      </p:sp>
      <p:sp>
        <p:nvSpPr>
          <p:cNvPr id="13" name="Slide Number Placeholder 3">
            <a:extLst>
              <a:ext uri="{FF2B5EF4-FFF2-40B4-BE49-F238E27FC236}">
                <a16:creationId xmlns:a16="http://schemas.microsoft.com/office/drawing/2014/main" id="{22789B55-026A-4C47-A6FC-703EF0871091}"/>
              </a:ext>
            </a:extLst>
          </p:cNvPr>
          <p:cNvSpPr txBox="1">
            <a:spLocks/>
          </p:cNvSpPr>
          <p:nvPr/>
        </p:nvSpPr>
        <p:spPr bwMode="auto">
          <a:xfrm>
            <a:off x="8428482" y="5218024"/>
            <a:ext cx="201168" cy="211226"/>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2400" tIns="32400" rIns="32400" bIns="32400" numCol="1" anchor="t" anchorCtr="0" compatLnSpc="1">
            <a:prstTxWarp prst="textNoShape">
              <a:avLst/>
            </a:prstTxWarp>
          </a:bodyPr>
          <a:lstStyle>
            <a:defPPr>
              <a:defRPr lang="en-US"/>
            </a:defPPr>
            <a:lvl1pPr marL="0" algn="l" defTabSz="914400" rtl="0" eaLnBrk="1" latinLnBrk="0" hangingPunct="1">
              <a:defRPr sz="1800" b="0" i="0" kern="1200">
                <a:solidFill>
                  <a:schemeClr val="tx1"/>
                </a:solidFill>
                <a:latin typeface="Arial" panose="020B0604020202020204" pitchFamily="34" charset="0"/>
                <a:ea typeface="MS PGothic" panose="020B0600070205080204" pitchFamily="34" charset="-128"/>
                <a:cs typeface="Lato" panose="020F0502020204030203" pitchFamily="34" charset="0"/>
              </a:defRPr>
            </a:lvl1pPr>
            <a:lvl2pPr marL="557186" indent="-214302"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857207"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200090"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1542974"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1885856"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228738"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2571621"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2914505"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A983A77F-E02C-4B55-AE23-88B176EE659A}" type="slidenum">
              <a:rPr lang="en-US" altLang="en-US" sz="810">
                <a:solidFill>
                  <a:schemeClr val="bg1"/>
                </a:solidFill>
                <a:latin typeface="Manifold CF" pitchFamily="2" charset="77"/>
                <a:ea typeface="Lato" panose="020F0502020204030203" pitchFamily="34" charset="0"/>
              </a:rPr>
              <a:pPr algn="ctr"/>
              <a:t>19</a:t>
            </a:fld>
            <a:endParaRPr lang="en-US" altLang="en-US" sz="810" dirty="0">
              <a:solidFill>
                <a:schemeClr val="bg1"/>
              </a:solidFill>
              <a:latin typeface="Manifold CF" pitchFamily="2" charset="77"/>
              <a:ea typeface="Lato" panose="020F0502020204030203" pitchFamily="34" charset="0"/>
            </a:endParaRPr>
          </a:p>
        </p:txBody>
      </p:sp>
      <p:sp>
        <p:nvSpPr>
          <p:cNvPr id="15" name="Title 1">
            <a:extLst>
              <a:ext uri="{FF2B5EF4-FFF2-40B4-BE49-F238E27FC236}">
                <a16:creationId xmlns:a16="http://schemas.microsoft.com/office/drawing/2014/main" id="{24DC2AE1-E0F1-4E0F-9385-8B23AF7EBB1A}"/>
              </a:ext>
            </a:extLst>
          </p:cNvPr>
          <p:cNvSpPr txBox="1">
            <a:spLocks/>
          </p:cNvSpPr>
          <p:nvPr/>
        </p:nvSpPr>
        <p:spPr>
          <a:xfrm>
            <a:off x="396815" y="2545288"/>
            <a:ext cx="1820707" cy="289073"/>
          </a:xfrm>
          <a:prstGeom prst="rect">
            <a:avLst/>
          </a:prstGeom>
        </p:spPr>
        <p:txBody>
          <a:bodyPr vert="horz" anchor="b">
            <a:normAutofit fontScale="90000" lnSpcReduction="10000"/>
          </a:bodyPr>
          <a:lstStyle>
            <a:lvl1pPr algn="l" rtl="0" eaLnBrk="0" fontAlgn="base" hangingPunct="0">
              <a:spcBef>
                <a:spcPct val="0"/>
              </a:spcBef>
              <a:spcAft>
                <a:spcPct val="0"/>
              </a:spcAft>
              <a:defRPr lang="en-US" sz="2025" b="1" i="0" kern="1200" cap="all" spc="202" baseline="0" dirty="0">
                <a:solidFill>
                  <a:srgbClr val="012B5B"/>
                </a:solidFill>
                <a:latin typeface="Manifold CF Demi Bold" pitchFamily="2" charset="77"/>
                <a:ea typeface="Lato" panose="020F0502020204030203" pitchFamily="34" charset="0"/>
                <a:cs typeface="Lato" panose="020F0502020204030203" pitchFamily="34" charset="0"/>
              </a:defRPr>
            </a:lvl1pPr>
            <a:lvl2pPr algn="l" rtl="0" eaLnBrk="0" fontAlgn="base" hangingPunct="0">
              <a:spcBef>
                <a:spcPct val="0"/>
              </a:spcBef>
              <a:spcAft>
                <a:spcPct val="0"/>
              </a:spcAft>
              <a:defRPr sz="2025">
                <a:solidFill>
                  <a:schemeClr val="tx2"/>
                </a:solidFill>
                <a:latin typeface="Georgia" pitchFamily="18" charset="0"/>
                <a:ea typeface="MS PGothic" pitchFamily="34" charset="-128"/>
                <a:cs typeface="ＭＳ Ｐゴシック" charset="0"/>
              </a:defRPr>
            </a:lvl2pPr>
            <a:lvl3pPr algn="l" rtl="0" eaLnBrk="0" fontAlgn="base" hangingPunct="0">
              <a:spcBef>
                <a:spcPct val="0"/>
              </a:spcBef>
              <a:spcAft>
                <a:spcPct val="0"/>
              </a:spcAft>
              <a:defRPr sz="2025">
                <a:solidFill>
                  <a:schemeClr val="tx2"/>
                </a:solidFill>
                <a:latin typeface="Georgia" pitchFamily="18" charset="0"/>
                <a:ea typeface="MS PGothic" pitchFamily="34" charset="-128"/>
                <a:cs typeface="ＭＳ Ｐゴシック" charset="0"/>
              </a:defRPr>
            </a:lvl3pPr>
            <a:lvl4pPr algn="l" rtl="0" eaLnBrk="0" fontAlgn="base" hangingPunct="0">
              <a:spcBef>
                <a:spcPct val="0"/>
              </a:spcBef>
              <a:spcAft>
                <a:spcPct val="0"/>
              </a:spcAft>
              <a:defRPr sz="2025">
                <a:solidFill>
                  <a:schemeClr val="tx2"/>
                </a:solidFill>
                <a:latin typeface="Georgia" pitchFamily="18" charset="0"/>
                <a:ea typeface="MS PGothic" pitchFamily="34" charset="-128"/>
                <a:cs typeface="ＭＳ Ｐゴシック" charset="0"/>
              </a:defRPr>
            </a:lvl4pPr>
            <a:lvl5pPr algn="l" rtl="0" eaLnBrk="0" fontAlgn="base" hangingPunct="0">
              <a:spcBef>
                <a:spcPct val="0"/>
              </a:spcBef>
              <a:spcAft>
                <a:spcPct val="0"/>
              </a:spcAft>
              <a:defRPr sz="2025">
                <a:solidFill>
                  <a:schemeClr val="tx2"/>
                </a:solidFill>
                <a:latin typeface="Georgia" pitchFamily="18" charset="0"/>
                <a:ea typeface="MS PGothic" pitchFamily="34" charset="-128"/>
                <a:cs typeface="ＭＳ Ｐゴシック" charset="0"/>
              </a:defRPr>
            </a:lvl5pPr>
            <a:lvl6pPr marL="308596" algn="l" rtl="0" fontAlgn="base">
              <a:spcBef>
                <a:spcPct val="0"/>
              </a:spcBef>
              <a:spcAft>
                <a:spcPct val="0"/>
              </a:spcAft>
              <a:defRPr sz="2025">
                <a:solidFill>
                  <a:schemeClr val="tx2"/>
                </a:solidFill>
                <a:latin typeface="Georgia" pitchFamily="18" charset="0"/>
              </a:defRPr>
            </a:lvl6pPr>
            <a:lvl7pPr marL="617189" algn="l" rtl="0" fontAlgn="base">
              <a:spcBef>
                <a:spcPct val="0"/>
              </a:spcBef>
              <a:spcAft>
                <a:spcPct val="0"/>
              </a:spcAft>
              <a:defRPr sz="2025">
                <a:solidFill>
                  <a:schemeClr val="tx2"/>
                </a:solidFill>
                <a:latin typeface="Georgia" pitchFamily="18" charset="0"/>
              </a:defRPr>
            </a:lvl7pPr>
            <a:lvl8pPr marL="925784" algn="l" rtl="0" fontAlgn="base">
              <a:spcBef>
                <a:spcPct val="0"/>
              </a:spcBef>
              <a:spcAft>
                <a:spcPct val="0"/>
              </a:spcAft>
              <a:defRPr sz="2025">
                <a:solidFill>
                  <a:schemeClr val="tx2"/>
                </a:solidFill>
                <a:latin typeface="Georgia" pitchFamily="18" charset="0"/>
              </a:defRPr>
            </a:lvl8pPr>
            <a:lvl9pPr marL="1234379" algn="l" rtl="0" fontAlgn="base">
              <a:spcBef>
                <a:spcPct val="0"/>
              </a:spcBef>
              <a:spcAft>
                <a:spcPct val="0"/>
              </a:spcAft>
              <a:defRPr sz="2025">
                <a:solidFill>
                  <a:schemeClr val="tx2"/>
                </a:solidFill>
                <a:latin typeface="Georgia" pitchFamily="18" charset="0"/>
              </a:defRPr>
            </a:lvl9pPr>
          </a:lstStyle>
          <a:p>
            <a:pPr defTabSz="914400"/>
            <a:r>
              <a:rPr lang="en-AU" sz="1500" dirty="0">
                <a:solidFill>
                  <a:srgbClr val="FFC000"/>
                </a:solidFill>
                <a:effectLst>
                  <a:outerShdw blurRad="38100" dist="38100" dir="2700000" algn="tl">
                    <a:srgbClr val="000000">
                      <a:alpha val="43137"/>
                    </a:srgbClr>
                  </a:outerShdw>
                </a:effectLst>
              </a:rPr>
              <a:t>West Block</a:t>
            </a:r>
          </a:p>
        </p:txBody>
      </p:sp>
      <p:sp>
        <p:nvSpPr>
          <p:cNvPr id="16" name="Title 1">
            <a:extLst>
              <a:ext uri="{FF2B5EF4-FFF2-40B4-BE49-F238E27FC236}">
                <a16:creationId xmlns:a16="http://schemas.microsoft.com/office/drawing/2014/main" id="{24DC2AE1-E0F1-4E0F-9385-8B23AF7EBB1A}"/>
              </a:ext>
            </a:extLst>
          </p:cNvPr>
          <p:cNvSpPr txBox="1">
            <a:spLocks/>
          </p:cNvSpPr>
          <p:nvPr/>
        </p:nvSpPr>
        <p:spPr>
          <a:xfrm>
            <a:off x="1202578" y="1360920"/>
            <a:ext cx="1820707" cy="289073"/>
          </a:xfrm>
          <a:prstGeom prst="rect">
            <a:avLst/>
          </a:prstGeom>
        </p:spPr>
        <p:txBody>
          <a:bodyPr vert="horz" anchor="b">
            <a:normAutofit fontScale="90000" lnSpcReduction="10000"/>
          </a:bodyPr>
          <a:lstStyle>
            <a:lvl1pPr algn="l" rtl="0" eaLnBrk="0" fontAlgn="base" hangingPunct="0">
              <a:spcBef>
                <a:spcPct val="0"/>
              </a:spcBef>
              <a:spcAft>
                <a:spcPct val="0"/>
              </a:spcAft>
              <a:defRPr lang="en-US" sz="2025" b="1" i="0" kern="1200" cap="all" spc="202" baseline="0" dirty="0">
                <a:solidFill>
                  <a:srgbClr val="012B5B"/>
                </a:solidFill>
                <a:latin typeface="Manifold CF Demi Bold" pitchFamily="2" charset="77"/>
                <a:ea typeface="Lato" panose="020F0502020204030203" pitchFamily="34" charset="0"/>
                <a:cs typeface="Lato" panose="020F0502020204030203" pitchFamily="34" charset="0"/>
              </a:defRPr>
            </a:lvl1pPr>
            <a:lvl2pPr algn="l" rtl="0" eaLnBrk="0" fontAlgn="base" hangingPunct="0">
              <a:spcBef>
                <a:spcPct val="0"/>
              </a:spcBef>
              <a:spcAft>
                <a:spcPct val="0"/>
              </a:spcAft>
              <a:defRPr sz="2025">
                <a:solidFill>
                  <a:schemeClr val="tx2"/>
                </a:solidFill>
                <a:latin typeface="Georgia" pitchFamily="18" charset="0"/>
                <a:ea typeface="MS PGothic" pitchFamily="34" charset="-128"/>
                <a:cs typeface="ＭＳ Ｐゴシック" charset="0"/>
              </a:defRPr>
            </a:lvl2pPr>
            <a:lvl3pPr algn="l" rtl="0" eaLnBrk="0" fontAlgn="base" hangingPunct="0">
              <a:spcBef>
                <a:spcPct val="0"/>
              </a:spcBef>
              <a:spcAft>
                <a:spcPct val="0"/>
              </a:spcAft>
              <a:defRPr sz="2025">
                <a:solidFill>
                  <a:schemeClr val="tx2"/>
                </a:solidFill>
                <a:latin typeface="Georgia" pitchFamily="18" charset="0"/>
                <a:ea typeface="MS PGothic" pitchFamily="34" charset="-128"/>
                <a:cs typeface="ＭＳ Ｐゴシック" charset="0"/>
              </a:defRPr>
            </a:lvl3pPr>
            <a:lvl4pPr algn="l" rtl="0" eaLnBrk="0" fontAlgn="base" hangingPunct="0">
              <a:spcBef>
                <a:spcPct val="0"/>
              </a:spcBef>
              <a:spcAft>
                <a:spcPct val="0"/>
              </a:spcAft>
              <a:defRPr sz="2025">
                <a:solidFill>
                  <a:schemeClr val="tx2"/>
                </a:solidFill>
                <a:latin typeface="Georgia" pitchFamily="18" charset="0"/>
                <a:ea typeface="MS PGothic" pitchFamily="34" charset="-128"/>
                <a:cs typeface="ＭＳ Ｐゴシック" charset="0"/>
              </a:defRPr>
            </a:lvl4pPr>
            <a:lvl5pPr algn="l" rtl="0" eaLnBrk="0" fontAlgn="base" hangingPunct="0">
              <a:spcBef>
                <a:spcPct val="0"/>
              </a:spcBef>
              <a:spcAft>
                <a:spcPct val="0"/>
              </a:spcAft>
              <a:defRPr sz="2025">
                <a:solidFill>
                  <a:schemeClr val="tx2"/>
                </a:solidFill>
                <a:latin typeface="Georgia" pitchFamily="18" charset="0"/>
                <a:ea typeface="MS PGothic" pitchFamily="34" charset="-128"/>
                <a:cs typeface="ＭＳ Ｐゴシック" charset="0"/>
              </a:defRPr>
            </a:lvl5pPr>
            <a:lvl6pPr marL="308596" algn="l" rtl="0" fontAlgn="base">
              <a:spcBef>
                <a:spcPct val="0"/>
              </a:spcBef>
              <a:spcAft>
                <a:spcPct val="0"/>
              </a:spcAft>
              <a:defRPr sz="2025">
                <a:solidFill>
                  <a:schemeClr val="tx2"/>
                </a:solidFill>
                <a:latin typeface="Georgia" pitchFamily="18" charset="0"/>
              </a:defRPr>
            </a:lvl6pPr>
            <a:lvl7pPr marL="617189" algn="l" rtl="0" fontAlgn="base">
              <a:spcBef>
                <a:spcPct val="0"/>
              </a:spcBef>
              <a:spcAft>
                <a:spcPct val="0"/>
              </a:spcAft>
              <a:defRPr sz="2025">
                <a:solidFill>
                  <a:schemeClr val="tx2"/>
                </a:solidFill>
                <a:latin typeface="Georgia" pitchFamily="18" charset="0"/>
              </a:defRPr>
            </a:lvl7pPr>
            <a:lvl8pPr marL="925784" algn="l" rtl="0" fontAlgn="base">
              <a:spcBef>
                <a:spcPct val="0"/>
              </a:spcBef>
              <a:spcAft>
                <a:spcPct val="0"/>
              </a:spcAft>
              <a:defRPr sz="2025">
                <a:solidFill>
                  <a:schemeClr val="tx2"/>
                </a:solidFill>
                <a:latin typeface="Georgia" pitchFamily="18" charset="0"/>
              </a:defRPr>
            </a:lvl8pPr>
            <a:lvl9pPr marL="1234379" algn="l" rtl="0" fontAlgn="base">
              <a:spcBef>
                <a:spcPct val="0"/>
              </a:spcBef>
              <a:spcAft>
                <a:spcPct val="0"/>
              </a:spcAft>
              <a:defRPr sz="2025">
                <a:solidFill>
                  <a:schemeClr val="tx2"/>
                </a:solidFill>
                <a:latin typeface="Georgia" pitchFamily="18" charset="0"/>
              </a:defRPr>
            </a:lvl9pPr>
          </a:lstStyle>
          <a:p>
            <a:pPr defTabSz="914400"/>
            <a:r>
              <a:rPr lang="en-AU" sz="1500" dirty="0" err="1">
                <a:solidFill>
                  <a:srgbClr val="FFC000"/>
                </a:solidFill>
                <a:effectLst>
                  <a:outerShdw blurRad="38100" dist="38100" dir="2700000" algn="tl">
                    <a:srgbClr val="000000">
                      <a:alpha val="43137"/>
                    </a:srgbClr>
                  </a:outerShdw>
                </a:effectLst>
              </a:rPr>
              <a:t>CentRE</a:t>
            </a:r>
            <a:r>
              <a:rPr lang="en-AU" sz="1500" dirty="0">
                <a:solidFill>
                  <a:srgbClr val="FFC000"/>
                </a:solidFill>
                <a:effectLst>
                  <a:outerShdw blurRad="38100" dist="38100" dir="2700000" algn="tl">
                    <a:srgbClr val="000000">
                      <a:alpha val="43137"/>
                    </a:srgbClr>
                  </a:outerShdw>
                </a:effectLst>
              </a:rPr>
              <a:t> Block</a:t>
            </a:r>
          </a:p>
        </p:txBody>
      </p:sp>
      <p:sp>
        <p:nvSpPr>
          <p:cNvPr id="6" name="Slide Number Placeholder 5">
            <a:extLst>
              <a:ext uri="{FF2B5EF4-FFF2-40B4-BE49-F238E27FC236}">
                <a16:creationId xmlns:a16="http://schemas.microsoft.com/office/drawing/2014/main" id="{96CE9E5E-8852-B74F-9CE9-61FC4CC92FE9}"/>
              </a:ext>
            </a:extLst>
          </p:cNvPr>
          <p:cNvSpPr>
            <a:spLocks noGrp="1"/>
          </p:cNvSpPr>
          <p:nvPr>
            <p:ph type="sldNum" sz="quarter" idx="4"/>
          </p:nvPr>
        </p:nvSpPr>
        <p:spPr/>
        <p:txBody>
          <a:bodyPr/>
          <a:lstStyle/>
          <a:p>
            <a:fld id="{092B7659-9165-A646-905C-0168404DB040}" type="slidenum">
              <a:rPr lang="en-US" smtClean="0"/>
              <a:pPr/>
              <a:t>19</a:t>
            </a:fld>
            <a:endParaRPr lang="en-US" dirty="0"/>
          </a:p>
        </p:txBody>
      </p:sp>
    </p:spTree>
    <p:extLst>
      <p:ext uri="{BB962C8B-B14F-4D97-AF65-F5344CB8AC3E}">
        <p14:creationId xmlns:p14="http://schemas.microsoft.com/office/powerpoint/2010/main" val="2156536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9FC848-2107-439C-9067-0E24286FA189}"/>
              </a:ext>
            </a:extLst>
          </p:cNvPr>
          <p:cNvSpPr>
            <a:spLocks noGrp="1"/>
          </p:cNvSpPr>
          <p:nvPr>
            <p:ph type="title"/>
          </p:nvPr>
        </p:nvSpPr>
        <p:spPr>
          <a:xfrm>
            <a:off x="708088" y="412413"/>
            <a:ext cx="6377940" cy="519723"/>
          </a:xfrm>
        </p:spPr>
        <p:txBody>
          <a:bodyPr/>
          <a:lstStyle/>
          <a:p>
            <a:r>
              <a:rPr lang="en-AU" b="1" dirty="0">
                <a:latin typeface="Manifold CF Demi Bold" pitchFamily="2" charset="77"/>
              </a:rPr>
              <a:t>Disclaimer</a:t>
            </a:r>
          </a:p>
        </p:txBody>
      </p:sp>
      <p:sp>
        <p:nvSpPr>
          <p:cNvPr id="5" name="Content Placeholder 3">
            <a:extLst>
              <a:ext uri="{FF2B5EF4-FFF2-40B4-BE49-F238E27FC236}">
                <a16:creationId xmlns:a16="http://schemas.microsoft.com/office/drawing/2014/main" id="{0F09FAAD-4E5D-F746-81C0-7159FE85AA25}"/>
              </a:ext>
            </a:extLst>
          </p:cNvPr>
          <p:cNvSpPr txBox="1">
            <a:spLocks/>
          </p:cNvSpPr>
          <p:nvPr/>
        </p:nvSpPr>
        <p:spPr bwMode="auto">
          <a:xfrm>
            <a:off x="739341" y="1080188"/>
            <a:ext cx="7720394" cy="37456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1722" tIns="30861" rIns="61722" bIns="30861" numCol="1" anchor="t" anchorCtr="0" compatLnSpc="1">
            <a:prstTxWarp prst="textNoShape">
              <a:avLst/>
            </a:prstTxWarp>
            <a:noAutofit/>
          </a:bodyPr>
          <a:lstStyle>
            <a:lvl1pPr marL="273050" indent="-273050" algn="l" rtl="0" eaLnBrk="0" fontAlgn="base" hangingPunct="0">
              <a:spcBef>
                <a:spcPct val="20000"/>
              </a:spcBef>
              <a:spcAft>
                <a:spcPct val="0"/>
              </a:spcAft>
              <a:buClr>
                <a:srgbClr val="0D045C"/>
              </a:buClr>
              <a:buSzPct val="70000"/>
              <a:buFont typeface="Wingdings" panose="05000000000000000000" pitchFamily="2" charset="2"/>
              <a:buChar char=""/>
              <a:defRPr lang="en-US" altLang="en-US" sz="2400" kern="1200" dirty="0">
                <a:solidFill>
                  <a:srgbClr val="575F69"/>
                </a:solidFill>
                <a:latin typeface="Palatino Linotype" panose="02040502050505030304" pitchFamily="18" charset="0"/>
                <a:ea typeface="MS PGothic" pitchFamily="34" charset="-128"/>
                <a:cs typeface="ＭＳ Ｐゴシック" charset="0"/>
              </a:defRPr>
            </a:lvl1pPr>
            <a:lvl2pPr marL="639763" indent="-273050" algn="l" rtl="0" eaLnBrk="0" fontAlgn="base" hangingPunct="0">
              <a:spcBef>
                <a:spcPct val="20000"/>
              </a:spcBef>
              <a:spcAft>
                <a:spcPct val="0"/>
              </a:spcAft>
              <a:buClr>
                <a:srgbClr val="0D045C"/>
              </a:buClr>
              <a:buSzPct val="80000"/>
              <a:buFont typeface="Wingdings" panose="05000000000000000000" pitchFamily="2" charset="2"/>
              <a:buChar char="§"/>
              <a:defRPr lang="en-US" altLang="en-US" sz="2400" kern="1200" baseline="0" dirty="0" smtClean="0">
                <a:solidFill>
                  <a:srgbClr val="575F69"/>
                </a:solidFill>
                <a:latin typeface="Tahoma" panose="020B0604030504040204" pitchFamily="34" charset="0"/>
                <a:ea typeface="Tahoma" panose="020B0604030504040204" pitchFamily="34" charset="0"/>
                <a:cs typeface="Tahoma" panose="020B0604030504040204" pitchFamily="34" charset="0"/>
              </a:defRPr>
            </a:lvl2pPr>
            <a:lvl3pPr marL="914400" indent="-182563" algn="l" rtl="0" eaLnBrk="0" fontAlgn="base" hangingPunct="0">
              <a:spcBef>
                <a:spcPct val="20000"/>
              </a:spcBef>
              <a:spcAft>
                <a:spcPct val="0"/>
              </a:spcAft>
              <a:buClr>
                <a:srgbClr val="0D045C"/>
              </a:buClr>
              <a:buSzPct val="60000"/>
              <a:buFont typeface="Arial" panose="020B0604020202020204" pitchFamily="34" charset="0"/>
              <a:buChar char="•"/>
              <a:defRPr lang="en-US" altLang="en-US" sz="2400" kern="1200">
                <a:solidFill>
                  <a:srgbClr val="575F69"/>
                </a:solidFill>
                <a:latin typeface="Tahoma" panose="020B0604030504040204" pitchFamily="34" charset="0"/>
                <a:ea typeface="Tahoma" panose="020B0604030504040204" pitchFamily="34" charset="0"/>
                <a:cs typeface="Tahoma" panose="020B0604030504040204" pitchFamily="34" charset="0"/>
              </a:defRPr>
            </a:lvl3pPr>
            <a:lvl4pPr marL="1187450" indent="-182563" algn="l" rtl="0" eaLnBrk="0" fontAlgn="base" hangingPunct="0">
              <a:spcBef>
                <a:spcPct val="20000"/>
              </a:spcBef>
              <a:spcAft>
                <a:spcPct val="0"/>
              </a:spcAft>
              <a:buClr>
                <a:srgbClr val="0D045C"/>
              </a:buClr>
              <a:buSzPct val="60000"/>
              <a:buFont typeface="Tahoma" panose="020B0604030504040204" pitchFamily="34" charset="0"/>
              <a:buChar char="–"/>
              <a:defRPr lang="en-US" altLang="en-US" sz="2400" kern="1200">
                <a:solidFill>
                  <a:srgbClr val="575F69"/>
                </a:solidFill>
                <a:latin typeface="Tahoma" panose="020B0604030504040204" pitchFamily="34" charset="0"/>
                <a:ea typeface="Tahoma" panose="020B0604030504040204" pitchFamily="34" charset="0"/>
                <a:cs typeface="Tahoma" panose="020B0604030504040204" pitchFamily="34" charset="0"/>
              </a:defRPr>
            </a:lvl4pPr>
            <a:lvl5pPr marL="1279525" indent="0" algn="l" rtl="0" eaLnBrk="0" fontAlgn="base" hangingPunct="0">
              <a:spcBef>
                <a:spcPct val="20000"/>
              </a:spcBef>
              <a:spcAft>
                <a:spcPct val="0"/>
              </a:spcAft>
              <a:buClr>
                <a:srgbClr val="0D045C"/>
              </a:buClr>
              <a:buSzPct val="68000"/>
              <a:buFontTx/>
              <a:buNone/>
              <a:defRPr lang="en-US" altLang="en-US" sz="2400" kern="1200">
                <a:solidFill>
                  <a:srgbClr val="575F69"/>
                </a:solidFill>
                <a:latin typeface="Tahoma" panose="020B0604030504040204" pitchFamily="34" charset="0"/>
                <a:ea typeface="Tahoma" panose="020B0604030504040204" pitchFamily="34" charset="0"/>
                <a:cs typeface="Tahoma" panose="020B0604030504040204" pitchFamily="34" charset="0"/>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lgn="just" defTabSz="822960" eaLnBrk="1" hangingPunct="1">
              <a:lnSpc>
                <a:spcPct val="110000"/>
              </a:lnSpc>
              <a:spcBef>
                <a:spcPts val="0"/>
              </a:spcBef>
              <a:spcAft>
                <a:spcPts val="405"/>
              </a:spcAft>
              <a:buClr>
                <a:srgbClr val="B32C16"/>
              </a:buClr>
              <a:buNone/>
            </a:pPr>
            <a:r>
              <a:rPr lang="en-US" altLang="en-US" sz="877" dirty="0">
                <a:solidFill>
                  <a:srgbClr val="000000">
                    <a:lumMod val="75000"/>
                    <a:lumOff val="25000"/>
                  </a:srgbClr>
                </a:solidFill>
                <a:latin typeface="Lato" panose="020F0502020204030203" pitchFamily="34" charset="0"/>
                <a:ea typeface="Lato" panose="020F0502020204030203" pitchFamily="34" charset="0"/>
                <a:cs typeface="Lato" panose="020F0502020204030203" pitchFamily="34" charset="0"/>
              </a:rPr>
              <a:t>FORWARD-LOOKING INFORMATION AND STATEMENTS </a:t>
            </a:r>
          </a:p>
          <a:p>
            <a:pPr marL="0" indent="0" algn="just" defTabSz="822960" eaLnBrk="1" hangingPunct="1">
              <a:lnSpc>
                <a:spcPct val="110000"/>
              </a:lnSpc>
              <a:spcBef>
                <a:spcPts val="0"/>
              </a:spcBef>
              <a:spcAft>
                <a:spcPts val="405"/>
              </a:spcAft>
              <a:buClr>
                <a:srgbClr val="B32C16"/>
              </a:buClr>
              <a:buNone/>
            </a:pPr>
            <a:endParaRPr lang="en-US" altLang="en-US" sz="877" dirty="0">
              <a:solidFill>
                <a:srgbClr val="000000">
                  <a:lumMod val="75000"/>
                  <a:lumOff val="25000"/>
                </a:srgbClr>
              </a:solidFill>
              <a:latin typeface="Lato" panose="020F0502020204030203" pitchFamily="34" charset="0"/>
              <a:ea typeface="Lato" panose="020F0502020204030203" pitchFamily="34" charset="0"/>
              <a:cs typeface="Lato" panose="020F0502020204030203" pitchFamily="34" charset="0"/>
            </a:endParaRPr>
          </a:p>
          <a:p>
            <a:pPr marL="0" indent="0" algn="just" defTabSz="822960" eaLnBrk="1" hangingPunct="1">
              <a:lnSpc>
                <a:spcPct val="110000"/>
              </a:lnSpc>
              <a:spcBef>
                <a:spcPts val="0"/>
              </a:spcBef>
              <a:spcAft>
                <a:spcPts val="405"/>
              </a:spcAft>
              <a:buClr>
                <a:srgbClr val="B32C16"/>
              </a:buClr>
              <a:buNone/>
            </a:pPr>
            <a:r>
              <a:rPr lang="en-US" altLang="en-US" sz="877" dirty="0">
                <a:solidFill>
                  <a:srgbClr val="000000">
                    <a:lumMod val="75000"/>
                    <a:lumOff val="25000"/>
                  </a:srgbClr>
                </a:solidFill>
                <a:latin typeface="Lato" panose="020F0502020204030203" pitchFamily="34" charset="0"/>
                <a:ea typeface="Lato" panose="020F0502020204030203" pitchFamily="34" charset="0"/>
                <a:cs typeface="Lato" panose="020F0502020204030203" pitchFamily="34" charset="0"/>
              </a:rPr>
              <a:t>This presentation contains “forward-looking information” and “forward-looking statements” within the meaning of applicable securities laws. This information and statements address future activities, events, plans, developments and projections. All statements, other than statements of historical fact, constitute forward looking statements or forward-looking information. Such forward-looking information and statements are frequently identified by words such as “may”, “will”, “should”, “anticipate”, “plan”, “expect”, “believe”, “estimate”, “intend” and similar terminology and reflect assumptions, estimates, opinions and analysis made by management of Defiance in light of its experience, current conditions, expectations of future development and other factors which it believes to be reasonable and relevant. </a:t>
            </a:r>
          </a:p>
          <a:p>
            <a:pPr marL="0" indent="0" algn="just" defTabSz="822960" eaLnBrk="1" hangingPunct="1">
              <a:lnSpc>
                <a:spcPct val="110000"/>
              </a:lnSpc>
              <a:spcBef>
                <a:spcPts val="0"/>
              </a:spcBef>
              <a:spcAft>
                <a:spcPts val="405"/>
              </a:spcAft>
              <a:buClr>
                <a:srgbClr val="B32C16"/>
              </a:buClr>
              <a:buNone/>
            </a:pPr>
            <a:endParaRPr lang="en-US" altLang="en-US" sz="877" dirty="0">
              <a:solidFill>
                <a:srgbClr val="000000">
                  <a:lumMod val="75000"/>
                  <a:lumOff val="25000"/>
                </a:srgbClr>
              </a:solidFill>
              <a:latin typeface="Lato" panose="020F0502020204030203" pitchFamily="34" charset="0"/>
              <a:ea typeface="Lato" panose="020F0502020204030203" pitchFamily="34" charset="0"/>
              <a:cs typeface="Lato" panose="020F0502020204030203" pitchFamily="34" charset="0"/>
            </a:endParaRPr>
          </a:p>
          <a:p>
            <a:pPr marL="0" indent="0" algn="just" defTabSz="822960" eaLnBrk="1" hangingPunct="1">
              <a:lnSpc>
                <a:spcPct val="110000"/>
              </a:lnSpc>
              <a:spcBef>
                <a:spcPts val="0"/>
              </a:spcBef>
              <a:spcAft>
                <a:spcPts val="405"/>
              </a:spcAft>
              <a:buClr>
                <a:srgbClr val="B32C16"/>
              </a:buClr>
              <a:buNone/>
            </a:pPr>
            <a:r>
              <a:rPr lang="en-US" altLang="en-US" sz="877" dirty="0">
                <a:solidFill>
                  <a:srgbClr val="000000">
                    <a:lumMod val="75000"/>
                    <a:lumOff val="25000"/>
                  </a:srgbClr>
                </a:solidFill>
                <a:latin typeface="Lato" panose="020F0502020204030203" pitchFamily="34" charset="0"/>
                <a:ea typeface="Lato" panose="020F0502020204030203" pitchFamily="34" charset="0"/>
                <a:cs typeface="Lato" panose="020F0502020204030203" pitchFamily="34" charset="0"/>
              </a:rPr>
              <a:t>Forward-looking information and statements involve known and unknown risks and uncertainties that may cause Defiance’s actual results, performance and achievements to differ materially from those expressed or implied by the  forward-looking information and statements and accordingly, undue reliance should not be placed thereon. Risks and uncertainties that may cause actual results to vary include but are not limited to the speculative nature of mineral exploration and development, including the uncertainty of reserve and resource estimates; operational and technical difficulties; the availability of suitable financing alternatives; fluctuations in gold and other commodity prices; changes  to and compliance with applicable laws and regulations, including environmental laws and obtaining requisite permits;  political, economic and other risks arising from Defiance’s Mexican activities; fluctuations in foreign exchange rates; as well as other risks and uncertainties which are more fully described in our annual and quarterly Management’s Discussion and Analysis and in other filings made by us with Canadian securities regulatory authorities and available at www.sedar.com. Defiance disclaims any obligation to update or revise any forward-looking information or statements except as may be required by law. </a:t>
            </a:r>
          </a:p>
          <a:p>
            <a:pPr marL="0" indent="0" algn="just" defTabSz="822960" eaLnBrk="1" hangingPunct="1">
              <a:lnSpc>
                <a:spcPct val="110000"/>
              </a:lnSpc>
              <a:spcBef>
                <a:spcPts val="0"/>
              </a:spcBef>
              <a:spcAft>
                <a:spcPts val="405"/>
              </a:spcAft>
              <a:buClr>
                <a:srgbClr val="B32C16"/>
              </a:buClr>
              <a:buNone/>
            </a:pPr>
            <a:endParaRPr lang="en-US" altLang="en-US" sz="877" dirty="0">
              <a:solidFill>
                <a:srgbClr val="000000">
                  <a:lumMod val="75000"/>
                  <a:lumOff val="25000"/>
                </a:srgbClr>
              </a:solidFill>
              <a:latin typeface="Lato" panose="020F0502020204030203" pitchFamily="34" charset="0"/>
              <a:ea typeface="Lato" panose="020F0502020204030203" pitchFamily="34" charset="0"/>
              <a:cs typeface="Lato" panose="020F0502020204030203" pitchFamily="34" charset="0"/>
            </a:endParaRPr>
          </a:p>
          <a:p>
            <a:pPr marL="0" indent="0" algn="just" defTabSz="822960" eaLnBrk="1" hangingPunct="1">
              <a:lnSpc>
                <a:spcPct val="110000"/>
              </a:lnSpc>
              <a:spcBef>
                <a:spcPts val="0"/>
              </a:spcBef>
              <a:spcAft>
                <a:spcPts val="405"/>
              </a:spcAft>
              <a:buClr>
                <a:srgbClr val="B32C16"/>
              </a:buClr>
              <a:buNone/>
            </a:pPr>
            <a:r>
              <a:rPr lang="en-US" altLang="en-US" sz="877" dirty="0">
                <a:solidFill>
                  <a:srgbClr val="000000">
                    <a:lumMod val="75000"/>
                    <a:lumOff val="25000"/>
                  </a:srgbClr>
                </a:solidFill>
                <a:latin typeface="Lato" panose="020F0502020204030203" pitchFamily="34" charset="0"/>
                <a:ea typeface="Lato" panose="020F0502020204030203" pitchFamily="34" charset="0"/>
                <a:cs typeface="Lato" panose="020F0502020204030203" pitchFamily="34" charset="0"/>
              </a:rPr>
              <a:t>NI43-101 DISCLOSURE:</a:t>
            </a:r>
          </a:p>
          <a:p>
            <a:pPr marL="0" indent="0" algn="just" defTabSz="822960" eaLnBrk="1" hangingPunct="1">
              <a:lnSpc>
                <a:spcPct val="110000"/>
              </a:lnSpc>
              <a:spcBef>
                <a:spcPts val="0"/>
              </a:spcBef>
              <a:spcAft>
                <a:spcPts val="405"/>
              </a:spcAft>
              <a:buClr>
                <a:srgbClr val="B32C16"/>
              </a:buClr>
              <a:buNone/>
            </a:pPr>
            <a:r>
              <a:rPr lang="en-US" altLang="en-US" sz="877" dirty="0">
                <a:solidFill>
                  <a:srgbClr val="000000">
                    <a:lumMod val="75000"/>
                    <a:lumOff val="25000"/>
                  </a:srgbClr>
                </a:solidFill>
                <a:latin typeface="Lato" panose="020F0502020204030203" pitchFamily="34" charset="0"/>
                <a:ea typeface="Lato" panose="020F0502020204030203" pitchFamily="34" charset="0"/>
                <a:cs typeface="Lato" panose="020F0502020204030203" pitchFamily="34" charset="0"/>
              </a:rPr>
              <a:t>George Cavey, P. Geo., a Qualified Person under the meaning of Canadian National Instrument 43-101 is responsible for the technical information in this presentation.</a:t>
            </a:r>
          </a:p>
          <a:p>
            <a:pPr marL="0" indent="0" algn="just" defTabSz="822960">
              <a:lnSpc>
                <a:spcPct val="110000"/>
              </a:lnSpc>
              <a:spcBef>
                <a:spcPts val="0"/>
              </a:spcBef>
              <a:spcAft>
                <a:spcPts val="405"/>
              </a:spcAft>
              <a:buNone/>
            </a:pPr>
            <a:endParaRPr lang="en-US" altLang="en-US" sz="877" dirty="0">
              <a:solidFill>
                <a:srgbClr val="000000">
                  <a:lumMod val="75000"/>
                  <a:lumOff val="25000"/>
                </a:srgbClr>
              </a:solidFill>
            </a:endParaRPr>
          </a:p>
        </p:txBody>
      </p:sp>
      <p:sp>
        <p:nvSpPr>
          <p:cNvPr id="8" name="Slide Number Placeholder 3">
            <a:extLst>
              <a:ext uri="{FF2B5EF4-FFF2-40B4-BE49-F238E27FC236}">
                <a16:creationId xmlns:a16="http://schemas.microsoft.com/office/drawing/2014/main" id="{51A9EEA3-3997-4513-832D-A8021C9C3604}"/>
              </a:ext>
            </a:extLst>
          </p:cNvPr>
          <p:cNvSpPr txBox="1">
            <a:spLocks/>
          </p:cNvSpPr>
          <p:nvPr/>
        </p:nvSpPr>
        <p:spPr bwMode="auto">
          <a:xfrm>
            <a:off x="8428482" y="5218024"/>
            <a:ext cx="201168" cy="211226"/>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32400" tIns="32400" rIns="32400" bIns="32400" numCol="1" anchor="t" anchorCtr="0" compatLnSpc="1">
            <a:prstTxWarp prst="textNoShape">
              <a:avLst/>
            </a:prstTxWarp>
          </a:bodyPr>
          <a:lstStyle>
            <a:defPPr>
              <a:defRPr lang="en-US"/>
            </a:defPPr>
            <a:lvl1pPr marL="0" algn="l" defTabSz="914400" rtl="0" eaLnBrk="1" latinLnBrk="0" hangingPunct="1">
              <a:defRPr sz="1800" b="0" i="0" kern="1200">
                <a:solidFill>
                  <a:schemeClr val="tx1"/>
                </a:solidFill>
                <a:latin typeface="Arial" panose="020B0604020202020204" pitchFamily="34" charset="0"/>
                <a:ea typeface="MS PGothic" panose="020B0600070205080204" pitchFamily="34" charset="-128"/>
                <a:cs typeface="Lato" panose="020F0502020204030203" pitchFamily="34" charset="0"/>
              </a:defRPr>
            </a:lvl1pPr>
            <a:lvl2pPr marL="557186" indent="-214302"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857207"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200090"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1542974"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1885856"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228738"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2571621"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2914505"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defTabSz="822960"/>
            <a:fld id="{A983A77F-E02C-4B55-AE23-88B176EE659A}" type="slidenum">
              <a:rPr lang="en-US" altLang="en-US" sz="810">
                <a:solidFill>
                  <a:srgbClr val="FFFFFF"/>
                </a:solidFill>
                <a:latin typeface="Manifold CF" pitchFamily="2" charset="77"/>
                <a:ea typeface="Lato" panose="020F0502020204030203" pitchFamily="34" charset="0"/>
              </a:rPr>
              <a:pPr algn="ctr" defTabSz="822960"/>
              <a:t>2</a:t>
            </a:fld>
            <a:endParaRPr lang="en-US" altLang="en-US" sz="810" dirty="0">
              <a:solidFill>
                <a:srgbClr val="FFFFFF"/>
              </a:solidFill>
              <a:latin typeface="Manifold CF" pitchFamily="2" charset="77"/>
              <a:ea typeface="Lato" panose="020F0502020204030203" pitchFamily="34" charset="0"/>
            </a:endParaRPr>
          </a:p>
        </p:txBody>
      </p:sp>
      <p:sp>
        <p:nvSpPr>
          <p:cNvPr id="2" name="Slide Number Placeholder 1">
            <a:extLst>
              <a:ext uri="{FF2B5EF4-FFF2-40B4-BE49-F238E27FC236}">
                <a16:creationId xmlns:a16="http://schemas.microsoft.com/office/drawing/2014/main" id="{EFCBEAC4-F181-0342-BC0B-81B860F51604}"/>
              </a:ext>
            </a:extLst>
          </p:cNvPr>
          <p:cNvSpPr>
            <a:spLocks noGrp="1"/>
          </p:cNvSpPr>
          <p:nvPr>
            <p:ph type="sldNum" sz="quarter" idx="4"/>
          </p:nvPr>
        </p:nvSpPr>
        <p:spPr/>
        <p:txBody>
          <a:bodyPr/>
          <a:lstStyle/>
          <a:p>
            <a:fld id="{092B7659-9165-A646-905C-0168404DB040}" type="slidenum">
              <a:rPr lang="en-US" smtClean="0"/>
              <a:pPr/>
              <a:t>2</a:t>
            </a:fld>
            <a:endParaRPr lang="en-US" dirty="0"/>
          </a:p>
        </p:txBody>
      </p:sp>
    </p:spTree>
    <p:extLst>
      <p:ext uri="{BB962C8B-B14F-4D97-AF65-F5344CB8AC3E}">
        <p14:creationId xmlns:p14="http://schemas.microsoft.com/office/powerpoint/2010/main" val="42246443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B4D2F-8B29-4554-8F93-2BC90F4139F9}"/>
              </a:ext>
            </a:extLst>
          </p:cNvPr>
          <p:cNvSpPr>
            <a:spLocks noGrp="1"/>
          </p:cNvSpPr>
          <p:nvPr>
            <p:ph type="title"/>
          </p:nvPr>
        </p:nvSpPr>
        <p:spPr>
          <a:xfrm>
            <a:off x="728069" y="392819"/>
            <a:ext cx="6377940" cy="519723"/>
          </a:xfrm>
        </p:spPr>
        <p:txBody>
          <a:bodyPr/>
          <a:lstStyle/>
          <a:p>
            <a:r>
              <a:rPr lang="en-AU" b="1" dirty="0">
                <a:latin typeface="Manifold CF Demi Bold" pitchFamily="2" charset="77"/>
              </a:rPr>
              <a:t>Why invest in defiance?</a:t>
            </a:r>
          </a:p>
        </p:txBody>
      </p:sp>
      <p:sp>
        <p:nvSpPr>
          <p:cNvPr id="30" name="Rectangle 29">
            <a:extLst>
              <a:ext uri="{FF2B5EF4-FFF2-40B4-BE49-F238E27FC236}">
                <a16:creationId xmlns:a16="http://schemas.microsoft.com/office/drawing/2014/main" id="{DBF396E8-FAB7-7C45-A019-B8A99D25ADFF}"/>
              </a:ext>
            </a:extLst>
          </p:cNvPr>
          <p:cNvSpPr/>
          <p:nvPr/>
        </p:nvSpPr>
        <p:spPr>
          <a:xfrm>
            <a:off x="828492" y="2948779"/>
            <a:ext cx="2414530" cy="160127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dirty="0"/>
          </a:p>
        </p:txBody>
      </p:sp>
      <p:sp>
        <p:nvSpPr>
          <p:cNvPr id="35" name="Rectangle 34">
            <a:extLst>
              <a:ext uri="{FF2B5EF4-FFF2-40B4-BE49-F238E27FC236}">
                <a16:creationId xmlns:a16="http://schemas.microsoft.com/office/drawing/2014/main" id="{6C2CC07C-2D58-3249-A2B1-972C60C24155}"/>
              </a:ext>
            </a:extLst>
          </p:cNvPr>
          <p:cNvSpPr/>
          <p:nvPr/>
        </p:nvSpPr>
        <p:spPr>
          <a:xfrm>
            <a:off x="3336981" y="2948779"/>
            <a:ext cx="2412813" cy="16012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dirty="0">
              <a:solidFill>
                <a:schemeClr val="bg1"/>
              </a:solidFill>
            </a:endParaRPr>
          </a:p>
        </p:txBody>
      </p:sp>
      <p:sp>
        <p:nvSpPr>
          <p:cNvPr id="49" name="Rectangle 48">
            <a:extLst>
              <a:ext uri="{FF2B5EF4-FFF2-40B4-BE49-F238E27FC236}">
                <a16:creationId xmlns:a16="http://schemas.microsoft.com/office/drawing/2014/main" id="{B722965D-DB59-154F-9844-7DB78FBF4CBD}"/>
              </a:ext>
            </a:extLst>
          </p:cNvPr>
          <p:cNvSpPr/>
          <p:nvPr/>
        </p:nvSpPr>
        <p:spPr>
          <a:xfrm>
            <a:off x="5843754" y="2948779"/>
            <a:ext cx="2414530" cy="16012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dirty="0"/>
          </a:p>
        </p:txBody>
      </p:sp>
      <p:sp>
        <p:nvSpPr>
          <p:cNvPr id="54" name="Rectangle 53">
            <a:extLst>
              <a:ext uri="{FF2B5EF4-FFF2-40B4-BE49-F238E27FC236}">
                <a16:creationId xmlns:a16="http://schemas.microsoft.com/office/drawing/2014/main" id="{5113005A-5C05-314E-902F-22BFA02AD865}"/>
              </a:ext>
            </a:extLst>
          </p:cNvPr>
          <p:cNvSpPr/>
          <p:nvPr/>
        </p:nvSpPr>
        <p:spPr>
          <a:xfrm>
            <a:off x="828492" y="1260524"/>
            <a:ext cx="2414530" cy="160127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dirty="0">
              <a:solidFill>
                <a:schemeClr val="bg1"/>
              </a:solidFill>
            </a:endParaRPr>
          </a:p>
        </p:txBody>
      </p:sp>
      <p:sp>
        <p:nvSpPr>
          <p:cNvPr id="56" name="Rectangle 55">
            <a:extLst>
              <a:ext uri="{FF2B5EF4-FFF2-40B4-BE49-F238E27FC236}">
                <a16:creationId xmlns:a16="http://schemas.microsoft.com/office/drawing/2014/main" id="{EB1389FF-1FA3-104E-9D00-4AFCF8D1D460}"/>
              </a:ext>
            </a:extLst>
          </p:cNvPr>
          <p:cNvSpPr/>
          <p:nvPr/>
        </p:nvSpPr>
        <p:spPr>
          <a:xfrm>
            <a:off x="3336981" y="1260524"/>
            <a:ext cx="2412814" cy="16012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dirty="0"/>
          </a:p>
        </p:txBody>
      </p:sp>
      <p:sp>
        <p:nvSpPr>
          <p:cNvPr id="58" name="Rectangle 57">
            <a:extLst>
              <a:ext uri="{FF2B5EF4-FFF2-40B4-BE49-F238E27FC236}">
                <a16:creationId xmlns:a16="http://schemas.microsoft.com/office/drawing/2014/main" id="{816D34E7-DD45-6C47-81C1-F960C1960BB4}"/>
              </a:ext>
            </a:extLst>
          </p:cNvPr>
          <p:cNvSpPr/>
          <p:nvPr/>
        </p:nvSpPr>
        <p:spPr>
          <a:xfrm>
            <a:off x="5840587" y="1260523"/>
            <a:ext cx="2417932" cy="160127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dirty="0">
              <a:solidFill>
                <a:schemeClr val="bg1"/>
              </a:solidFill>
            </a:endParaRPr>
          </a:p>
        </p:txBody>
      </p:sp>
      <p:sp>
        <p:nvSpPr>
          <p:cNvPr id="73" name="Content Placeholder 4">
            <a:extLst>
              <a:ext uri="{FF2B5EF4-FFF2-40B4-BE49-F238E27FC236}">
                <a16:creationId xmlns:a16="http://schemas.microsoft.com/office/drawing/2014/main" id="{D81969C3-E734-5341-AA69-477373D858E6}"/>
              </a:ext>
            </a:extLst>
          </p:cNvPr>
          <p:cNvSpPr txBox="1">
            <a:spLocks/>
          </p:cNvSpPr>
          <p:nvPr/>
        </p:nvSpPr>
        <p:spPr>
          <a:xfrm>
            <a:off x="972174" y="1492355"/>
            <a:ext cx="2127162" cy="1137613"/>
          </a:xfrm>
          <a:prstGeom prst="rect">
            <a:avLst/>
          </a:prstGeom>
        </p:spPr>
        <p:txBody>
          <a:bodyPr>
            <a:noAutofit/>
          </a:bodyPr>
          <a:lstStyle>
            <a:lvl1pPr marL="273050" indent="-273050" algn="l" rtl="0" eaLnBrk="0" fontAlgn="base" hangingPunct="0">
              <a:spcBef>
                <a:spcPct val="20000"/>
              </a:spcBef>
              <a:spcAft>
                <a:spcPct val="0"/>
              </a:spcAft>
              <a:buClr>
                <a:srgbClr val="0D045C"/>
              </a:buClr>
              <a:buSzPct val="70000"/>
              <a:buFont typeface="Wingdings" panose="05000000000000000000" pitchFamily="2" charset="2"/>
              <a:buChar char=""/>
              <a:defRPr lang="en-US" altLang="en-US" sz="2400" kern="1200" dirty="0">
                <a:solidFill>
                  <a:srgbClr val="575F69"/>
                </a:solidFill>
                <a:latin typeface="Palatino Linotype" panose="02040502050505030304" pitchFamily="18" charset="0"/>
                <a:ea typeface="MS PGothic" pitchFamily="34" charset="-128"/>
                <a:cs typeface="ＭＳ Ｐゴシック" charset="0"/>
              </a:defRPr>
            </a:lvl1pPr>
            <a:lvl2pPr marL="639763" indent="-273050" algn="l" rtl="0" eaLnBrk="0" fontAlgn="base" hangingPunct="0">
              <a:spcBef>
                <a:spcPct val="20000"/>
              </a:spcBef>
              <a:spcAft>
                <a:spcPct val="0"/>
              </a:spcAft>
              <a:buClr>
                <a:srgbClr val="0D045C"/>
              </a:buClr>
              <a:buSzPct val="80000"/>
              <a:buFont typeface="Wingdings 2" panose="05020102010507070707" pitchFamily="18" charset="2"/>
              <a:buChar char=""/>
              <a:defRPr lang="en-US" altLang="en-US" sz="2400" kern="1200" baseline="0" dirty="0">
                <a:solidFill>
                  <a:srgbClr val="575F69"/>
                </a:solidFill>
                <a:latin typeface="Tahoma" panose="020B0604030504040204" pitchFamily="34" charset="0"/>
                <a:ea typeface="MS PGothic" pitchFamily="34" charset="-128"/>
                <a:cs typeface="+mn-cs"/>
              </a:defRPr>
            </a:lvl2pPr>
            <a:lvl3pPr marL="914400" indent="-182563" algn="l" rtl="0" eaLnBrk="0" fontAlgn="base" hangingPunct="0">
              <a:spcBef>
                <a:spcPct val="20000"/>
              </a:spcBef>
              <a:spcAft>
                <a:spcPct val="0"/>
              </a:spcAft>
              <a:buClr>
                <a:srgbClr val="0D045C"/>
              </a:buClr>
              <a:buSzPct val="60000"/>
              <a:buFont typeface="Wingdings" panose="05000000000000000000" pitchFamily="2" charset="2"/>
              <a:buChar char=""/>
              <a:defRPr lang="en-US" altLang="en-US" sz="2400" kern="1200" dirty="0">
                <a:solidFill>
                  <a:srgbClr val="575F69"/>
                </a:solidFill>
                <a:latin typeface="Tahoma" panose="020B0604030504040204" pitchFamily="34" charset="0"/>
                <a:ea typeface="Tahoma" panose="020B0604030504040204" pitchFamily="34" charset="0"/>
                <a:cs typeface="Tahoma" panose="020B0604030504040204" pitchFamily="34" charset="0"/>
              </a:defRPr>
            </a:lvl3pPr>
            <a:lvl4pPr marL="1187450" indent="-182563" algn="l" rtl="0" eaLnBrk="0" fontAlgn="base" hangingPunct="0">
              <a:spcBef>
                <a:spcPct val="20000"/>
              </a:spcBef>
              <a:spcAft>
                <a:spcPct val="0"/>
              </a:spcAft>
              <a:buClr>
                <a:srgbClr val="0D045C"/>
              </a:buClr>
              <a:buSzPct val="60000"/>
              <a:buFont typeface="Wingdings" panose="05000000000000000000" pitchFamily="2" charset="2"/>
              <a:buChar char=""/>
              <a:defRPr lang="en-US" altLang="en-US" sz="2400" kern="1200" dirty="0">
                <a:solidFill>
                  <a:srgbClr val="575F69"/>
                </a:solidFill>
                <a:latin typeface="Tahoma" panose="020B0604030504040204" pitchFamily="34" charset="0"/>
                <a:ea typeface="Tahoma" panose="020B0604030504040204" pitchFamily="34" charset="0"/>
                <a:cs typeface="Tahoma" panose="020B0604030504040204" pitchFamily="34" charset="0"/>
              </a:defRPr>
            </a:lvl4pPr>
            <a:lvl5pPr marL="1462088" indent="-182563" algn="l" rtl="0" eaLnBrk="0" fontAlgn="base" hangingPunct="0">
              <a:spcBef>
                <a:spcPct val="20000"/>
              </a:spcBef>
              <a:spcAft>
                <a:spcPct val="0"/>
              </a:spcAft>
              <a:buClr>
                <a:srgbClr val="0D045C"/>
              </a:buClr>
              <a:buSzPct val="68000"/>
              <a:buFont typeface="Wingdings 2" panose="05020102010507070707" pitchFamily="18" charset="2"/>
              <a:buChar char=""/>
              <a:defRPr lang="en-US" altLang="en-US" sz="2400" kern="1200" dirty="0">
                <a:solidFill>
                  <a:srgbClr val="575F69"/>
                </a:solidFill>
                <a:latin typeface="Tahoma" panose="020B0604030504040204" pitchFamily="34" charset="0"/>
                <a:ea typeface="Tahoma" panose="020B0604030504040204" pitchFamily="34" charset="0"/>
                <a:cs typeface="Tahoma" panose="020B0604030504040204" pitchFamily="34" charset="0"/>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lgn="ctr">
              <a:lnSpc>
                <a:spcPct val="110000"/>
              </a:lnSpc>
              <a:spcBef>
                <a:spcPts val="0"/>
              </a:spcBef>
              <a:buNone/>
            </a:pPr>
            <a:r>
              <a:rPr lang="en-US" sz="1440" b="1" dirty="0">
                <a:solidFill>
                  <a:schemeClr val="accent1"/>
                </a:solidFill>
                <a:latin typeface="Manifold CF" pitchFamily="2" charset="77"/>
                <a:ea typeface="Lato" panose="020F0502020204030203" pitchFamily="34" charset="0"/>
                <a:cs typeface="Lato" panose="020F0502020204030203" pitchFamily="34" charset="0"/>
              </a:rPr>
              <a:t>Robust Resource Base </a:t>
            </a:r>
            <a:r>
              <a:rPr lang="en-US" sz="1440" b="1" baseline="30000" dirty="0">
                <a:solidFill>
                  <a:schemeClr val="accent1"/>
                </a:solidFill>
                <a:latin typeface="Manifold CF" pitchFamily="2" charset="77"/>
                <a:ea typeface="Lato" panose="020F0502020204030203" pitchFamily="34" charset="0"/>
                <a:cs typeface="Lato" panose="020F0502020204030203" pitchFamily="34" charset="0"/>
              </a:rPr>
              <a:t>(1,2) </a:t>
            </a:r>
            <a:r>
              <a:rPr lang="en-US" sz="1440" b="1" dirty="0">
                <a:solidFill>
                  <a:schemeClr val="accent1"/>
                </a:solidFill>
                <a:latin typeface="Manifold CF" pitchFamily="2" charset="77"/>
                <a:ea typeface="Lato" panose="020F0502020204030203" pitchFamily="34" charset="0"/>
                <a:cs typeface="Lato" panose="020F0502020204030203" pitchFamily="34" charset="0"/>
              </a:rPr>
              <a:t>and Significant Exploration Potential</a:t>
            </a:r>
            <a:endParaRPr lang="en-CA" sz="1440" b="1" dirty="0">
              <a:solidFill>
                <a:schemeClr val="accent1"/>
              </a:solidFill>
              <a:latin typeface="Manifold CF" pitchFamily="2" charset="77"/>
              <a:ea typeface="Lato" panose="020F0502020204030203" pitchFamily="34" charset="0"/>
              <a:cs typeface="Lato" panose="020F0502020204030203" pitchFamily="34" charset="0"/>
            </a:endParaRPr>
          </a:p>
        </p:txBody>
      </p:sp>
      <p:sp>
        <p:nvSpPr>
          <p:cNvPr id="74" name="Content Placeholder 4">
            <a:extLst>
              <a:ext uri="{FF2B5EF4-FFF2-40B4-BE49-F238E27FC236}">
                <a16:creationId xmlns:a16="http://schemas.microsoft.com/office/drawing/2014/main" id="{E6D0D242-9B36-3C41-8364-25E0AFAABEEC}"/>
              </a:ext>
            </a:extLst>
          </p:cNvPr>
          <p:cNvSpPr txBox="1">
            <a:spLocks/>
          </p:cNvSpPr>
          <p:nvPr/>
        </p:nvSpPr>
        <p:spPr>
          <a:xfrm>
            <a:off x="3479804" y="1486103"/>
            <a:ext cx="2127162" cy="1048694"/>
          </a:xfrm>
          <a:prstGeom prst="rect">
            <a:avLst/>
          </a:prstGeom>
        </p:spPr>
        <p:txBody>
          <a:bodyPr>
            <a:noAutofit/>
          </a:bodyPr>
          <a:lstStyle>
            <a:lvl1pPr marL="273050" indent="-273050" algn="l" rtl="0" eaLnBrk="0" fontAlgn="base" hangingPunct="0">
              <a:spcBef>
                <a:spcPct val="20000"/>
              </a:spcBef>
              <a:spcAft>
                <a:spcPct val="0"/>
              </a:spcAft>
              <a:buClr>
                <a:srgbClr val="0D045C"/>
              </a:buClr>
              <a:buSzPct val="70000"/>
              <a:buFont typeface="Wingdings" panose="05000000000000000000" pitchFamily="2" charset="2"/>
              <a:buChar char=""/>
              <a:defRPr lang="en-US" altLang="en-US" sz="2400" kern="1200" dirty="0">
                <a:solidFill>
                  <a:srgbClr val="575F69"/>
                </a:solidFill>
                <a:latin typeface="Palatino Linotype" panose="02040502050505030304" pitchFamily="18" charset="0"/>
                <a:ea typeface="MS PGothic" pitchFamily="34" charset="-128"/>
                <a:cs typeface="ＭＳ Ｐゴシック" charset="0"/>
              </a:defRPr>
            </a:lvl1pPr>
            <a:lvl2pPr marL="639763" indent="-273050" algn="l" rtl="0" eaLnBrk="0" fontAlgn="base" hangingPunct="0">
              <a:spcBef>
                <a:spcPct val="20000"/>
              </a:spcBef>
              <a:spcAft>
                <a:spcPct val="0"/>
              </a:spcAft>
              <a:buClr>
                <a:srgbClr val="0D045C"/>
              </a:buClr>
              <a:buSzPct val="80000"/>
              <a:buFont typeface="Wingdings 2" panose="05020102010507070707" pitchFamily="18" charset="2"/>
              <a:buChar char=""/>
              <a:defRPr lang="en-US" altLang="en-US" sz="2400" kern="1200" baseline="0" dirty="0">
                <a:solidFill>
                  <a:srgbClr val="575F69"/>
                </a:solidFill>
                <a:latin typeface="Tahoma" panose="020B0604030504040204" pitchFamily="34" charset="0"/>
                <a:ea typeface="MS PGothic" pitchFamily="34" charset="-128"/>
                <a:cs typeface="+mn-cs"/>
              </a:defRPr>
            </a:lvl2pPr>
            <a:lvl3pPr marL="914400" indent="-182563" algn="l" rtl="0" eaLnBrk="0" fontAlgn="base" hangingPunct="0">
              <a:spcBef>
                <a:spcPct val="20000"/>
              </a:spcBef>
              <a:spcAft>
                <a:spcPct val="0"/>
              </a:spcAft>
              <a:buClr>
                <a:srgbClr val="0D045C"/>
              </a:buClr>
              <a:buSzPct val="60000"/>
              <a:buFont typeface="Wingdings" panose="05000000000000000000" pitchFamily="2" charset="2"/>
              <a:buChar char=""/>
              <a:defRPr lang="en-US" altLang="en-US" sz="2400" kern="1200" dirty="0">
                <a:solidFill>
                  <a:srgbClr val="575F69"/>
                </a:solidFill>
                <a:latin typeface="Tahoma" panose="020B0604030504040204" pitchFamily="34" charset="0"/>
                <a:ea typeface="Tahoma" panose="020B0604030504040204" pitchFamily="34" charset="0"/>
                <a:cs typeface="Tahoma" panose="020B0604030504040204" pitchFamily="34" charset="0"/>
              </a:defRPr>
            </a:lvl3pPr>
            <a:lvl4pPr marL="1187450" indent="-182563" algn="l" rtl="0" eaLnBrk="0" fontAlgn="base" hangingPunct="0">
              <a:spcBef>
                <a:spcPct val="20000"/>
              </a:spcBef>
              <a:spcAft>
                <a:spcPct val="0"/>
              </a:spcAft>
              <a:buClr>
                <a:srgbClr val="0D045C"/>
              </a:buClr>
              <a:buSzPct val="60000"/>
              <a:buFont typeface="Wingdings" panose="05000000000000000000" pitchFamily="2" charset="2"/>
              <a:buChar char=""/>
              <a:defRPr lang="en-US" altLang="en-US" sz="2400" kern="1200" dirty="0">
                <a:solidFill>
                  <a:srgbClr val="575F69"/>
                </a:solidFill>
                <a:latin typeface="Tahoma" panose="020B0604030504040204" pitchFamily="34" charset="0"/>
                <a:ea typeface="Tahoma" panose="020B0604030504040204" pitchFamily="34" charset="0"/>
                <a:cs typeface="Tahoma" panose="020B0604030504040204" pitchFamily="34" charset="0"/>
              </a:defRPr>
            </a:lvl4pPr>
            <a:lvl5pPr marL="1462088" indent="-182563" algn="l" rtl="0" eaLnBrk="0" fontAlgn="base" hangingPunct="0">
              <a:spcBef>
                <a:spcPct val="20000"/>
              </a:spcBef>
              <a:spcAft>
                <a:spcPct val="0"/>
              </a:spcAft>
              <a:buClr>
                <a:srgbClr val="0D045C"/>
              </a:buClr>
              <a:buSzPct val="68000"/>
              <a:buFont typeface="Wingdings 2" panose="05020102010507070707" pitchFamily="18" charset="2"/>
              <a:buChar char=""/>
              <a:defRPr lang="en-US" altLang="en-US" sz="2400" kern="1200" dirty="0">
                <a:solidFill>
                  <a:srgbClr val="575F69"/>
                </a:solidFill>
                <a:latin typeface="Tahoma" panose="020B0604030504040204" pitchFamily="34" charset="0"/>
                <a:ea typeface="Tahoma" panose="020B0604030504040204" pitchFamily="34" charset="0"/>
                <a:cs typeface="Tahoma" panose="020B0604030504040204" pitchFamily="34" charset="0"/>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lgn="ctr">
              <a:lnSpc>
                <a:spcPct val="110000"/>
              </a:lnSpc>
              <a:spcBef>
                <a:spcPts val="0"/>
              </a:spcBef>
              <a:buNone/>
            </a:pPr>
            <a:r>
              <a:rPr lang="en-US" sz="1260" b="1" dirty="0">
                <a:solidFill>
                  <a:schemeClr val="bg1"/>
                </a:solidFill>
                <a:latin typeface="Manifold CF" pitchFamily="2" charset="77"/>
                <a:ea typeface="Lato" panose="020F0502020204030203" pitchFamily="34" charset="0"/>
                <a:cs typeface="Lato" panose="020F0502020204030203" pitchFamily="34" charset="0"/>
              </a:rPr>
              <a:t>Proven Mine Finders: Experienced </a:t>
            </a:r>
            <a:r>
              <a:rPr lang="en-US" sz="1260" dirty="0">
                <a:solidFill>
                  <a:schemeClr val="bg1"/>
                </a:solidFill>
                <a:latin typeface="Manifold CF" pitchFamily="2" charset="77"/>
                <a:ea typeface="Lato" panose="020F0502020204030203" pitchFamily="34" charset="0"/>
                <a:cs typeface="Lato" panose="020F0502020204030203" pitchFamily="34" charset="0"/>
              </a:rPr>
              <a:t>Management team with decades of exploration success leading to M&amp;A and Mine Development  </a:t>
            </a:r>
            <a:endParaRPr lang="en-CA" sz="1260" dirty="0">
              <a:solidFill>
                <a:schemeClr val="bg1"/>
              </a:solidFill>
              <a:latin typeface="Manifold CF" pitchFamily="2" charset="77"/>
              <a:ea typeface="Lato" panose="020F0502020204030203" pitchFamily="34" charset="0"/>
              <a:cs typeface="Lato" panose="020F0502020204030203" pitchFamily="34" charset="0"/>
            </a:endParaRPr>
          </a:p>
        </p:txBody>
      </p:sp>
      <p:sp>
        <p:nvSpPr>
          <p:cNvPr id="75" name="Content Placeholder 4">
            <a:extLst>
              <a:ext uri="{FF2B5EF4-FFF2-40B4-BE49-F238E27FC236}">
                <a16:creationId xmlns:a16="http://schemas.microsoft.com/office/drawing/2014/main" id="{9A5EB625-4A84-0846-BAF6-24A5010C0316}"/>
              </a:ext>
            </a:extLst>
          </p:cNvPr>
          <p:cNvSpPr txBox="1">
            <a:spLocks/>
          </p:cNvSpPr>
          <p:nvPr/>
        </p:nvSpPr>
        <p:spPr>
          <a:xfrm>
            <a:off x="5948000" y="1486102"/>
            <a:ext cx="2203107" cy="351683"/>
          </a:xfrm>
          <a:prstGeom prst="rect">
            <a:avLst/>
          </a:prstGeom>
        </p:spPr>
        <p:txBody>
          <a:bodyPr>
            <a:noAutofit/>
          </a:bodyPr>
          <a:lstStyle>
            <a:lvl1pPr marL="273050" indent="-273050" algn="l" rtl="0" eaLnBrk="0" fontAlgn="base" hangingPunct="0">
              <a:spcBef>
                <a:spcPct val="20000"/>
              </a:spcBef>
              <a:spcAft>
                <a:spcPct val="0"/>
              </a:spcAft>
              <a:buClr>
                <a:srgbClr val="0D045C"/>
              </a:buClr>
              <a:buSzPct val="70000"/>
              <a:buFont typeface="Wingdings" panose="05000000000000000000" pitchFamily="2" charset="2"/>
              <a:buChar char=""/>
              <a:defRPr lang="en-US" altLang="en-US" sz="2400" kern="1200" dirty="0">
                <a:solidFill>
                  <a:srgbClr val="575F69"/>
                </a:solidFill>
                <a:latin typeface="Palatino Linotype" panose="02040502050505030304" pitchFamily="18" charset="0"/>
                <a:ea typeface="MS PGothic" pitchFamily="34" charset="-128"/>
                <a:cs typeface="ＭＳ Ｐゴシック" charset="0"/>
              </a:defRPr>
            </a:lvl1pPr>
            <a:lvl2pPr marL="639763" indent="-273050" algn="l" rtl="0" eaLnBrk="0" fontAlgn="base" hangingPunct="0">
              <a:spcBef>
                <a:spcPct val="20000"/>
              </a:spcBef>
              <a:spcAft>
                <a:spcPct val="0"/>
              </a:spcAft>
              <a:buClr>
                <a:srgbClr val="0D045C"/>
              </a:buClr>
              <a:buSzPct val="80000"/>
              <a:buFont typeface="Wingdings 2" panose="05020102010507070707" pitchFamily="18" charset="2"/>
              <a:buChar char=""/>
              <a:defRPr lang="en-US" altLang="en-US" sz="2400" kern="1200" baseline="0" dirty="0">
                <a:solidFill>
                  <a:srgbClr val="575F69"/>
                </a:solidFill>
                <a:latin typeface="Tahoma" panose="020B0604030504040204" pitchFamily="34" charset="0"/>
                <a:ea typeface="MS PGothic" pitchFamily="34" charset="-128"/>
                <a:cs typeface="+mn-cs"/>
              </a:defRPr>
            </a:lvl2pPr>
            <a:lvl3pPr marL="914400" indent="-182563" algn="l" rtl="0" eaLnBrk="0" fontAlgn="base" hangingPunct="0">
              <a:spcBef>
                <a:spcPct val="20000"/>
              </a:spcBef>
              <a:spcAft>
                <a:spcPct val="0"/>
              </a:spcAft>
              <a:buClr>
                <a:srgbClr val="0D045C"/>
              </a:buClr>
              <a:buSzPct val="60000"/>
              <a:buFont typeface="Wingdings" panose="05000000000000000000" pitchFamily="2" charset="2"/>
              <a:buChar char=""/>
              <a:defRPr lang="en-US" altLang="en-US" sz="2400" kern="1200" dirty="0">
                <a:solidFill>
                  <a:srgbClr val="575F69"/>
                </a:solidFill>
                <a:latin typeface="Tahoma" panose="020B0604030504040204" pitchFamily="34" charset="0"/>
                <a:ea typeface="Tahoma" panose="020B0604030504040204" pitchFamily="34" charset="0"/>
                <a:cs typeface="Tahoma" panose="020B0604030504040204" pitchFamily="34" charset="0"/>
              </a:defRPr>
            </a:lvl3pPr>
            <a:lvl4pPr marL="1187450" indent="-182563" algn="l" rtl="0" eaLnBrk="0" fontAlgn="base" hangingPunct="0">
              <a:spcBef>
                <a:spcPct val="20000"/>
              </a:spcBef>
              <a:spcAft>
                <a:spcPct val="0"/>
              </a:spcAft>
              <a:buClr>
                <a:srgbClr val="0D045C"/>
              </a:buClr>
              <a:buSzPct val="60000"/>
              <a:buFont typeface="Wingdings" panose="05000000000000000000" pitchFamily="2" charset="2"/>
              <a:buChar char=""/>
              <a:defRPr lang="en-US" altLang="en-US" sz="2400" kern="1200" dirty="0">
                <a:solidFill>
                  <a:srgbClr val="575F69"/>
                </a:solidFill>
                <a:latin typeface="Tahoma" panose="020B0604030504040204" pitchFamily="34" charset="0"/>
                <a:ea typeface="Tahoma" panose="020B0604030504040204" pitchFamily="34" charset="0"/>
                <a:cs typeface="Tahoma" panose="020B0604030504040204" pitchFamily="34" charset="0"/>
              </a:defRPr>
            </a:lvl4pPr>
            <a:lvl5pPr marL="1462088" indent="-182563" algn="l" rtl="0" eaLnBrk="0" fontAlgn="base" hangingPunct="0">
              <a:spcBef>
                <a:spcPct val="20000"/>
              </a:spcBef>
              <a:spcAft>
                <a:spcPct val="0"/>
              </a:spcAft>
              <a:buClr>
                <a:srgbClr val="0D045C"/>
              </a:buClr>
              <a:buSzPct val="68000"/>
              <a:buFont typeface="Wingdings 2" panose="05020102010507070707" pitchFamily="18" charset="2"/>
              <a:buChar char=""/>
              <a:defRPr lang="en-US" altLang="en-US" sz="2400" kern="1200" dirty="0">
                <a:solidFill>
                  <a:srgbClr val="575F69"/>
                </a:solidFill>
                <a:latin typeface="Tahoma" panose="020B0604030504040204" pitchFamily="34" charset="0"/>
                <a:ea typeface="Tahoma" panose="020B0604030504040204" pitchFamily="34" charset="0"/>
                <a:cs typeface="Tahoma" panose="020B0604030504040204" pitchFamily="34" charset="0"/>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lgn="ctr">
              <a:buNone/>
            </a:pPr>
            <a:r>
              <a:rPr lang="en-US" sz="1440" b="1" dirty="0">
                <a:solidFill>
                  <a:schemeClr val="bg1"/>
                </a:solidFill>
                <a:latin typeface="Manifold CF" pitchFamily="2" charset="77"/>
                <a:ea typeface="Lato" panose="020F0502020204030203" pitchFamily="34" charset="0"/>
                <a:cs typeface="Lato" panose="020F0502020204030203" pitchFamily="34" charset="0"/>
              </a:rPr>
              <a:t>Leverage to Precious Metal Prices</a:t>
            </a:r>
            <a:r>
              <a:rPr lang="en-US" sz="1440" dirty="0">
                <a:solidFill>
                  <a:schemeClr val="bg1"/>
                </a:solidFill>
                <a:latin typeface="Manifold CF" pitchFamily="2" charset="77"/>
                <a:ea typeface="Lato" panose="020F0502020204030203" pitchFamily="34" charset="0"/>
                <a:cs typeface="Lato" panose="020F0502020204030203" pitchFamily="34" charset="0"/>
              </a:rPr>
              <a:t>:</a:t>
            </a:r>
          </a:p>
          <a:p>
            <a:pPr marL="0" indent="0" algn="ctr">
              <a:buNone/>
            </a:pPr>
            <a:r>
              <a:rPr lang="en-US" sz="1440" dirty="0" err="1">
                <a:solidFill>
                  <a:schemeClr val="bg1"/>
                </a:solidFill>
                <a:latin typeface="Manifold CF" pitchFamily="2" charset="77"/>
                <a:ea typeface="Lato" panose="020F0502020204030203" pitchFamily="34" charset="0"/>
                <a:cs typeface="Lato" panose="020F0502020204030203" pitchFamily="34" charset="0"/>
              </a:rPr>
              <a:t>Tepal</a:t>
            </a:r>
            <a:r>
              <a:rPr lang="en-US" sz="1440" dirty="0">
                <a:solidFill>
                  <a:schemeClr val="bg1"/>
                </a:solidFill>
                <a:latin typeface="Manifold CF" pitchFamily="2" charset="77"/>
                <a:ea typeface="Lato" panose="020F0502020204030203" pitchFamily="34" charset="0"/>
                <a:cs typeface="Lato" panose="020F0502020204030203" pitchFamily="34" charset="0"/>
              </a:rPr>
              <a:t> Au Price Sensitivity</a:t>
            </a:r>
          </a:p>
          <a:p>
            <a:pPr marL="0" indent="0" algn="ctr">
              <a:buNone/>
            </a:pPr>
            <a:r>
              <a:rPr lang="en-US" sz="1440" dirty="0">
                <a:solidFill>
                  <a:schemeClr val="bg1"/>
                </a:solidFill>
                <a:latin typeface="Manifold CF" pitchFamily="2" charset="77"/>
                <a:ea typeface="Lato" panose="020F0502020204030203" pitchFamily="34" charset="0"/>
                <a:cs typeface="Lato" panose="020F0502020204030203" pitchFamily="34" charset="0"/>
              </a:rPr>
              <a:t>Zacatecas Resource Upside</a:t>
            </a:r>
          </a:p>
        </p:txBody>
      </p:sp>
      <p:sp>
        <p:nvSpPr>
          <p:cNvPr id="76" name="Content Placeholder 4">
            <a:extLst>
              <a:ext uri="{FF2B5EF4-FFF2-40B4-BE49-F238E27FC236}">
                <a16:creationId xmlns:a16="http://schemas.microsoft.com/office/drawing/2014/main" id="{E56F3C34-4D12-0A44-83E2-2E99A0BCA189}"/>
              </a:ext>
            </a:extLst>
          </p:cNvPr>
          <p:cNvSpPr txBox="1">
            <a:spLocks/>
          </p:cNvSpPr>
          <p:nvPr/>
        </p:nvSpPr>
        <p:spPr>
          <a:xfrm>
            <a:off x="985556" y="3117518"/>
            <a:ext cx="2127162" cy="803100"/>
          </a:xfrm>
          <a:prstGeom prst="rect">
            <a:avLst/>
          </a:prstGeom>
        </p:spPr>
        <p:txBody>
          <a:bodyPr>
            <a:noAutofit/>
          </a:bodyPr>
          <a:lstStyle>
            <a:lvl1pPr marL="273050" indent="-273050" algn="l" rtl="0" eaLnBrk="0" fontAlgn="base" hangingPunct="0">
              <a:spcBef>
                <a:spcPct val="20000"/>
              </a:spcBef>
              <a:spcAft>
                <a:spcPct val="0"/>
              </a:spcAft>
              <a:buClr>
                <a:srgbClr val="0D045C"/>
              </a:buClr>
              <a:buSzPct val="70000"/>
              <a:buFont typeface="Wingdings" panose="05000000000000000000" pitchFamily="2" charset="2"/>
              <a:buChar char=""/>
              <a:defRPr lang="en-US" altLang="en-US" sz="2400" kern="1200" dirty="0">
                <a:solidFill>
                  <a:srgbClr val="575F69"/>
                </a:solidFill>
                <a:latin typeface="Palatino Linotype" panose="02040502050505030304" pitchFamily="18" charset="0"/>
                <a:ea typeface="MS PGothic" pitchFamily="34" charset="-128"/>
                <a:cs typeface="ＭＳ Ｐゴシック" charset="0"/>
              </a:defRPr>
            </a:lvl1pPr>
            <a:lvl2pPr marL="639763" indent="-273050" algn="l" rtl="0" eaLnBrk="0" fontAlgn="base" hangingPunct="0">
              <a:spcBef>
                <a:spcPct val="20000"/>
              </a:spcBef>
              <a:spcAft>
                <a:spcPct val="0"/>
              </a:spcAft>
              <a:buClr>
                <a:srgbClr val="0D045C"/>
              </a:buClr>
              <a:buSzPct val="80000"/>
              <a:buFont typeface="Wingdings 2" panose="05020102010507070707" pitchFamily="18" charset="2"/>
              <a:buChar char=""/>
              <a:defRPr lang="en-US" altLang="en-US" sz="2400" kern="1200" baseline="0" dirty="0">
                <a:solidFill>
                  <a:srgbClr val="575F69"/>
                </a:solidFill>
                <a:latin typeface="Tahoma" panose="020B0604030504040204" pitchFamily="34" charset="0"/>
                <a:ea typeface="MS PGothic" pitchFamily="34" charset="-128"/>
                <a:cs typeface="+mn-cs"/>
              </a:defRPr>
            </a:lvl2pPr>
            <a:lvl3pPr marL="914400" indent="-182563" algn="l" rtl="0" eaLnBrk="0" fontAlgn="base" hangingPunct="0">
              <a:spcBef>
                <a:spcPct val="20000"/>
              </a:spcBef>
              <a:spcAft>
                <a:spcPct val="0"/>
              </a:spcAft>
              <a:buClr>
                <a:srgbClr val="0D045C"/>
              </a:buClr>
              <a:buSzPct val="60000"/>
              <a:buFont typeface="Wingdings" panose="05000000000000000000" pitchFamily="2" charset="2"/>
              <a:buChar char=""/>
              <a:defRPr lang="en-US" altLang="en-US" sz="2400" kern="1200" dirty="0">
                <a:solidFill>
                  <a:srgbClr val="575F69"/>
                </a:solidFill>
                <a:latin typeface="Tahoma" panose="020B0604030504040204" pitchFamily="34" charset="0"/>
                <a:ea typeface="Tahoma" panose="020B0604030504040204" pitchFamily="34" charset="0"/>
                <a:cs typeface="Tahoma" panose="020B0604030504040204" pitchFamily="34" charset="0"/>
              </a:defRPr>
            </a:lvl3pPr>
            <a:lvl4pPr marL="1187450" indent="-182563" algn="l" rtl="0" eaLnBrk="0" fontAlgn="base" hangingPunct="0">
              <a:spcBef>
                <a:spcPct val="20000"/>
              </a:spcBef>
              <a:spcAft>
                <a:spcPct val="0"/>
              </a:spcAft>
              <a:buClr>
                <a:srgbClr val="0D045C"/>
              </a:buClr>
              <a:buSzPct val="60000"/>
              <a:buFont typeface="Wingdings" panose="05000000000000000000" pitchFamily="2" charset="2"/>
              <a:buChar char=""/>
              <a:defRPr lang="en-US" altLang="en-US" sz="2400" kern="1200" dirty="0">
                <a:solidFill>
                  <a:srgbClr val="575F69"/>
                </a:solidFill>
                <a:latin typeface="Tahoma" panose="020B0604030504040204" pitchFamily="34" charset="0"/>
                <a:ea typeface="Tahoma" panose="020B0604030504040204" pitchFamily="34" charset="0"/>
                <a:cs typeface="Tahoma" panose="020B0604030504040204" pitchFamily="34" charset="0"/>
              </a:defRPr>
            </a:lvl4pPr>
            <a:lvl5pPr marL="1462088" indent="-182563" algn="l" rtl="0" eaLnBrk="0" fontAlgn="base" hangingPunct="0">
              <a:spcBef>
                <a:spcPct val="20000"/>
              </a:spcBef>
              <a:spcAft>
                <a:spcPct val="0"/>
              </a:spcAft>
              <a:buClr>
                <a:srgbClr val="0D045C"/>
              </a:buClr>
              <a:buSzPct val="68000"/>
              <a:buFont typeface="Wingdings 2" panose="05020102010507070707" pitchFamily="18" charset="2"/>
              <a:buChar char=""/>
              <a:defRPr lang="en-US" altLang="en-US" sz="2400" kern="1200" dirty="0">
                <a:solidFill>
                  <a:srgbClr val="575F69"/>
                </a:solidFill>
                <a:latin typeface="Tahoma" panose="020B0604030504040204" pitchFamily="34" charset="0"/>
                <a:ea typeface="Tahoma" panose="020B0604030504040204" pitchFamily="34" charset="0"/>
                <a:cs typeface="Tahoma" panose="020B0604030504040204" pitchFamily="34" charset="0"/>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lgn="ctr">
              <a:buNone/>
            </a:pPr>
            <a:r>
              <a:rPr lang="en-US" sz="1440" b="1" dirty="0">
                <a:solidFill>
                  <a:schemeClr val="bg1"/>
                </a:solidFill>
                <a:latin typeface="Manifold CF" pitchFamily="2" charset="77"/>
                <a:ea typeface="Lato" panose="020F0502020204030203" pitchFamily="34" charset="0"/>
                <a:cs typeface="Lato" panose="020F0502020204030203" pitchFamily="34" charset="0"/>
              </a:rPr>
              <a:t>Highly Aligned with Shareholders:</a:t>
            </a:r>
          </a:p>
          <a:p>
            <a:pPr marL="0" indent="0" algn="ctr">
              <a:buNone/>
            </a:pPr>
            <a:r>
              <a:rPr lang="en-US" sz="1440" dirty="0">
                <a:solidFill>
                  <a:schemeClr val="bg1"/>
                </a:solidFill>
                <a:latin typeface="Manifold CF" pitchFamily="2" charset="77"/>
                <a:ea typeface="Lato" panose="020F0502020204030203" pitchFamily="34" charset="0"/>
                <a:cs typeface="Lato" panose="020F0502020204030203" pitchFamily="34" charset="0"/>
              </a:rPr>
              <a:t>Management and Key Shareholders aligned </a:t>
            </a:r>
          </a:p>
        </p:txBody>
      </p:sp>
      <p:sp>
        <p:nvSpPr>
          <p:cNvPr id="77" name="Content Placeholder 4">
            <a:extLst>
              <a:ext uri="{FF2B5EF4-FFF2-40B4-BE49-F238E27FC236}">
                <a16:creationId xmlns:a16="http://schemas.microsoft.com/office/drawing/2014/main" id="{50412514-F9B0-B344-B50E-C4E69EBFAE83}"/>
              </a:ext>
            </a:extLst>
          </p:cNvPr>
          <p:cNvSpPr txBox="1">
            <a:spLocks/>
          </p:cNvSpPr>
          <p:nvPr/>
        </p:nvSpPr>
        <p:spPr>
          <a:xfrm>
            <a:off x="3479804" y="3106654"/>
            <a:ext cx="2127162" cy="1014107"/>
          </a:xfrm>
          <a:prstGeom prst="rect">
            <a:avLst/>
          </a:prstGeom>
        </p:spPr>
        <p:txBody>
          <a:bodyPr>
            <a:noAutofit/>
          </a:bodyPr>
          <a:lstStyle>
            <a:lvl1pPr marL="273050" indent="-273050" algn="l" rtl="0" eaLnBrk="0" fontAlgn="base" hangingPunct="0">
              <a:spcBef>
                <a:spcPct val="20000"/>
              </a:spcBef>
              <a:spcAft>
                <a:spcPct val="0"/>
              </a:spcAft>
              <a:buClr>
                <a:srgbClr val="0D045C"/>
              </a:buClr>
              <a:buSzPct val="70000"/>
              <a:buFont typeface="Wingdings" panose="05000000000000000000" pitchFamily="2" charset="2"/>
              <a:buChar char=""/>
              <a:defRPr lang="en-US" altLang="en-US" sz="2400" kern="1200" dirty="0">
                <a:solidFill>
                  <a:srgbClr val="575F69"/>
                </a:solidFill>
                <a:latin typeface="Palatino Linotype" panose="02040502050505030304" pitchFamily="18" charset="0"/>
                <a:ea typeface="MS PGothic" pitchFamily="34" charset="-128"/>
                <a:cs typeface="ＭＳ Ｐゴシック" charset="0"/>
              </a:defRPr>
            </a:lvl1pPr>
            <a:lvl2pPr marL="639763" indent="-273050" algn="l" rtl="0" eaLnBrk="0" fontAlgn="base" hangingPunct="0">
              <a:spcBef>
                <a:spcPct val="20000"/>
              </a:spcBef>
              <a:spcAft>
                <a:spcPct val="0"/>
              </a:spcAft>
              <a:buClr>
                <a:srgbClr val="0D045C"/>
              </a:buClr>
              <a:buSzPct val="80000"/>
              <a:buFont typeface="Wingdings 2" panose="05020102010507070707" pitchFamily="18" charset="2"/>
              <a:buChar char=""/>
              <a:defRPr lang="en-US" altLang="en-US" sz="2400" kern="1200" baseline="0" dirty="0">
                <a:solidFill>
                  <a:srgbClr val="575F69"/>
                </a:solidFill>
                <a:latin typeface="Tahoma" panose="020B0604030504040204" pitchFamily="34" charset="0"/>
                <a:ea typeface="MS PGothic" pitchFamily="34" charset="-128"/>
                <a:cs typeface="+mn-cs"/>
              </a:defRPr>
            </a:lvl2pPr>
            <a:lvl3pPr marL="914400" indent="-182563" algn="l" rtl="0" eaLnBrk="0" fontAlgn="base" hangingPunct="0">
              <a:spcBef>
                <a:spcPct val="20000"/>
              </a:spcBef>
              <a:spcAft>
                <a:spcPct val="0"/>
              </a:spcAft>
              <a:buClr>
                <a:srgbClr val="0D045C"/>
              </a:buClr>
              <a:buSzPct val="60000"/>
              <a:buFont typeface="Wingdings" panose="05000000000000000000" pitchFamily="2" charset="2"/>
              <a:buChar char=""/>
              <a:defRPr lang="en-US" altLang="en-US" sz="2400" kern="1200" dirty="0">
                <a:solidFill>
                  <a:srgbClr val="575F69"/>
                </a:solidFill>
                <a:latin typeface="Tahoma" panose="020B0604030504040204" pitchFamily="34" charset="0"/>
                <a:ea typeface="Tahoma" panose="020B0604030504040204" pitchFamily="34" charset="0"/>
                <a:cs typeface="Tahoma" panose="020B0604030504040204" pitchFamily="34" charset="0"/>
              </a:defRPr>
            </a:lvl3pPr>
            <a:lvl4pPr marL="1187450" indent="-182563" algn="l" rtl="0" eaLnBrk="0" fontAlgn="base" hangingPunct="0">
              <a:spcBef>
                <a:spcPct val="20000"/>
              </a:spcBef>
              <a:spcAft>
                <a:spcPct val="0"/>
              </a:spcAft>
              <a:buClr>
                <a:srgbClr val="0D045C"/>
              </a:buClr>
              <a:buSzPct val="60000"/>
              <a:buFont typeface="Wingdings" panose="05000000000000000000" pitchFamily="2" charset="2"/>
              <a:buChar char=""/>
              <a:defRPr lang="en-US" altLang="en-US" sz="2400" kern="1200" dirty="0">
                <a:solidFill>
                  <a:srgbClr val="575F69"/>
                </a:solidFill>
                <a:latin typeface="Tahoma" panose="020B0604030504040204" pitchFamily="34" charset="0"/>
                <a:ea typeface="Tahoma" panose="020B0604030504040204" pitchFamily="34" charset="0"/>
                <a:cs typeface="Tahoma" panose="020B0604030504040204" pitchFamily="34" charset="0"/>
              </a:defRPr>
            </a:lvl4pPr>
            <a:lvl5pPr marL="1462088" indent="-182563" algn="l" rtl="0" eaLnBrk="0" fontAlgn="base" hangingPunct="0">
              <a:spcBef>
                <a:spcPct val="20000"/>
              </a:spcBef>
              <a:spcAft>
                <a:spcPct val="0"/>
              </a:spcAft>
              <a:buClr>
                <a:srgbClr val="0D045C"/>
              </a:buClr>
              <a:buSzPct val="68000"/>
              <a:buFont typeface="Wingdings 2" panose="05020102010507070707" pitchFamily="18" charset="2"/>
              <a:buChar char=""/>
              <a:defRPr lang="en-US" altLang="en-US" sz="2400" kern="1200" dirty="0">
                <a:solidFill>
                  <a:srgbClr val="575F69"/>
                </a:solidFill>
                <a:latin typeface="Tahoma" panose="020B0604030504040204" pitchFamily="34" charset="0"/>
                <a:ea typeface="Tahoma" panose="020B0604030504040204" pitchFamily="34" charset="0"/>
                <a:cs typeface="Tahoma" panose="020B0604030504040204" pitchFamily="34" charset="0"/>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lgn="ctr">
              <a:buNone/>
            </a:pPr>
            <a:r>
              <a:rPr lang="en-US" sz="1440" b="1" dirty="0">
                <a:solidFill>
                  <a:schemeClr val="accent1"/>
                </a:solidFill>
                <a:latin typeface="Manifold CF" pitchFamily="2" charset="77"/>
                <a:ea typeface="Lato" panose="020F0502020204030203" pitchFamily="34" charset="0"/>
                <a:cs typeface="Lato" panose="020F0502020204030203" pitchFamily="34" charset="0"/>
              </a:rPr>
              <a:t>Drill-ready exploration targets</a:t>
            </a:r>
            <a:r>
              <a:rPr lang="en-US" sz="990" b="1" dirty="0">
                <a:solidFill>
                  <a:schemeClr val="accent1"/>
                </a:solidFill>
                <a:latin typeface="Manifold CF" pitchFamily="2" charset="77"/>
                <a:ea typeface="Lato" panose="020F0502020204030203" pitchFamily="34" charset="0"/>
                <a:cs typeface="Lato" panose="020F0502020204030203" pitchFamily="34" charset="0"/>
              </a:rPr>
              <a:t>: </a:t>
            </a:r>
            <a:r>
              <a:rPr lang="en-US" sz="990" dirty="0">
                <a:solidFill>
                  <a:schemeClr val="accent1"/>
                </a:solidFill>
                <a:latin typeface="Manifold CF" pitchFamily="2" charset="77"/>
                <a:ea typeface="Lato" panose="020F0502020204030203" pitchFamily="34" charset="0"/>
                <a:cs typeface="Lato" panose="020F0502020204030203" pitchFamily="34" charset="0"/>
              </a:rPr>
              <a:t>Systematic exploration and reinterpretation</a:t>
            </a:r>
            <a:br>
              <a:rPr lang="en-US" sz="990" dirty="0">
                <a:solidFill>
                  <a:schemeClr val="accent1"/>
                </a:solidFill>
                <a:latin typeface="Manifold CF" pitchFamily="2" charset="77"/>
                <a:ea typeface="Lato" panose="020F0502020204030203" pitchFamily="34" charset="0"/>
                <a:cs typeface="Lato" panose="020F0502020204030203" pitchFamily="34" charset="0"/>
              </a:rPr>
            </a:br>
            <a:r>
              <a:rPr lang="en-US" sz="990" dirty="0">
                <a:solidFill>
                  <a:schemeClr val="accent1"/>
                </a:solidFill>
                <a:latin typeface="Manifold CF" pitchFamily="2" charset="77"/>
                <a:ea typeface="Lato" panose="020F0502020204030203" pitchFamily="34" charset="0"/>
                <a:cs typeface="Lato" panose="020F0502020204030203" pitchFamily="34" charset="0"/>
              </a:rPr>
              <a:t> of historical work has generated highly prospective targets to add ounces and increase grade.  </a:t>
            </a:r>
          </a:p>
        </p:txBody>
      </p:sp>
      <p:pic>
        <p:nvPicPr>
          <p:cNvPr id="6" name="Picture 5" descr="A picture containing drawing&#10;&#10;Description automatically generated">
            <a:extLst>
              <a:ext uri="{FF2B5EF4-FFF2-40B4-BE49-F238E27FC236}">
                <a16:creationId xmlns:a16="http://schemas.microsoft.com/office/drawing/2014/main" id="{E59F1590-F3EB-9949-A45B-A534D33A84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1774" y="3387854"/>
            <a:ext cx="1998617" cy="698888"/>
          </a:xfrm>
          <a:prstGeom prst="rect">
            <a:avLst/>
          </a:prstGeom>
        </p:spPr>
      </p:pic>
      <p:sp>
        <p:nvSpPr>
          <p:cNvPr id="17" name="Slide Number Placeholder 3">
            <a:extLst>
              <a:ext uri="{FF2B5EF4-FFF2-40B4-BE49-F238E27FC236}">
                <a16:creationId xmlns:a16="http://schemas.microsoft.com/office/drawing/2014/main" id="{4856C65E-8153-B640-B87C-8F8E5774C6A5}"/>
              </a:ext>
            </a:extLst>
          </p:cNvPr>
          <p:cNvSpPr txBox="1">
            <a:spLocks/>
          </p:cNvSpPr>
          <p:nvPr/>
        </p:nvSpPr>
        <p:spPr bwMode="auto">
          <a:xfrm>
            <a:off x="8428482" y="5218024"/>
            <a:ext cx="201168" cy="211226"/>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2400" tIns="32400" rIns="32400" bIns="32400" numCol="1" anchor="t" anchorCtr="0" compatLnSpc="1">
            <a:prstTxWarp prst="textNoShape">
              <a:avLst/>
            </a:prstTxWarp>
          </a:bodyPr>
          <a:lstStyle>
            <a:defPPr>
              <a:defRPr lang="en-US"/>
            </a:defPPr>
            <a:lvl1pPr marL="0" algn="l" defTabSz="914400" rtl="0" eaLnBrk="1" latinLnBrk="0" hangingPunct="1">
              <a:defRPr sz="1800" b="0" i="0" kern="1200">
                <a:solidFill>
                  <a:schemeClr val="tx1"/>
                </a:solidFill>
                <a:latin typeface="Arial" panose="020B0604020202020204" pitchFamily="34" charset="0"/>
                <a:ea typeface="MS PGothic" panose="020B0600070205080204" pitchFamily="34" charset="-128"/>
                <a:cs typeface="Lato" panose="020F0502020204030203" pitchFamily="34" charset="0"/>
              </a:defRPr>
            </a:lvl1pPr>
            <a:lvl2pPr marL="557186" indent="-214302"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857207"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200090"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1542974"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1885856"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228738"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2571621"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2914505"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A983A77F-E02C-4B55-AE23-88B176EE659A}" type="slidenum">
              <a:rPr lang="en-US" altLang="en-US" sz="810">
                <a:solidFill>
                  <a:schemeClr val="bg1"/>
                </a:solidFill>
                <a:latin typeface="Manifold CF" pitchFamily="2" charset="77"/>
                <a:ea typeface="Lato" panose="020F0502020204030203" pitchFamily="34" charset="0"/>
              </a:rPr>
              <a:pPr algn="ctr"/>
              <a:t>20</a:t>
            </a:fld>
            <a:endParaRPr lang="en-US" altLang="en-US" sz="810" dirty="0">
              <a:solidFill>
                <a:schemeClr val="bg1"/>
              </a:solidFill>
              <a:latin typeface="Manifold CF" pitchFamily="2" charset="77"/>
              <a:ea typeface="Lato" panose="020F0502020204030203" pitchFamily="34" charset="0"/>
            </a:endParaRPr>
          </a:p>
        </p:txBody>
      </p:sp>
      <p:sp>
        <p:nvSpPr>
          <p:cNvPr id="18" name="TextBox 1">
            <a:extLst>
              <a:ext uri="{FF2B5EF4-FFF2-40B4-BE49-F238E27FC236}">
                <a16:creationId xmlns:a16="http://schemas.microsoft.com/office/drawing/2014/main" id="{4D7A6D8E-223A-3F40-ADE5-C7967CC6FA0B}"/>
              </a:ext>
            </a:extLst>
          </p:cNvPr>
          <p:cNvSpPr txBox="1">
            <a:spLocks noChangeArrowheads="1"/>
          </p:cNvSpPr>
          <p:nvPr/>
        </p:nvSpPr>
        <p:spPr bwMode="auto">
          <a:xfrm>
            <a:off x="894268" y="4738456"/>
            <a:ext cx="4886906" cy="383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CA" altLang="en-US" sz="63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hlinkClick r:id="rId4"/>
              </a:rPr>
              <a:t>(1) Please see Defiance news release dated January 15, 2015 and Appendix for 43-101 Inferred Mineral Resource Estimate</a:t>
            </a:r>
            <a:endParaRPr lang="en-CA" altLang="en-US" sz="63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a:p>
            <a:r>
              <a:rPr lang="en-CA" altLang="en-US" sz="63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hlinkClick r:id="rId5"/>
              </a:rPr>
              <a:t>(2) Please see ValOro news release dated January 19, 2017 and Appendix for PEA Assumptions</a:t>
            </a:r>
            <a:endParaRPr lang="en-CA" altLang="en-US" sz="63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a:p>
            <a:pPr eaLnBrk="1" hangingPunct="1"/>
            <a:endParaRPr lang="en-CA" altLang="en-US" sz="63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p:txBody>
      </p:sp>
      <p:sp>
        <p:nvSpPr>
          <p:cNvPr id="3" name="Slide Number Placeholder 2">
            <a:extLst>
              <a:ext uri="{FF2B5EF4-FFF2-40B4-BE49-F238E27FC236}">
                <a16:creationId xmlns:a16="http://schemas.microsoft.com/office/drawing/2014/main" id="{0BA9E3F5-65D8-4042-BEA4-87F8BD39BD99}"/>
              </a:ext>
            </a:extLst>
          </p:cNvPr>
          <p:cNvSpPr>
            <a:spLocks noGrp="1"/>
          </p:cNvSpPr>
          <p:nvPr>
            <p:ph type="sldNum" sz="quarter" idx="4"/>
          </p:nvPr>
        </p:nvSpPr>
        <p:spPr/>
        <p:txBody>
          <a:bodyPr/>
          <a:lstStyle/>
          <a:p>
            <a:fld id="{092B7659-9165-A646-905C-0168404DB040}" type="slidenum">
              <a:rPr lang="en-US" smtClean="0"/>
              <a:pPr/>
              <a:t>20</a:t>
            </a:fld>
            <a:endParaRPr lang="en-US" dirty="0"/>
          </a:p>
        </p:txBody>
      </p:sp>
    </p:spTree>
    <p:extLst>
      <p:ext uri="{BB962C8B-B14F-4D97-AF65-F5344CB8AC3E}">
        <p14:creationId xmlns:p14="http://schemas.microsoft.com/office/powerpoint/2010/main" val="3275830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black and red keyboard&#10;&#10;Description automatically generated">
            <a:extLst>
              <a:ext uri="{FF2B5EF4-FFF2-40B4-BE49-F238E27FC236}">
                <a16:creationId xmlns:a16="http://schemas.microsoft.com/office/drawing/2014/main" id="{7ABFBC94-41D2-1F41-9206-A9F50A36C3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1" y="285751"/>
            <a:ext cx="8234618" cy="4932274"/>
          </a:xfrm>
          <a:prstGeom prst="rect">
            <a:avLst/>
          </a:prstGeom>
        </p:spPr>
      </p:pic>
      <p:sp>
        <p:nvSpPr>
          <p:cNvPr id="7" name="Rectangle 6">
            <a:extLst>
              <a:ext uri="{FF2B5EF4-FFF2-40B4-BE49-F238E27FC236}">
                <a16:creationId xmlns:a16="http://schemas.microsoft.com/office/drawing/2014/main" id="{9FA7613A-E7C6-4341-A349-C584E37F98AF}"/>
              </a:ext>
            </a:extLst>
          </p:cNvPr>
          <p:cNvSpPr/>
          <p:nvPr/>
        </p:nvSpPr>
        <p:spPr>
          <a:xfrm>
            <a:off x="1205345" y="934143"/>
            <a:ext cx="6770717" cy="3803073"/>
          </a:xfrm>
          <a:prstGeom prst="rect">
            <a:avLst/>
          </a:prstGeom>
          <a:solidFill>
            <a:srgbClr val="263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pic>
        <p:nvPicPr>
          <p:cNvPr id="9" name="Picture 8" descr="A picture containing drawing&#10;&#10;Description automatically generated">
            <a:extLst>
              <a:ext uri="{FF2B5EF4-FFF2-40B4-BE49-F238E27FC236}">
                <a16:creationId xmlns:a16="http://schemas.microsoft.com/office/drawing/2014/main" id="{12189653-36D1-AD41-A703-ED92D1D508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7212" y="1327833"/>
            <a:ext cx="2200729" cy="769563"/>
          </a:xfrm>
          <a:prstGeom prst="rect">
            <a:avLst/>
          </a:prstGeom>
        </p:spPr>
      </p:pic>
      <p:sp>
        <p:nvSpPr>
          <p:cNvPr id="12" name="Title 1">
            <a:extLst>
              <a:ext uri="{FF2B5EF4-FFF2-40B4-BE49-F238E27FC236}">
                <a16:creationId xmlns:a16="http://schemas.microsoft.com/office/drawing/2014/main" id="{6FEDDE24-7CB9-4A42-917E-58ADD295CF13}"/>
              </a:ext>
            </a:extLst>
          </p:cNvPr>
          <p:cNvSpPr txBox="1">
            <a:spLocks/>
          </p:cNvSpPr>
          <p:nvPr/>
        </p:nvSpPr>
        <p:spPr>
          <a:xfrm>
            <a:off x="1383030" y="4215623"/>
            <a:ext cx="6377940" cy="466679"/>
          </a:xfrm>
          <a:prstGeom prst="rect">
            <a:avLst/>
          </a:prstGeom>
        </p:spPr>
        <p:txBody>
          <a:bodyPr vert="horz" anchor="b">
            <a:normAutofit/>
          </a:bodyPr>
          <a:lstStyle>
            <a:lvl1pPr algn="l" rtl="0" eaLnBrk="0" fontAlgn="base" hangingPunct="0">
              <a:spcBef>
                <a:spcPct val="0"/>
              </a:spcBef>
              <a:spcAft>
                <a:spcPct val="0"/>
              </a:spcAft>
              <a:defRPr sz="3000" kern="1200" cap="small" baseline="0">
                <a:solidFill>
                  <a:schemeClr val="bg1"/>
                </a:solidFill>
                <a:latin typeface="Tahoma" panose="020B0604030504040204" pitchFamily="34" charset="0"/>
                <a:ea typeface="MS PGothic" pitchFamily="34" charset="-128"/>
                <a:cs typeface="ＭＳ Ｐゴシック" charset="0"/>
              </a:defRPr>
            </a:lvl1pPr>
            <a:lvl2pPr algn="l" rtl="0" eaLnBrk="0" fontAlgn="base" hangingPunct="0">
              <a:spcBef>
                <a:spcPct val="0"/>
              </a:spcBef>
              <a:spcAft>
                <a:spcPct val="0"/>
              </a:spcAft>
              <a:defRPr sz="3000">
                <a:solidFill>
                  <a:schemeClr val="tx2"/>
                </a:solidFill>
                <a:latin typeface="Georgia" pitchFamily="18" charset="0"/>
                <a:ea typeface="MS PGothic" pitchFamily="34" charset="-128"/>
                <a:cs typeface="ＭＳ Ｐゴシック" charset="0"/>
              </a:defRPr>
            </a:lvl2pPr>
            <a:lvl3pPr algn="l" rtl="0" eaLnBrk="0" fontAlgn="base" hangingPunct="0">
              <a:spcBef>
                <a:spcPct val="0"/>
              </a:spcBef>
              <a:spcAft>
                <a:spcPct val="0"/>
              </a:spcAft>
              <a:defRPr sz="3000">
                <a:solidFill>
                  <a:schemeClr val="tx2"/>
                </a:solidFill>
                <a:latin typeface="Georgia" pitchFamily="18" charset="0"/>
                <a:ea typeface="MS PGothic" pitchFamily="34" charset="-128"/>
                <a:cs typeface="ＭＳ Ｐゴシック" charset="0"/>
              </a:defRPr>
            </a:lvl3pPr>
            <a:lvl4pPr algn="l" rtl="0" eaLnBrk="0" fontAlgn="base" hangingPunct="0">
              <a:spcBef>
                <a:spcPct val="0"/>
              </a:spcBef>
              <a:spcAft>
                <a:spcPct val="0"/>
              </a:spcAft>
              <a:defRPr sz="3000">
                <a:solidFill>
                  <a:schemeClr val="tx2"/>
                </a:solidFill>
                <a:latin typeface="Georgia" pitchFamily="18" charset="0"/>
                <a:ea typeface="MS PGothic" pitchFamily="34" charset="-128"/>
                <a:cs typeface="ＭＳ Ｐゴシック" charset="0"/>
              </a:defRPr>
            </a:lvl4pPr>
            <a:lvl5pPr algn="l" rtl="0" eaLnBrk="0" fontAlgn="base" hangingPunct="0">
              <a:spcBef>
                <a:spcPct val="0"/>
              </a:spcBef>
              <a:spcAft>
                <a:spcPct val="0"/>
              </a:spcAft>
              <a:defRPr sz="3000">
                <a:solidFill>
                  <a:schemeClr val="tx2"/>
                </a:solidFill>
                <a:latin typeface="Georgia" pitchFamily="18" charset="0"/>
                <a:ea typeface="MS PGothic" pitchFamily="34" charset="-128"/>
                <a:cs typeface="ＭＳ Ｐゴシック" charset="0"/>
              </a:defRPr>
            </a:lvl5pPr>
            <a:lvl6pPr marL="457200" algn="l" rtl="0" fontAlgn="base">
              <a:spcBef>
                <a:spcPct val="0"/>
              </a:spcBef>
              <a:spcAft>
                <a:spcPct val="0"/>
              </a:spcAft>
              <a:defRPr sz="3000">
                <a:solidFill>
                  <a:schemeClr val="tx2"/>
                </a:solidFill>
                <a:latin typeface="Georgia" pitchFamily="18" charset="0"/>
              </a:defRPr>
            </a:lvl6pPr>
            <a:lvl7pPr marL="914400" algn="l" rtl="0" fontAlgn="base">
              <a:spcBef>
                <a:spcPct val="0"/>
              </a:spcBef>
              <a:spcAft>
                <a:spcPct val="0"/>
              </a:spcAft>
              <a:defRPr sz="3000">
                <a:solidFill>
                  <a:schemeClr val="tx2"/>
                </a:solidFill>
                <a:latin typeface="Georgia" pitchFamily="18" charset="0"/>
              </a:defRPr>
            </a:lvl7pPr>
            <a:lvl8pPr marL="1371600" algn="l" rtl="0" fontAlgn="base">
              <a:spcBef>
                <a:spcPct val="0"/>
              </a:spcBef>
              <a:spcAft>
                <a:spcPct val="0"/>
              </a:spcAft>
              <a:defRPr sz="3000">
                <a:solidFill>
                  <a:schemeClr val="tx2"/>
                </a:solidFill>
                <a:latin typeface="Georgia" pitchFamily="18" charset="0"/>
              </a:defRPr>
            </a:lvl8pPr>
            <a:lvl9pPr marL="1828800" algn="l" rtl="0" fontAlgn="base">
              <a:spcBef>
                <a:spcPct val="0"/>
              </a:spcBef>
              <a:spcAft>
                <a:spcPct val="0"/>
              </a:spcAft>
              <a:defRPr sz="3000">
                <a:solidFill>
                  <a:schemeClr val="tx2"/>
                </a:solidFill>
                <a:latin typeface="Georgia" pitchFamily="18" charset="0"/>
              </a:defRPr>
            </a:lvl9pPr>
          </a:lstStyle>
          <a:p>
            <a:pPr algn="ctr">
              <a:defRPr/>
            </a:pPr>
            <a:r>
              <a:rPr lang="en-US" sz="1080" b="1" dirty="0">
                <a:latin typeface="Manifold CF" pitchFamily="2" charset="77"/>
                <a:ea typeface="Lato" panose="020F0502020204030203" pitchFamily="34" charset="0"/>
                <a:cs typeface="Lato" panose="020F0502020204030203" pitchFamily="34" charset="0"/>
              </a:rPr>
              <a:t>TSXV:DEF     OTC:DNCVF      WKN: A1JQW5</a:t>
            </a:r>
            <a:endParaRPr lang="en-CA" sz="1080" b="1" dirty="0">
              <a:latin typeface="Manifold CF" pitchFamily="2" charset="77"/>
              <a:ea typeface="Lato" panose="020F0502020204030203" pitchFamily="34" charset="0"/>
              <a:cs typeface="Lato" panose="020F0502020204030203" pitchFamily="34" charset="0"/>
            </a:endParaRPr>
          </a:p>
        </p:txBody>
      </p:sp>
      <p:sp>
        <p:nvSpPr>
          <p:cNvPr id="13" name="Content Placeholder 2">
            <a:extLst>
              <a:ext uri="{FF2B5EF4-FFF2-40B4-BE49-F238E27FC236}">
                <a16:creationId xmlns:a16="http://schemas.microsoft.com/office/drawing/2014/main" id="{26E8E437-3A9C-8C4B-9B04-F9FF53CF68ED}"/>
              </a:ext>
            </a:extLst>
          </p:cNvPr>
          <p:cNvSpPr txBox="1">
            <a:spLocks/>
          </p:cNvSpPr>
          <p:nvPr/>
        </p:nvSpPr>
        <p:spPr bwMode="auto">
          <a:xfrm>
            <a:off x="2066555" y="2143484"/>
            <a:ext cx="2307403" cy="6921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273050" indent="-27305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20000"/>
              </a:spcBef>
              <a:buClr>
                <a:srgbClr val="0D045C"/>
              </a:buClr>
              <a:buSzPct val="70000"/>
            </a:pPr>
            <a:r>
              <a:rPr lang="en-CA" altLang="en-US" sz="1080" dirty="0">
                <a:solidFill>
                  <a:schemeClr val="bg1"/>
                </a:solidFill>
                <a:latin typeface="Manifold CF" pitchFamily="2" charset="77"/>
                <a:ea typeface="Lato" panose="020F0502020204030203" pitchFamily="34" charset="0"/>
                <a:cs typeface="Lato" panose="020F0502020204030203" pitchFamily="34" charset="0"/>
              </a:rPr>
              <a:t>Defiance Silver Corp</a:t>
            </a:r>
          </a:p>
          <a:p>
            <a:pPr>
              <a:spcBef>
                <a:spcPct val="20000"/>
              </a:spcBef>
              <a:buClr>
                <a:srgbClr val="0D045C"/>
              </a:buClr>
              <a:buSzPct val="70000"/>
            </a:pPr>
            <a:r>
              <a:rPr lang="en-CA" altLang="en-US" sz="1080" dirty="0">
                <a:solidFill>
                  <a:schemeClr val="bg1"/>
                </a:solidFill>
                <a:latin typeface="Manifold CF" pitchFamily="2" charset="77"/>
                <a:ea typeface="Lato" panose="020F0502020204030203" pitchFamily="34" charset="0"/>
                <a:cs typeface="Lato" panose="020F0502020204030203" pitchFamily="34" charset="0"/>
              </a:rPr>
              <a:t>Suite 2900 – 550 Burrard Street</a:t>
            </a:r>
          </a:p>
          <a:p>
            <a:pPr>
              <a:spcBef>
                <a:spcPct val="20000"/>
              </a:spcBef>
              <a:buClr>
                <a:srgbClr val="0D045C"/>
              </a:buClr>
              <a:buSzPct val="70000"/>
            </a:pPr>
            <a:r>
              <a:rPr lang="en-CA" altLang="en-US" sz="1080" dirty="0">
                <a:solidFill>
                  <a:schemeClr val="bg1"/>
                </a:solidFill>
                <a:latin typeface="Manifold CF" pitchFamily="2" charset="77"/>
                <a:ea typeface="Lato" panose="020F0502020204030203" pitchFamily="34" charset="0"/>
                <a:cs typeface="Lato" panose="020F0502020204030203" pitchFamily="34" charset="0"/>
              </a:rPr>
              <a:t>Vancouver, BC, V6C 0A3 Canada</a:t>
            </a:r>
            <a:endParaRPr lang="en-CA" altLang="en-US" sz="945" dirty="0">
              <a:solidFill>
                <a:schemeClr val="bg1"/>
              </a:solidFill>
              <a:latin typeface="Manifold CF" pitchFamily="2" charset="77"/>
              <a:ea typeface="Lato" panose="020F0502020204030203" pitchFamily="34" charset="0"/>
              <a:cs typeface="Lato" panose="020F0502020204030203" pitchFamily="34" charset="0"/>
            </a:endParaRPr>
          </a:p>
          <a:p>
            <a:pPr eaLnBrk="1" hangingPunct="1">
              <a:spcBef>
                <a:spcPct val="20000"/>
              </a:spcBef>
              <a:buClr>
                <a:srgbClr val="0D045C"/>
              </a:buClr>
              <a:buSzPct val="70000"/>
            </a:pPr>
            <a:r>
              <a:rPr lang="en-CA" altLang="en-US" sz="945" dirty="0">
                <a:solidFill>
                  <a:schemeClr val="bg1"/>
                </a:solidFill>
                <a:latin typeface="Lato" panose="020F0502020204030203" pitchFamily="34" charset="0"/>
                <a:ea typeface="Lato" panose="020F0502020204030203" pitchFamily="34" charset="0"/>
                <a:cs typeface="Lato" panose="020F0502020204030203" pitchFamily="34" charset="0"/>
              </a:rPr>
              <a:t>	</a:t>
            </a:r>
          </a:p>
        </p:txBody>
      </p:sp>
      <p:cxnSp>
        <p:nvCxnSpPr>
          <p:cNvPr id="15" name="Straight Connector 14">
            <a:extLst>
              <a:ext uri="{FF2B5EF4-FFF2-40B4-BE49-F238E27FC236}">
                <a16:creationId xmlns:a16="http://schemas.microsoft.com/office/drawing/2014/main" id="{8EAB8298-DE59-3948-A5C3-166F749E1DF1}"/>
              </a:ext>
            </a:extLst>
          </p:cNvPr>
          <p:cNvCxnSpPr/>
          <p:nvPr/>
        </p:nvCxnSpPr>
        <p:spPr>
          <a:xfrm>
            <a:off x="4706565" y="2162855"/>
            <a:ext cx="0" cy="63197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7F8BCB78-1F88-494D-B164-77BF6DD5B399}"/>
              </a:ext>
            </a:extLst>
          </p:cNvPr>
          <p:cNvSpPr txBox="1">
            <a:spLocks/>
          </p:cNvSpPr>
          <p:nvPr/>
        </p:nvSpPr>
        <p:spPr bwMode="auto">
          <a:xfrm>
            <a:off x="5235168" y="2132748"/>
            <a:ext cx="2611895" cy="6921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273050" indent="-27305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buClr>
                <a:srgbClr val="0D045C"/>
              </a:buClr>
              <a:buSzPct val="70000"/>
            </a:pPr>
            <a:r>
              <a:rPr lang="en-CA" altLang="en-US" sz="1080" dirty="0">
                <a:solidFill>
                  <a:schemeClr val="bg1"/>
                </a:solidFill>
                <a:latin typeface="Manifold CF" pitchFamily="2" charset="77"/>
                <a:ea typeface="Lato" panose="020F0502020204030203" pitchFamily="34" charset="0"/>
                <a:cs typeface="Lato" panose="020F0502020204030203" pitchFamily="34" charset="0"/>
                <a:hlinkClick r:id="rId5">
                  <a:extLst>
                    <a:ext uri="{A12FA001-AC4F-418D-AE19-62706E023703}">
                      <ahyp:hlinkClr xmlns:ahyp="http://schemas.microsoft.com/office/drawing/2018/hyperlinkcolor" val="tx"/>
                    </a:ext>
                  </a:extLst>
                </a:hlinkClick>
              </a:rPr>
              <a:t>www.defiancesilver.com</a:t>
            </a:r>
            <a:endParaRPr lang="en-CA" altLang="en-US" sz="1080" dirty="0">
              <a:solidFill>
                <a:schemeClr val="bg1"/>
              </a:solidFill>
              <a:latin typeface="Manifold CF" pitchFamily="2" charset="77"/>
              <a:ea typeface="Lato" panose="020F0502020204030203" pitchFamily="34" charset="0"/>
              <a:cs typeface="Lato" panose="020F0502020204030203" pitchFamily="34" charset="0"/>
            </a:endParaRPr>
          </a:p>
          <a:p>
            <a:pPr eaLnBrk="1" hangingPunct="1">
              <a:spcBef>
                <a:spcPct val="20000"/>
              </a:spcBef>
              <a:buClr>
                <a:srgbClr val="0D045C"/>
              </a:buClr>
              <a:buSzPct val="70000"/>
            </a:pPr>
            <a:r>
              <a:rPr lang="en-CA" altLang="en-US" sz="1080" u="sng" dirty="0">
                <a:solidFill>
                  <a:schemeClr val="bg1"/>
                </a:solidFill>
                <a:latin typeface="Manifold CF" pitchFamily="2" charset="77"/>
                <a:ea typeface="Lato" panose="020F0502020204030203" pitchFamily="34" charset="0"/>
                <a:cs typeface="Lato" panose="020F0502020204030203" pitchFamily="34" charset="0"/>
              </a:rPr>
              <a:t>info@defiancesilver.com</a:t>
            </a:r>
            <a:r>
              <a:rPr lang="en-CA" altLang="en-US" sz="1080" dirty="0">
                <a:solidFill>
                  <a:schemeClr val="bg1"/>
                </a:solidFill>
                <a:latin typeface="Manifold CF" pitchFamily="2" charset="77"/>
                <a:ea typeface="Lato" panose="020F0502020204030203" pitchFamily="34" charset="0"/>
                <a:cs typeface="Lato" panose="020F0502020204030203" pitchFamily="34" charset="0"/>
              </a:rPr>
              <a:t>	</a:t>
            </a:r>
          </a:p>
          <a:p>
            <a:pPr eaLnBrk="1" hangingPunct="1">
              <a:spcBef>
                <a:spcPct val="20000"/>
              </a:spcBef>
              <a:buClr>
                <a:srgbClr val="0D045C"/>
              </a:buClr>
              <a:buSzPct val="70000"/>
            </a:pPr>
            <a:r>
              <a:rPr lang="en-CA" altLang="en-US" sz="1080" dirty="0">
                <a:solidFill>
                  <a:schemeClr val="bg1"/>
                </a:solidFill>
                <a:latin typeface="Manifold CF" pitchFamily="2" charset="77"/>
                <a:ea typeface="Lato" panose="020F0502020204030203" pitchFamily="34" charset="0"/>
                <a:cs typeface="Lato" panose="020F0502020204030203" pitchFamily="34" charset="0"/>
              </a:rPr>
              <a:t>+1 (604) 343-4677</a:t>
            </a:r>
            <a:endParaRPr lang="en-CA" altLang="en-US" sz="1620" dirty="0">
              <a:solidFill>
                <a:schemeClr val="bg1"/>
              </a:solidFill>
              <a:latin typeface="Manifold CF" pitchFamily="2" charset="77"/>
              <a:ea typeface="Lato" panose="020F0502020204030203" pitchFamily="34" charset="0"/>
              <a:cs typeface="Lato" panose="020F0502020204030203" pitchFamily="34" charset="0"/>
            </a:endParaRPr>
          </a:p>
          <a:p>
            <a:pPr eaLnBrk="1" hangingPunct="1">
              <a:spcBef>
                <a:spcPct val="20000"/>
              </a:spcBef>
              <a:buClr>
                <a:srgbClr val="0D045C"/>
              </a:buClr>
              <a:buSzPct val="70000"/>
            </a:pPr>
            <a:endParaRPr lang="en-CA" altLang="en-US" sz="945" dirty="0">
              <a:solidFill>
                <a:srgbClr val="012B5B"/>
              </a:solidFill>
              <a:latin typeface="Lato" panose="020F0502020204030203" pitchFamily="34" charset="0"/>
              <a:ea typeface="Lato" panose="020F0502020204030203" pitchFamily="34" charset="0"/>
              <a:cs typeface="Lato" panose="020F0502020204030203" pitchFamily="34" charset="0"/>
            </a:endParaRPr>
          </a:p>
          <a:p>
            <a:pPr eaLnBrk="1" hangingPunct="1">
              <a:spcBef>
                <a:spcPct val="20000"/>
              </a:spcBef>
              <a:buClr>
                <a:srgbClr val="0D045C"/>
              </a:buClr>
              <a:buSzPct val="70000"/>
            </a:pPr>
            <a:r>
              <a:rPr lang="en-CA" altLang="en-US" sz="945" dirty="0">
                <a:solidFill>
                  <a:srgbClr val="012B5B"/>
                </a:solidFill>
                <a:latin typeface="Lato" panose="020F0502020204030203" pitchFamily="34" charset="0"/>
                <a:ea typeface="Lato" panose="020F0502020204030203" pitchFamily="34" charset="0"/>
                <a:cs typeface="Lato" panose="020F0502020204030203" pitchFamily="34" charset="0"/>
              </a:rPr>
              <a:t>	</a:t>
            </a:r>
          </a:p>
        </p:txBody>
      </p:sp>
      <p:pic>
        <p:nvPicPr>
          <p:cNvPr id="6" name="Picture 5">
            <a:hlinkClick r:id="rId6"/>
            <a:extLst>
              <a:ext uri="{FF2B5EF4-FFF2-40B4-BE49-F238E27FC236}">
                <a16:creationId xmlns:a16="http://schemas.microsoft.com/office/drawing/2014/main" id="{5CC97CB0-8858-AB40-95BD-355E92B9FB22}"/>
              </a:ext>
            </a:extLst>
          </p:cNvPr>
          <p:cNvPicPr>
            <a:picLocks noChangeAspect="1"/>
          </p:cNvPicPr>
          <p:nvPr/>
        </p:nvPicPr>
        <p:blipFill>
          <a:blip r:embed="rId7">
            <a:lum bright="70000" contrast="-70000"/>
          </a:blip>
          <a:stretch>
            <a:fillRect/>
          </a:stretch>
        </p:blipFill>
        <p:spPr>
          <a:xfrm>
            <a:off x="2045099" y="3110228"/>
            <a:ext cx="540285" cy="540285"/>
          </a:xfrm>
          <a:prstGeom prst="rect">
            <a:avLst/>
          </a:prstGeom>
        </p:spPr>
      </p:pic>
      <p:pic>
        <p:nvPicPr>
          <p:cNvPr id="1038" name="Picture 14" descr="Free Icon | Instagram logo">
            <a:hlinkClick r:id="rId8"/>
            <a:extLst>
              <a:ext uri="{FF2B5EF4-FFF2-40B4-BE49-F238E27FC236}">
                <a16:creationId xmlns:a16="http://schemas.microsoft.com/office/drawing/2014/main" id="{C300AAB3-9275-D24F-932D-4C1E830980A2}"/>
              </a:ext>
            </a:extLst>
          </p:cNvPr>
          <p:cNvPicPr>
            <a:picLocks noChangeAspect="1" noChangeArrowheads="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62026" y="3161499"/>
            <a:ext cx="466679" cy="4666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hlinkClick r:id="rId10"/>
            <a:extLst>
              <a:ext uri="{FF2B5EF4-FFF2-40B4-BE49-F238E27FC236}">
                <a16:creationId xmlns:a16="http://schemas.microsoft.com/office/drawing/2014/main" id="{E0C08FB3-F4AE-B14E-89AD-2DFDB59E6CE5}"/>
              </a:ext>
            </a:extLst>
          </p:cNvPr>
          <p:cNvPicPr>
            <a:picLocks noChangeAspect="1"/>
          </p:cNvPicPr>
          <p:nvPr/>
        </p:nvPicPr>
        <p:blipFill>
          <a:blip r:embed="rId11">
            <a:duotone>
              <a:schemeClr val="bg2">
                <a:shade val="45000"/>
                <a:satMod val="135000"/>
              </a:schemeClr>
              <a:prstClr val="white"/>
            </a:duotone>
            <a:extLst>
              <a:ext uri="{BEBA8EAE-BF5A-486C-A8C5-ECC9F3942E4B}">
                <a14:imgProps xmlns:a14="http://schemas.microsoft.com/office/drawing/2010/main">
                  <a14:imgLayer r:embed="rId12">
                    <a14:imgEffect>
                      <a14:saturation sat="0"/>
                    </a14:imgEffect>
                  </a14:imgLayer>
                </a14:imgProps>
              </a:ext>
            </a:extLst>
          </a:blip>
          <a:stretch>
            <a:fillRect/>
          </a:stretch>
        </p:blipFill>
        <p:spPr>
          <a:xfrm>
            <a:off x="3217680" y="3734814"/>
            <a:ext cx="540285" cy="540285"/>
          </a:xfrm>
          <a:prstGeom prst="rect">
            <a:avLst/>
          </a:prstGeom>
        </p:spPr>
      </p:pic>
      <p:pic>
        <p:nvPicPr>
          <p:cNvPr id="1058" name="Picture 34" descr="youtube logo icon transparent | Youtube logo, Youtube logo png, App logo">
            <a:hlinkClick r:id="rId13"/>
            <a:extLst>
              <a:ext uri="{FF2B5EF4-FFF2-40B4-BE49-F238E27FC236}">
                <a16:creationId xmlns:a16="http://schemas.microsoft.com/office/drawing/2014/main" id="{62AA99F1-2495-E348-A68A-F17BA5382318}"/>
              </a:ext>
            </a:extLst>
          </p:cNvPr>
          <p:cNvPicPr>
            <a:picLocks noChangeAspect="1" noChangeArrowheads="1"/>
          </p:cNvPicPr>
          <p:nvPr/>
        </p:nvPicPr>
        <p:blipFill>
          <a:blip r:embed="rId1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89313" y="3125184"/>
            <a:ext cx="764053" cy="540285"/>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Free Online Icon F Facebook Social Vector For Design_sticker 44e0de| Fotor  Graphic Design">
            <a:hlinkClick r:id="rId15"/>
            <a:extLst>
              <a:ext uri="{FF2B5EF4-FFF2-40B4-BE49-F238E27FC236}">
                <a16:creationId xmlns:a16="http://schemas.microsoft.com/office/drawing/2014/main" id="{464DC8BB-04DA-4444-A406-B778D7B9FB4A}"/>
              </a:ext>
            </a:extLst>
          </p:cNvPr>
          <p:cNvPicPr>
            <a:picLocks noChangeAspect="1" noChangeArrowheads="1"/>
          </p:cNvPicPr>
          <p:nvPr/>
        </p:nvPicPr>
        <p:blipFill>
          <a:blip r:embed="rId1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33838" y="3789672"/>
            <a:ext cx="463333" cy="46333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9EC69B9A-597D-A949-9CBE-E0F30C71F22A}"/>
              </a:ext>
            </a:extLst>
          </p:cNvPr>
          <p:cNvSpPr>
            <a:spLocks noGrp="1"/>
          </p:cNvSpPr>
          <p:nvPr>
            <p:ph type="sldNum" sz="quarter" idx="4"/>
          </p:nvPr>
        </p:nvSpPr>
        <p:spPr/>
        <p:txBody>
          <a:bodyPr/>
          <a:lstStyle/>
          <a:p>
            <a:fld id="{092B7659-9165-A646-905C-0168404DB040}" type="slidenum">
              <a:rPr lang="en-US" smtClean="0"/>
              <a:pPr/>
              <a:t>21</a:t>
            </a:fld>
            <a:endParaRPr lang="en-US" dirty="0"/>
          </a:p>
        </p:txBody>
      </p:sp>
    </p:spTree>
    <p:extLst>
      <p:ext uri="{BB962C8B-B14F-4D97-AF65-F5344CB8AC3E}">
        <p14:creationId xmlns:p14="http://schemas.microsoft.com/office/powerpoint/2010/main" val="6548671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red keyboard&#10;&#10;Description automatically generated">
            <a:extLst>
              <a:ext uri="{FF2B5EF4-FFF2-40B4-BE49-F238E27FC236}">
                <a16:creationId xmlns:a16="http://schemas.microsoft.com/office/drawing/2014/main" id="{23267B0E-F29F-7243-A8C2-60A1D621B6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1" y="285751"/>
            <a:ext cx="8234618" cy="4932274"/>
          </a:xfrm>
          <a:prstGeom prst="rect">
            <a:avLst/>
          </a:prstGeom>
        </p:spPr>
      </p:pic>
      <p:sp>
        <p:nvSpPr>
          <p:cNvPr id="4" name="Slide Number Placeholder 3">
            <a:extLst>
              <a:ext uri="{FF2B5EF4-FFF2-40B4-BE49-F238E27FC236}">
                <a16:creationId xmlns:a16="http://schemas.microsoft.com/office/drawing/2014/main" id="{FFCA1894-3B9A-394F-92E9-BBD3DF7258C8}"/>
              </a:ext>
            </a:extLst>
          </p:cNvPr>
          <p:cNvSpPr txBox="1">
            <a:spLocks/>
          </p:cNvSpPr>
          <p:nvPr/>
        </p:nvSpPr>
        <p:spPr bwMode="auto">
          <a:xfrm>
            <a:off x="8428482" y="5218024"/>
            <a:ext cx="201168" cy="211226"/>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2400" tIns="32400" rIns="32400" bIns="32400" numCol="1" anchor="t" anchorCtr="0" compatLnSpc="1">
            <a:prstTxWarp prst="textNoShape">
              <a:avLst/>
            </a:prstTxWarp>
          </a:bodyPr>
          <a:lstStyle>
            <a:defPPr>
              <a:defRPr lang="en-US"/>
            </a:defPPr>
            <a:lvl1pPr marL="0" algn="l" defTabSz="914400" rtl="0" eaLnBrk="1" latinLnBrk="0" hangingPunct="1">
              <a:defRPr sz="1800" b="0" i="0" kern="1200">
                <a:solidFill>
                  <a:schemeClr val="tx1"/>
                </a:solidFill>
                <a:latin typeface="Arial" panose="020B0604020202020204" pitchFamily="34" charset="0"/>
                <a:ea typeface="MS PGothic" panose="020B0600070205080204" pitchFamily="34" charset="-128"/>
                <a:cs typeface="Lato" panose="020F0502020204030203" pitchFamily="34" charset="0"/>
              </a:defRPr>
            </a:lvl1pPr>
            <a:lvl2pPr marL="557186" indent="-214302"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857207"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200090"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1542974"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1885856"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228738"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2571621"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2914505"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A983A77F-E02C-4B55-AE23-88B176EE659A}" type="slidenum">
              <a:rPr lang="en-US" altLang="en-US" sz="810">
                <a:solidFill>
                  <a:schemeClr val="tx1">
                    <a:lumMod val="75000"/>
                    <a:lumOff val="25000"/>
                  </a:schemeClr>
                </a:solidFill>
                <a:latin typeface="Lato" panose="020F0502020204030203" pitchFamily="34" charset="0"/>
                <a:ea typeface="Lato" panose="020F0502020204030203" pitchFamily="34" charset="0"/>
              </a:rPr>
              <a:pPr algn="ctr"/>
              <a:t>22</a:t>
            </a:fld>
            <a:endParaRPr lang="en-US" altLang="en-US" sz="810" dirty="0">
              <a:solidFill>
                <a:schemeClr val="tx1">
                  <a:lumMod val="75000"/>
                  <a:lumOff val="25000"/>
                </a:schemeClr>
              </a:solidFill>
              <a:latin typeface="Lato" panose="020F0502020204030203" pitchFamily="34" charset="0"/>
              <a:ea typeface="Lato" panose="020F0502020204030203" pitchFamily="34" charset="0"/>
            </a:endParaRPr>
          </a:p>
        </p:txBody>
      </p:sp>
      <p:sp>
        <p:nvSpPr>
          <p:cNvPr id="6" name="Rectangle 5">
            <a:extLst>
              <a:ext uri="{FF2B5EF4-FFF2-40B4-BE49-F238E27FC236}">
                <a16:creationId xmlns:a16="http://schemas.microsoft.com/office/drawing/2014/main" id="{7AAEF8DB-1B12-6943-B410-FBA0DDE6AE45}"/>
              </a:ext>
            </a:extLst>
          </p:cNvPr>
          <p:cNvSpPr/>
          <p:nvPr/>
        </p:nvSpPr>
        <p:spPr>
          <a:xfrm>
            <a:off x="1205345" y="934143"/>
            <a:ext cx="6770717" cy="38030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sp>
        <p:nvSpPr>
          <p:cNvPr id="7" name="Title 1">
            <a:extLst>
              <a:ext uri="{FF2B5EF4-FFF2-40B4-BE49-F238E27FC236}">
                <a16:creationId xmlns:a16="http://schemas.microsoft.com/office/drawing/2014/main" id="{587CF755-97F3-5D41-B5CD-E8C08E531E4D}"/>
              </a:ext>
            </a:extLst>
          </p:cNvPr>
          <p:cNvSpPr>
            <a:spLocks noGrp="1"/>
          </p:cNvSpPr>
          <p:nvPr>
            <p:ph type="title"/>
          </p:nvPr>
        </p:nvSpPr>
        <p:spPr>
          <a:xfrm>
            <a:off x="1401734" y="2419062"/>
            <a:ext cx="6377940" cy="519723"/>
          </a:xfrm>
        </p:spPr>
        <p:txBody>
          <a:bodyPr>
            <a:normAutofit fontScale="90000"/>
          </a:bodyPr>
          <a:lstStyle/>
          <a:p>
            <a:pPr algn="ctr"/>
            <a:r>
              <a:rPr lang="en-AU" sz="2880" dirty="0">
                <a:solidFill>
                  <a:schemeClr val="bg1"/>
                </a:solidFill>
              </a:rPr>
              <a:t>Appendix</a:t>
            </a:r>
          </a:p>
        </p:txBody>
      </p:sp>
      <p:pic>
        <p:nvPicPr>
          <p:cNvPr id="8" name="Picture 7" descr="A picture containing drawing&#10;&#10;Description automatically generated">
            <a:extLst>
              <a:ext uri="{FF2B5EF4-FFF2-40B4-BE49-F238E27FC236}">
                <a16:creationId xmlns:a16="http://schemas.microsoft.com/office/drawing/2014/main" id="{14BC5D53-1CA8-B447-B496-C8E3F0CE2C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1975" y="4063011"/>
            <a:ext cx="1360050" cy="475591"/>
          </a:xfrm>
          <a:prstGeom prst="rect">
            <a:avLst/>
          </a:prstGeom>
        </p:spPr>
      </p:pic>
      <p:sp>
        <p:nvSpPr>
          <p:cNvPr id="2" name="Slide Number Placeholder 1">
            <a:extLst>
              <a:ext uri="{FF2B5EF4-FFF2-40B4-BE49-F238E27FC236}">
                <a16:creationId xmlns:a16="http://schemas.microsoft.com/office/drawing/2014/main" id="{C1D279FC-0722-824F-8C96-95B5CF09D624}"/>
              </a:ext>
            </a:extLst>
          </p:cNvPr>
          <p:cNvSpPr>
            <a:spLocks noGrp="1"/>
          </p:cNvSpPr>
          <p:nvPr>
            <p:ph type="sldNum" sz="quarter" idx="4"/>
          </p:nvPr>
        </p:nvSpPr>
        <p:spPr/>
        <p:txBody>
          <a:bodyPr/>
          <a:lstStyle/>
          <a:p>
            <a:fld id="{092B7659-9165-A646-905C-0168404DB040}" type="slidenum">
              <a:rPr lang="en-US" smtClean="0"/>
              <a:pPr/>
              <a:t>22</a:t>
            </a:fld>
            <a:endParaRPr lang="en-US" dirty="0"/>
          </a:p>
        </p:txBody>
      </p:sp>
    </p:spTree>
    <p:extLst>
      <p:ext uri="{BB962C8B-B14F-4D97-AF65-F5344CB8AC3E}">
        <p14:creationId xmlns:p14="http://schemas.microsoft.com/office/powerpoint/2010/main" val="1128732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4">
            <a:extLst>
              <a:ext uri="{FF2B5EF4-FFF2-40B4-BE49-F238E27FC236}">
                <a16:creationId xmlns:a16="http://schemas.microsoft.com/office/drawing/2014/main" id="{66131337-8274-4040-B07B-F15A7DF5763C}"/>
              </a:ext>
            </a:extLst>
          </p:cNvPr>
          <p:cNvSpPr txBox="1">
            <a:spLocks/>
          </p:cNvSpPr>
          <p:nvPr/>
        </p:nvSpPr>
        <p:spPr>
          <a:xfrm>
            <a:off x="4729138" y="1099025"/>
            <a:ext cx="3644864" cy="3329203"/>
          </a:xfrm>
          <a:prstGeom prst="rect">
            <a:avLst/>
          </a:prstGeom>
        </p:spPr>
        <p:txBody>
          <a:bodyPr>
            <a:noAutofit/>
          </a:bodyPr>
          <a:lstStyle>
            <a:lvl1pPr marL="273050" indent="-273050" algn="l" rtl="0" eaLnBrk="0" fontAlgn="base" hangingPunct="0">
              <a:spcBef>
                <a:spcPct val="20000"/>
              </a:spcBef>
              <a:spcAft>
                <a:spcPct val="0"/>
              </a:spcAft>
              <a:buClr>
                <a:srgbClr val="0D045C"/>
              </a:buClr>
              <a:buSzPct val="70000"/>
              <a:buFont typeface="Wingdings" panose="05000000000000000000" pitchFamily="2" charset="2"/>
              <a:buChar char=""/>
              <a:defRPr lang="en-US" altLang="en-US" sz="2400" kern="1200" dirty="0">
                <a:solidFill>
                  <a:srgbClr val="575F69"/>
                </a:solidFill>
                <a:latin typeface="Palatino Linotype" panose="02040502050505030304" pitchFamily="18" charset="0"/>
                <a:ea typeface="MS PGothic" pitchFamily="34" charset="-128"/>
                <a:cs typeface="ＭＳ Ｐゴシック" charset="0"/>
              </a:defRPr>
            </a:lvl1pPr>
            <a:lvl2pPr marL="639763" indent="-273050" algn="l" rtl="0" eaLnBrk="0" fontAlgn="base" hangingPunct="0">
              <a:spcBef>
                <a:spcPct val="20000"/>
              </a:spcBef>
              <a:spcAft>
                <a:spcPct val="0"/>
              </a:spcAft>
              <a:buClr>
                <a:srgbClr val="0D045C"/>
              </a:buClr>
              <a:buSzPct val="80000"/>
              <a:buFont typeface="Wingdings 2" panose="05020102010507070707" pitchFamily="18" charset="2"/>
              <a:buChar char=""/>
              <a:defRPr lang="en-US" altLang="en-US" sz="2400" kern="1200" baseline="0" dirty="0">
                <a:solidFill>
                  <a:srgbClr val="575F69"/>
                </a:solidFill>
                <a:latin typeface="Tahoma" panose="020B0604030504040204" pitchFamily="34" charset="0"/>
                <a:ea typeface="MS PGothic" pitchFamily="34" charset="-128"/>
                <a:cs typeface="+mn-cs"/>
              </a:defRPr>
            </a:lvl2pPr>
            <a:lvl3pPr marL="914400" indent="-182563" algn="l" rtl="0" eaLnBrk="0" fontAlgn="base" hangingPunct="0">
              <a:spcBef>
                <a:spcPct val="20000"/>
              </a:spcBef>
              <a:spcAft>
                <a:spcPct val="0"/>
              </a:spcAft>
              <a:buClr>
                <a:srgbClr val="0D045C"/>
              </a:buClr>
              <a:buSzPct val="60000"/>
              <a:buFont typeface="Wingdings" panose="05000000000000000000" pitchFamily="2" charset="2"/>
              <a:buChar char=""/>
              <a:defRPr lang="en-US" altLang="en-US" sz="2400" kern="1200" dirty="0">
                <a:solidFill>
                  <a:srgbClr val="575F69"/>
                </a:solidFill>
                <a:latin typeface="Tahoma" panose="020B0604030504040204" pitchFamily="34" charset="0"/>
                <a:ea typeface="Tahoma" panose="020B0604030504040204" pitchFamily="34" charset="0"/>
                <a:cs typeface="Tahoma" panose="020B0604030504040204" pitchFamily="34" charset="0"/>
              </a:defRPr>
            </a:lvl3pPr>
            <a:lvl4pPr marL="1187450" indent="-182563" algn="l" rtl="0" eaLnBrk="0" fontAlgn="base" hangingPunct="0">
              <a:spcBef>
                <a:spcPct val="20000"/>
              </a:spcBef>
              <a:spcAft>
                <a:spcPct val="0"/>
              </a:spcAft>
              <a:buClr>
                <a:srgbClr val="0D045C"/>
              </a:buClr>
              <a:buSzPct val="60000"/>
              <a:buFont typeface="Wingdings" panose="05000000000000000000" pitchFamily="2" charset="2"/>
              <a:buChar char=""/>
              <a:defRPr lang="en-US" altLang="en-US" sz="2400" kern="1200" dirty="0">
                <a:solidFill>
                  <a:srgbClr val="575F69"/>
                </a:solidFill>
                <a:latin typeface="Tahoma" panose="020B0604030504040204" pitchFamily="34" charset="0"/>
                <a:ea typeface="Tahoma" panose="020B0604030504040204" pitchFamily="34" charset="0"/>
                <a:cs typeface="Tahoma" panose="020B0604030504040204" pitchFamily="34" charset="0"/>
              </a:defRPr>
            </a:lvl4pPr>
            <a:lvl5pPr marL="1462088" indent="-182563" algn="l" rtl="0" eaLnBrk="0" fontAlgn="base" hangingPunct="0">
              <a:spcBef>
                <a:spcPct val="20000"/>
              </a:spcBef>
              <a:spcAft>
                <a:spcPct val="0"/>
              </a:spcAft>
              <a:buClr>
                <a:srgbClr val="0D045C"/>
              </a:buClr>
              <a:buSzPct val="68000"/>
              <a:buFont typeface="Wingdings 2" panose="05020102010507070707" pitchFamily="18" charset="2"/>
              <a:buChar char=""/>
              <a:defRPr lang="en-US" altLang="en-US" sz="2400" kern="1200" dirty="0">
                <a:solidFill>
                  <a:srgbClr val="575F69"/>
                </a:solidFill>
                <a:latin typeface="Tahoma" panose="020B0604030504040204" pitchFamily="34" charset="0"/>
                <a:ea typeface="Tahoma" panose="020B0604030504040204" pitchFamily="34" charset="0"/>
                <a:cs typeface="Tahoma" panose="020B0604030504040204" pitchFamily="34" charset="0"/>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lnSpc>
                <a:spcPct val="110000"/>
              </a:lnSpc>
              <a:spcBef>
                <a:spcPts val="0"/>
              </a:spcBef>
              <a:spcAft>
                <a:spcPts val="0"/>
              </a:spcAft>
              <a:buNone/>
            </a:pPr>
            <a:r>
              <a:rPr lang="en-US" altLang="en-US" sz="800" b="1" dirty="0">
                <a:solidFill>
                  <a:prstClr val="black">
                    <a:lumMod val="75000"/>
                    <a:lumOff val="25000"/>
                  </a:prstClr>
                </a:solidFill>
                <a:latin typeface="Manifold CF" pitchFamily="2" charset="77"/>
                <a:ea typeface="Lato" panose="020F0502020204030203" pitchFamily="34" charset="0"/>
                <a:cs typeface="Lato" panose="020F0502020204030203" pitchFamily="34" charset="0"/>
              </a:rPr>
              <a:t>Dunham L. Craig, </a:t>
            </a:r>
            <a:r>
              <a:rPr lang="en-US" altLang="en-US" sz="800" b="1" dirty="0" err="1">
                <a:solidFill>
                  <a:prstClr val="black">
                    <a:lumMod val="75000"/>
                    <a:lumOff val="25000"/>
                  </a:prstClr>
                </a:solidFill>
                <a:latin typeface="Manifold CF" pitchFamily="2" charset="77"/>
                <a:ea typeface="Lato" panose="020F0502020204030203" pitchFamily="34" charset="0"/>
                <a:cs typeface="Lato" panose="020F0502020204030203" pitchFamily="34" charset="0"/>
              </a:rPr>
              <a:t>P.Geo</a:t>
            </a:r>
            <a:r>
              <a:rPr lang="en-US" altLang="en-US" sz="800" b="1" dirty="0">
                <a:solidFill>
                  <a:prstClr val="black">
                    <a:lumMod val="75000"/>
                    <a:lumOff val="25000"/>
                  </a:prstClr>
                </a:solidFill>
                <a:latin typeface="Manifold CF" pitchFamily="2" charset="77"/>
                <a:ea typeface="Lato" panose="020F0502020204030203" pitchFamily="34" charset="0"/>
                <a:cs typeface="Lato" panose="020F0502020204030203" pitchFamily="34" charset="0"/>
              </a:rPr>
              <a:t> </a:t>
            </a:r>
            <a:br>
              <a:rPr lang="en-US" altLang="en-US" sz="800" b="1" dirty="0">
                <a:solidFill>
                  <a:prstClr val="black">
                    <a:lumMod val="75000"/>
                    <a:lumOff val="25000"/>
                  </a:prstClr>
                </a:solidFill>
                <a:latin typeface="Manifold CF" pitchFamily="2" charset="77"/>
                <a:ea typeface="Lato" panose="020F0502020204030203" pitchFamily="34" charset="0"/>
                <a:cs typeface="Lato" panose="020F0502020204030203" pitchFamily="34" charset="0"/>
              </a:rPr>
            </a:br>
            <a:r>
              <a:rPr lang="en-US" altLang="en-US" sz="800" b="1" dirty="0">
                <a:solidFill>
                  <a:prstClr val="black">
                    <a:lumMod val="75000"/>
                    <a:lumOff val="25000"/>
                  </a:prstClr>
                </a:solidFill>
                <a:latin typeface="Manifold CF" pitchFamily="2" charset="77"/>
                <a:ea typeface="Lato" panose="020F0502020204030203" pitchFamily="34" charset="0"/>
                <a:cs typeface="Lato" panose="020F0502020204030203" pitchFamily="34" charset="0"/>
              </a:rPr>
              <a:t>Director </a:t>
            </a:r>
          </a:p>
          <a:p>
            <a:pPr marL="0" indent="0">
              <a:lnSpc>
                <a:spcPct val="110000"/>
              </a:lnSpc>
              <a:spcBef>
                <a:spcPts val="0"/>
              </a:spcBef>
              <a:spcAft>
                <a:spcPts val="0"/>
              </a:spcAft>
              <a:buNone/>
            </a:pPr>
            <a:r>
              <a:rPr lang="en-US" altLang="en-US" sz="800" dirty="0">
                <a:solidFill>
                  <a:prstClr val="black">
                    <a:lumMod val="75000"/>
                    <a:lumOff val="25000"/>
                  </a:prstClr>
                </a:solidFill>
                <a:latin typeface="Lato" panose="020F0502020204030203" pitchFamily="34" charset="0"/>
                <a:ea typeface="Lato" panose="020F0502020204030203" pitchFamily="34" charset="0"/>
                <a:cs typeface="Lato" panose="020F0502020204030203" pitchFamily="34" charset="0"/>
              </a:rPr>
              <a:t>Past Director of </a:t>
            </a:r>
            <a:r>
              <a:rPr lang="en-US" altLang="en-US" sz="800" dirty="0" err="1">
                <a:solidFill>
                  <a:prstClr val="black">
                    <a:lumMod val="75000"/>
                    <a:lumOff val="25000"/>
                  </a:prstClr>
                </a:solidFill>
                <a:latin typeface="Lato" panose="020F0502020204030203" pitchFamily="34" charset="0"/>
                <a:ea typeface="Lato" panose="020F0502020204030203" pitchFamily="34" charset="0"/>
                <a:cs typeface="Lato" panose="020F0502020204030203" pitchFamily="34" charset="0"/>
              </a:rPr>
              <a:t>Silvercrest</a:t>
            </a:r>
            <a:r>
              <a:rPr lang="en-US" altLang="en-US" sz="800" dirty="0">
                <a:solidFill>
                  <a:prstClr val="black">
                    <a:lumMod val="75000"/>
                    <a:lumOff val="25000"/>
                  </a:prstClr>
                </a:solidFill>
                <a:latin typeface="Lato" panose="020F0502020204030203" pitchFamily="34" charset="0"/>
                <a:ea typeface="Lato" panose="020F0502020204030203" pitchFamily="34" charset="0"/>
                <a:cs typeface="Lato" panose="020F0502020204030203" pitchFamily="34" charset="0"/>
              </a:rPr>
              <a:t> Mines Inc., Past President and CEO and Director of </a:t>
            </a:r>
            <a:r>
              <a:rPr lang="en-US" altLang="en-US" sz="800" dirty="0" err="1">
                <a:solidFill>
                  <a:prstClr val="black">
                    <a:lumMod val="75000"/>
                    <a:lumOff val="25000"/>
                  </a:prstClr>
                </a:solidFill>
                <a:latin typeface="Lato" panose="020F0502020204030203" pitchFamily="34" charset="0"/>
                <a:ea typeface="Lato" panose="020F0502020204030203" pitchFamily="34" charset="0"/>
                <a:cs typeface="Lato" panose="020F0502020204030203" pitchFamily="34" charset="0"/>
              </a:rPr>
              <a:t>Valoro</a:t>
            </a:r>
            <a:r>
              <a:rPr lang="en-US" altLang="en-US" sz="800" dirty="0">
                <a:solidFill>
                  <a:prstClr val="black">
                    <a:lumMod val="75000"/>
                    <a:lumOff val="25000"/>
                  </a:prstClr>
                </a:solidFill>
                <a:latin typeface="Lato" panose="020F0502020204030203" pitchFamily="34" charset="0"/>
                <a:ea typeface="Lato" panose="020F0502020204030203" pitchFamily="34" charset="0"/>
                <a:cs typeface="Lato" panose="020F0502020204030203" pitchFamily="34" charset="0"/>
              </a:rPr>
              <a:t>/</a:t>
            </a:r>
            <a:r>
              <a:rPr lang="en-US" altLang="en-US" sz="800" dirty="0" err="1">
                <a:solidFill>
                  <a:prstClr val="black">
                    <a:lumMod val="75000"/>
                    <a:lumOff val="25000"/>
                  </a:prstClr>
                </a:solidFill>
                <a:latin typeface="Lato" panose="020F0502020204030203" pitchFamily="34" charset="0"/>
                <a:ea typeface="Lato" panose="020F0502020204030203" pitchFamily="34" charset="0"/>
                <a:cs typeface="Lato" panose="020F0502020204030203" pitchFamily="34" charset="0"/>
              </a:rPr>
              <a:t>Geologix</a:t>
            </a:r>
            <a:r>
              <a:rPr lang="en-US" altLang="en-US" sz="800" dirty="0">
                <a:solidFill>
                  <a:prstClr val="black">
                    <a:lumMod val="75000"/>
                    <a:lumOff val="25000"/>
                  </a:prstClr>
                </a:solidFill>
                <a:latin typeface="Lato" panose="020F0502020204030203" pitchFamily="34" charset="0"/>
                <a:ea typeface="Lato" panose="020F0502020204030203" pitchFamily="34" charset="0"/>
                <a:cs typeface="Lato" panose="020F0502020204030203" pitchFamily="34" charset="0"/>
              </a:rPr>
              <a:t> Exploration Inc., Vice President of Exploration and Corporate Development for Wheaton River Minerals.</a:t>
            </a:r>
          </a:p>
          <a:p>
            <a:pPr marL="0" indent="0">
              <a:lnSpc>
                <a:spcPct val="150000"/>
              </a:lnSpc>
              <a:spcBef>
                <a:spcPts val="0"/>
              </a:spcBef>
              <a:spcAft>
                <a:spcPts val="0"/>
              </a:spcAft>
              <a:buNone/>
            </a:pPr>
            <a:endParaRPr lang="en-US" altLang="en-US" sz="800" b="1" dirty="0">
              <a:solidFill>
                <a:prstClr val="black">
                  <a:lumMod val="75000"/>
                  <a:lumOff val="25000"/>
                </a:prstClr>
              </a:solidFill>
              <a:latin typeface="Lato" panose="020F0502020204030203" pitchFamily="34" charset="0"/>
              <a:ea typeface="Lato" panose="020F0502020204030203" pitchFamily="34" charset="0"/>
              <a:cs typeface="Lato" panose="020F0502020204030203" pitchFamily="34" charset="0"/>
            </a:endParaRPr>
          </a:p>
          <a:p>
            <a:pPr marL="0" indent="0">
              <a:lnSpc>
                <a:spcPct val="110000"/>
              </a:lnSpc>
              <a:spcBef>
                <a:spcPts val="0"/>
              </a:spcBef>
              <a:spcAft>
                <a:spcPts val="0"/>
              </a:spcAft>
              <a:buNone/>
            </a:pPr>
            <a:endParaRPr lang="en-US" altLang="en-US" sz="800" b="1" dirty="0">
              <a:solidFill>
                <a:prstClr val="black">
                  <a:lumMod val="75000"/>
                  <a:lumOff val="25000"/>
                </a:prstClr>
              </a:solidFill>
              <a:latin typeface="Manifold CF" pitchFamily="2" charset="77"/>
              <a:ea typeface="Lato" panose="020F0502020204030203" pitchFamily="34" charset="0"/>
              <a:cs typeface="Lato" panose="020F0502020204030203" pitchFamily="34" charset="0"/>
            </a:endParaRPr>
          </a:p>
          <a:p>
            <a:pPr marL="0" indent="0">
              <a:lnSpc>
                <a:spcPct val="110000"/>
              </a:lnSpc>
              <a:spcBef>
                <a:spcPts val="0"/>
              </a:spcBef>
              <a:spcAft>
                <a:spcPts val="0"/>
              </a:spcAft>
              <a:buNone/>
            </a:pPr>
            <a:r>
              <a:rPr lang="en-US" altLang="en-US" sz="800" b="1" dirty="0">
                <a:solidFill>
                  <a:prstClr val="black">
                    <a:lumMod val="75000"/>
                    <a:lumOff val="25000"/>
                  </a:prstClr>
                </a:solidFill>
                <a:latin typeface="Manifold CF" pitchFamily="2" charset="77"/>
                <a:ea typeface="Lato" panose="020F0502020204030203" pitchFamily="34" charset="0"/>
                <a:cs typeface="Lato" panose="020F0502020204030203" pitchFamily="34" charset="0"/>
              </a:rPr>
              <a:t>Paul Smith, MSc</a:t>
            </a:r>
            <a:br>
              <a:rPr lang="en-US" altLang="en-US" sz="800" b="1" dirty="0">
                <a:solidFill>
                  <a:prstClr val="black">
                    <a:lumMod val="75000"/>
                    <a:lumOff val="25000"/>
                  </a:prstClr>
                </a:solidFill>
                <a:latin typeface="Manifold CF" pitchFamily="2" charset="77"/>
                <a:ea typeface="Lato" panose="020F0502020204030203" pitchFamily="34" charset="0"/>
                <a:cs typeface="Lato" panose="020F0502020204030203" pitchFamily="34" charset="0"/>
              </a:rPr>
            </a:br>
            <a:r>
              <a:rPr lang="en-US" altLang="en-US" sz="800" b="1" dirty="0">
                <a:solidFill>
                  <a:prstClr val="black">
                    <a:lumMod val="75000"/>
                    <a:lumOff val="25000"/>
                  </a:prstClr>
                </a:solidFill>
                <a:latin typeface="Manifold CF" pitchFamily="2" charset="77"/>
                <a:ea typeface="Lato" panose="020F0502020204030203" pitchFamily="34" charset="0"/>
                <a:cs typeface="Lato" panose="020F0502020204030203" pitchFamily="34" charset="0"/>
              </a:rPr>
              <a:t>Director</a:t>
            </a:r>
            <a:br>
              <a:rPr lang="en-US" altLang="en-US" sz="800" b="1" dirty="0">
                <a:solidFill>
                  <a:prstClr val="black">
                    <a:lumMod val="75000"/>
                    <a:lumOff val="25000"/>
                  </a:prstClr>
                </a:solidFill>
                <a:latin typeface="Lato" panose="020F0502020204030203" pitchFamily="34" charset="0"/>
                <a:ea typeface="Lato" panose="020F0502020204030203" pitchFamily="34" charset="0"/>
                <a:cs typeface="Lato" panose="020F0502020204030203" pitchFamily="34" charset="0"/>
              </a:rPr>
            </a:br>
            <a:r>
              <a:rPr lang="en-US" altLang="en-US" sz="800" dirty="0">
                <a:solidFill>
                  <a:prstClr val="black">
                    <a:lumMod val="75000"/>
                    <a:lumOff val="25000"/>
                  </a:prstClr>
                </a:solidFill>
                <a:latin typeface="Lato" panose="020F0502020204030203" pitchFamily="34" charset="0"/>
                <a:ea typeface="Lato" panose="020F0502020204030203" pitchFamily="34" charset="0"/>
                <a:cs typeface="Lato" panose="020F0502020204030203" pitchFamily="34" charset="0"/>
              </a:rPr>
              <a:t>Founding shareholder and past Finance Director of Ocean Partners Holdings Limited, one of the world’s large traders of copper, zinc and lead concentrates.</a:t>
            </a:r>
            <a:endParaRPr lang="en-US" altLang="en-US" sz="800" b="1" dirty="0">
              <a:solidFill>
                <a:prstClr val="black">
                  <a:lumMod val="75000"/>
                  <a:lumOff val="25000"/>
                </a:prstClr>
              </a:solidFill>
              <a:latin typeface="Lato" panose="020F0502020204030203" pitchFamily="34" charset="0"/>
              <a:ea typeface="Lato" panose="020F0502020204030203" pitchFamily="34" charset="0"/>
              <a:cs typeface="Lato" panose="020F0502020204030203" pitchFamily="34" charset="0"/>
            </a:endParaRPr>
          </a:p>
          <a:p>
            <a:pPr marL="0" indent="0">
              <a:lnSpc>
                <a:spcPct val="150000"/>
              </a:lnSpc>
              <a:spcBef>
                <a:spcPts val="0"/>
              </a:spcBef>
              <a:spcAft>
                <a:spcPts val="0"/>
              </a:spcAft>
              <a:buNone/>
            </a:pPr>
            <a:endParaRPr lang="en-US" altLang="en-US" sz="800" b="1" dirty="0">
              <a:solidFill>
                <a:prstClr val="black">
                  <a:lumMod val="75000"/>
                  <a:lumOff val="25000"/>
                </a:prstClr>
              </a:solidFill>
              <a:latin typeface="Lato" panose="020F0502020204030203" pitchFamily="34" charset="0"/>
              <a:ea typeface="Lato" panose="020F0502020204030203" pitchFamily="34" charset="0"/>
              <a:cs typeface="Lato" panose="020F0502020204030203" pitchFamily="34" charset="0"/>
            </a:endParaRPr>
          </a:p>
          <a:p>
            <a:pPr marL="0" indent="0">
              <a:lnSpc>
                <a:spcPct val="110000"/>
              </a:lnSpc>
              <a:spcBef>
                <a:spcPts val="0"/>
              </a:spcBef>
              <a:spcAft>
                <a:spcPts val="0"/>
              </a:spcAft>
              <a:buNone/>
            </a:pPr>
            <a:endParaRPr lang="en-US" altLang="en-US" sz="800" b="1" dirty="0">
              <a:solidFill>
                <a:prstClr val="black">
                  <a:lumMod val="75000"/>
                  <a:lumOff val="25000"/>
                </a:prstClr>
              </a:solidFill>
              <a:latin typeface="Manifold CF" pitchFamily="2" charset="77"/>
              <a:ea typeface="Lato" panose="020F0502020204030203" pitchFamily="34" charset="0"/>
              <a:cs typeface="Lato" panose="020F0502020204030203" pitchFamily="34" charset="0"/>
            </a:endParaRPr>
          </a:p>
          <a:p>
            <a:pPr marL="0" indent="0">
              <a:lnSpc>
                <a:spcPct val="110000"/>
              </a:lnSpc>
              <a:spcBef>
                <a:spcPts val="0"/>
              </a:spcBef>
              <a:spcAft>
                <a:spcPts val="0"/>
              </a:spcAft>
              <a:buNone/>
            </a:pPr>
            <a:r>
              <a:rPr lang="en-US" altLang="en-US" sz="800" b="1" dirty="0">
                <a:solidFill>
                  <a:prstClr val="black">
                    <a:lumMod val="75000"/>
                    <a:lumOff val="25000"/>
                  </a:prstClr>
                </a:solidFill>
                <a:latin typeface="Manifold CF" pitchFamily="2" charset="77"/>
                <a:ea typeface="Lato" panose="020F0502020204030203" pitchFamily="34" charset="0"/>
                <a:cs typeface="Lato" panose="020F0502020204030203" pitchFamily="34" charset="0"/>
              </a:rPr>
              <a:t>James Bergin, BBA</a:t>
            </a:r>
          </a:p>
          <a:p>
            <a:pPr marL="0" indent="0">
              <a:lnSpc>
                <a:spcPct val="110000"/>
              </a:lnSpc>
              <a:spcBef>
                <a:spcPts val="0"/>
              </a:spcBef>
              <a:spcAft>
                <a:spcPts val="0"/>
              </a:spcAft>
              <a:buNone/>
            </a:pPr>
            <a:r>
              <a:rPr lang="en-US" altLang="en-US" sz="800" b="1" dirty="0">
                <a:solidFill>
                  <a:prstClr val="black">
                    <a:lumMod val="75000"/>
                    <a:lumOff val="25000"/>
                  </a:prstClr>
                </a:solidFill>
                <a:latin typeface="Manifold CF" pitchFamily="2" charset="77"/>
                <a:ea typeface="Lato" panose="020F0502020204030203" pitchFamily="34" charset="0"/>
                <a:cs typeface="Lato" panose="020F0502020204030203" pitchFamily="34" charset="0"/>
              </a:rPr>
              <a:t>Director</a:t>
            </a:r>
          </a:p>
          <a:p>
            <a:pPr marL="0" indent="0">
              <a:lnSpc>
                <a:spcPct val="110000"/>
              </a:lnSpc>
              <a:spcBef>
                <a:spcPts val="0"/>
              </a:spcBef>
              <a:spcAft>
                <a:spcPts val="0"/>
              </a:spcAft>
              <a:buNone/>
            </a:pPr>
            <a:r>
              <a:rPr lang="en-US" altLang="en-US" sz="800" dirty="0">
                <a:solidFill>
                  <a:prstClr val="black">
                    <a:lumMod val="75000"/>
                    <a:lumOff val="25000"/>
                  </a:prstClr>
                </a:solidFill>
                <a:latin typeface="Lato" panose="020F0502020204030203" pitchFamily="34" charset="0"/>
                <a:ea typeface="Lato" panose="020F0502020204030203" pitchFamily="34" charset="0"/>
                <a:cs typeface="Lato" panose="020F0502020204030203" pitchFamily="34" charset="0"/>
              </a:rPr>
              <a:t>President and CIO of Hillhead Capital Inc. with 29 years of experience in capital markets with Credit Suisse, Barclays capital and Toronto Dominion Bank.</a:t>
            </a:r>
          </a:p>
          <a:p>
            <a:pPr marL="0" indent="0">
              <a:lnSpc>
                <a:spcPct val="150000"/>
              </a:lnSpc>
              <a:spcBef>
                <a:spcPts val="0"/>
              </a:spcBef>
              <a:spcAft>
                <a:spcPts val="0"/>
              </a:spcAft>
              <a:buNone/>
            </a:pPr>
            <a:endParaRPr lang="en-US" altLang="en-US" sz="800" b="1" dirty="0">
              <a:solidFill>
                <a:prstClr val="black">
                  <a:lumMod val="75000"/>
                  <a:lumOff val="25000"/>
                </a:prstClr>
              </a:solidFill>
              <a:latin typeface="Lato" panose="020F0502020204030203" pitchFamily="34" charset="0"/>
              <a:ea typeface="Lato" panose="020F0502020204030203" pitchFamily="34" charset="0"/>
              <a:cs typeface="Lato" panose="020F0502020204030203" pitchFamily="34" charset="0"/>
            </a:endParaRPr>
          </a:p>
          <a:p>
            <a:pPr marL="0" indent="0">
              <a:lnSpc>
                <a:spcPct val="110000"/>
              </a:lnSpc>
              <a:spcBef>
                <a:spcPts val="0"/>
              </a:spcBef>
              <a:spcAft>
                <a:spcPts val="0"/>
              </a:spcAft>
              <a:buNone/>
            </a:pPr>
            <a:endParaRPr lang="en-CA" sz="800" b="1" dirty="0">
              <a:solidFill>
                <a:schemeClr val="tx1">
                  <a:lumMod val="75000"/>
                  <a:lumOff val="25000"/>
                </a:schemeClr>
              </a:solidFill>
              <a:latin typeface="Manifold CF" pitchFamily="2" charset="77"/>
              <a:ea typeface="Lato" panose="020F0502020204030203" pitchFamily="34" charset="0"/>
              <a:cs typeface="Lato" panose="020F0502020204030203" pitchFamily="34" charset="0"/>
            </a:endParaRPr>
          </a:p>
          <a:p>
            <a:pPr marL="0" indent="0">
              <a:lnSpc>
                <a:spcPct val="110000"/>
              </a:lnSpc>
              <a:spcBef>
                <a:spcPts val="0"/>
              </a:spcBef>
              <a:spcAft>
                <a:spcPts val="0"/>
              </a:spcAft>
              <a:buNone/>
            </a:pPr>
            <a:r>
              <a:rPr lang="en-CA" sz="800" b="1" dirty="0">
                <a:solidFill>
                  <a:schemeClr val="tx1">
                    <a:lumMod val="75000"/>
                    <a:lumOff val="25000"/>
                  </a:schemeClr>
                </a:solidFill>
                <a:latin typeface="Manifold CF" pitchFamily="2" charset="77"/>
                <a:ea typeface="Lato" panose="020F0502020204030203" pitchFamily="34" charset="0"/>
                <a:cs typeface="Lato" panose="020F0502020204030203" pitchFamily="34" charset="0"/>
              </a:rPr>
              <a:t>Ron Sowerby </a:t>
            </a:r>
          </a:p>
          <a:p>
            <a:pPr marL="0" indent="0">
              <a:lnSpc>
                <a:spcPct val="110000"/>
              </a:lnSpc>
              <a:spcBef>
                <a:spcPts val="0"/>
              </a:spcBef>
              <a:spcAft>
                <a:spcPts val="0"/>
              </a:spcAft>
              <a:buNone/>
            </a:pPr>
            <a:r>
              <a:rPr lang="en-CA" sz="800" b="1" dirty="0">
                <a:solidFill>
                  <a:schemeClr val="tx1">
                    <a:lumMod val="75000"/>
                    <a:lumOff val="25000"/>
                  </a:schemeClr>
                </a:solidFill>
                <a:latin typeface="Manifold CF" pitchFamily="2" charset="77"/>
                <a:ea typeface="Lato" panose="020F0502020204030203" pitchFamily="34" charset="0"/>
                <a:cs typeface="Lato" panose="020F0502020204030203" pitchFamily="34" charset="0"/>
              </a:rPr>
              <a:t>Director </a:t>
            </a:r>
          </a:p>
          <a:p>
            <a:pPr marL="0" indent="0">
              <a:lnSpc>
                <a:spcPct val="110000"/>
              </a:lnSpc>
              <a:spcBef>
                <a:spcPts val="0"/>
              </a:spcBef>
              <a:spcAft>
                <a:spcPts val="0"/>
              </a:spcAft>
              <a:buNone/>
            </a:pPr>
            <a:r>
              <a:rPr lang="en-CA" sz="80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Director of Glentel Inc., which was purchased by Bell Inc. for $594 million.  Comptroller and CFO of TCG International Inc. (Trans Canada Glass Ltd.)</a:t>
            </a:r>
            <a:endParaRPr lang="en-CA" sz="80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a:p>
            <a:pPr marL="0" indent="0" algn="just">
              <a:lnSpc>
                <a:spcPct val="110000"/>
              </a:lnSpc>
              <a:spcBef>
                <a:spcPts val="0"/>
              </a:spcBef>
              <a:spcAft>
                <a:spcPts val="0"/>
              </a:spcAft>
              <a:buNone/>
            </a:pPr>
            <a:endParaRPr lang="en-CA" sz="80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a:p>
            <a:pPr marL="0" indent="0">
              <a:lnSpc>
                <a:spcPct val="110000"/>
              </a:lnSpc>
              <a:spcBef>
                <a:spcPts val="0"/>
              </a:spcBef>
              <a:spcAft>
                <a:spcPts val="0"/>
              </a:spcAft>
              <a:buNone/>
            </a:pPr>
            <a:endParaRPr lang="en-CA" sz="765"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p:txBody>
      </p:sp>
      <p:sp>
        <p:nvSpPr>
          <p:cNvPr id="2" name="Title 1">
            <a:extLst>
              <a:ext uri="{FF2B5EF4-FFF2-40B4-BE49-F238E27FC236}">
                <a16:creationId xmlns:a16="http://schemas.microsoft.com/office/drawing/2014/main" id="{B4F5899D-1EC2-4AF9-8054-49318B733EF9}"/>
              </a:ext>
            </a:extLst>
          </p:cNvPr>
          <p:cNvSpPr>
            <a:spLocks noGrp="1"/>
          </p:cNvSpPr>
          <p:nvPr>
            <p:ph type="title"/>
          </p:nvPr>
        </p:nvSpPr>
        <p:spPr>
          <a:xfrm>
            <a:off x="715339" y="394646"/>
            <a:ext cx="6377940" cy="519723"/>
          </a:xfrm>
        </p:spPr>
        <p:txBody>
          <a:bodyPr>
            <a:normAutofit/>
          </a:bodyPr>
          <a:lstStyle/>
          <a:p>
            <a:r>
              <a:rPr lang="en-AU" b="1" dirty="0">
                <a:latin typeface="Manifold CF Demi Bold" pitchFamily="2" charset="77"/>
              </a:rPr>
              <a:t>Industry veterans with proven success</a:t>
            </a:r>
          </a:p>
        </p:txBody>
      </p:sp>
      <p:sp>
        <p:nvSpPr>
          <p:cNvPr id="11" name="Content Placeholder 2">
            <a:extLst>
              <a:ext uri="{FF2B5EF4-FFF2-40B4-BE49-F238E27FC236}">
                <a16:creationId xmlns:a16="http://schemas.microsoft.com/office/drawing/2014/main" id="{40DF6E23-360E-E14E-833A-8B65EAF91C83}"/>
              </a:ext>
            </a:extLst>
          </p:cNvPr>
          <p:cNvSpPr>
            <a:spLocks noGrp="1"/>
          </p:cNvSpPr>
          <p:nvPr>
            <p:ph idx="1"/>
          </p:nvPr>
        </p:nvSpPr>
        <p:spPr>
          <a:xfrm>
            <a:off x="720989" y="1094002"/>
            <a:ext cx="3644865" cy="4101404"/>
          </a:xfrm>
        </p:spPr>
        <p:txBody>
          <a:bodyPr>
            <a:noAutofit/>
          </a:bodyPr>
          <a:lstStyle/>
          <a:p>
            <a:pPr marL="0" indent="0">
              <a:lnSpc>
                <a:spcPct val="110000"/>
              </a:lnSpc>
              <a:spcBef>
                <a:spcPts val="0"/>
              </a:spcBef>
              <a:spcAft>
                <a:spcPts val="0"/>
              </a:spcAft>
              <a:buClr>
                <a:srgbClr val="B32C16"/>
              </a:buClr>
              <a:buNone/>
            </a:pPr>
            <a:r>
              <a:rPr lang="en-US" sz="765" b="1" dirty="0">
                <a:solidFill>
                  <a:schemeClr val="tx1">
                    <a:lumMod val="75000"/>
                    <a:lumOff val="25000"/>
                  </a:schemeClr>
                </a:solidFill>
                <a:latin typeface="Manifold CF" pitchFamily="2" charset="77"/>
                <a:ea typeface="Lato" panose="020F0502020204030203" pitchFamily="34" charset="0"/>
                <a:cs typeface="Lato" panose="020F0502020204030203" pitchFamily="34" charset="0"/>
              </a:rPr>
              <a:t>Chris Wright, BA</a:t>
            </a:r>
          </a:p>
          <a:p>
            <a:pPr marL="0" indent="0">
              <a:lnSpc>
                <a:spcPct val="110000"/>
              </a:lnSpc>
              <a:spcBef>
                <a:spcPts val="0"/>
              </a:spcBef>
              <a:spcAft>
                <a:spcPts val="0"/>
              </a:spcAft>
              <a:buClr>
                <a:srgbClr val="B32C16"/>
              </a:buClr>
              <a:buNone/>
            </a:pPr>
            <a:r>
              <a:rPr lang="en-US" sz="765" b="1" dirty="0">
                <a:solidFill>
                  <a:schemeClr val="tx1">
                    <a:lumMod val="75000"/>
                    <a:lumOff val="25000"/>
                  </a:schemeClr>
                </a:solidFill>
                <a:latin typeface="Manifold CF" pitchFamily="2" charset="77"/>
                <a:ea typeface="Lato" panose="020F0502020204030203" pitchFamily="34" charset="0"/>
                <a:cs typeface="Lato" panose="020F0502020204030203" pitchFamily="34" charset="0"/>
              </a:rPr>
              <a:t>Chairman of the Board &amp; CEO</a:t>
            </a:r>
          </a:p>
          <a:p>
            <a:pPr marL="0" indent="0">
              <a:lnSpc>
                <a:spcPct val="110000"/>
              </a:lnSpc>
              <a:spcBef>
                <a:spcPts val="0"/>
              </a:spcBef>
              <a:spcAft>
                <a:spcPts val="0"/>
              </a:spcAft>
              <a:buClr>
                <a:srgbClr val="B32C16"/>
              </a:buClr>
              <a:buNone/>
            </a:pPr>
            <a:r>
              <a:rPr lang="en-US" sz="765"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Founder and Director of Windermere Capital, an investment firm and manager of two private investment funds: the Navigator and Breakaway Strategic Resource Funds, both of which are significant shareholders of Defiance.</a:t>
            </a:r>
          </a:p>
          <a:p>
            <a:pPr marL="0" indent="0">
              <a:lnSpc>
                <a:spcPct val="110000"/>
              </a:lnSpc>
              <a:spcBef>
                <a:spcPts val="0"/>
              </a:spcBef>
              <a:spcAft>
                <a:spcPts val="0"/>
              </a:spcAft>
              <a:buClr>
                <a:srgbClr val="B32C16"/>
              </a:buClr>
              <a:buNone/>
            </a:pPr>
            <a:endParaRPr lang="en-US" sz="765"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a:p>
            <a:pPr marL="0" indent="0" algn="just">
              <a:lnSpc>
                <a:spcPct val="110000"/>
              </a:lnSpc>
              <a:spcBef>
                <a:spcPts val="0"/>
              </a:spcBef>
              <a:spcAft>
                <a:spcPts val="0"/>
              </a:spcAft>
              <a:buNone/>
            </a:pPr>
            <a:r>
              <a:rPr lang="en-CA" sz="765" b="1" dirty="0">
                <a:solidFill>
                  <a:schemeClr val="tx1">
                    <a:lumMod val="75000"/>
                    <a:lumOff val="25000"/>
                  </a:schemeClr>
                </a:solidFill>
                <a:latin typeface="Manifold CF" pitchFamily="2" charset="77"/>
                <a:ea typeface="Lato" panose="020F0502020204030203" pitchFamily="34" charset="0"/>
                <a:cs typeface="Lato" panose="020F0502020204030203" pitchFamily="34" charset="0"/>
              </a:rPr>
              <a:t>Sherry </a:t>
            </a:r>
            <a:r>
              <a:rPr lang="en-CA" sz="765" b="1" dirty="0" err="1">
                <a:solidFill>
                  <a:schemeClr val="tx1">
                    <a:lumMod val="75000"/>
                    <a:lumOff val="25000"/>
                  </a:schemeClr>
                </a:solidFill>
                <a:latin typeface="Manifold CF" pitchFamily="2" charset="77"/>
                <a:ea typeface="Lato" panose="020F0502020204030203" pitchFamily="34" charset="0"/>
                <a:cs typeface="Lato" panose="020F0502020204030203" pitchFamily="34" charset="0"/>
              </a:rPr>
              <a:t>Roberge</a:t>
            </a:r>
            <a:r>
              <a:rPr lang="en-CA" sz="765" b="1" dirty="0">
                <a:solidFill>
                  <a:schemeClr val="tx1">
                    <a:lumMod val="75000"/>
                    <a:lumOff val="25000"/>
                  </a:schemeClr>
                </a:solidFill>
                <a:latin typeface="Manifold CF" pitchFamily="2" charset="77"/>
                <a:ea typeface="Lato" panose="020F0502020204030203" pitchFamily="34" charset="0"/>
                <a:cs typeface="Lato" panose="020F0502020204030203" pitchFamily="34" charset="0"/>
              </a:rPr>
              <a:t>, CPA, CA</a:t>
            </a:r>
          </a:p>
          <a:p>
            <a:pPr marL="0" indent="0" algn="just">
              <a:lnSpc>
                <a:spcPct val="110000"/>
              </a:lnSpc>
              <a:spcBef>
                <a:spcPts val="0"/>
              </a:spcBef>
              <a:spcAft>
                <a:spcPts val="0"/>
              </a:spcAft>
              <a:buNone/>
            </a:pPr>
            <a:r>
              <a:rPr lang="en-CA" sz="765" b="1" dirty="0">
                <a:solidFill>
                  <a:schemeClr val="tx1">
                    <a:lumMod val="75000"/>
                    <a:lumOff val="25000"/>
                  </a:schemeClr>
                </a:solidFill>
                <a:latin typeface="Manifold CF" pitchFamily="2" charset="77"/>
                <a:ea typeface="Lato" panose="020F0502020204030203" pitchFamily="34" charset="0"/>
                <a:cs typeface="Lato" panose="020F0502020204030203" pitchFamily="34" charset="0"/>
              </a:rPr>
              <a:t>CFO &amp; Corporate Secretary</a:t>
            </a:r>
          </a:p>
          <a:p>
            <a:pPr marL="0" indent="0" algn="just">
              <a:lnSpc>
                <a:spcPct val="110000"/>
              </a:lnSpc>
              <a:spcBef>
                <a:spcPts val="0"/>
              </a:spcBef>
              <a:spcAft>
                <a:spcPts val="0"/>
              </a:spcAft>
              <a:buNone/>
            </a:pPr>
            <a:r>
              <a:rPr lang="en-CA" sz="77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Member of the Institute of Chartered Professional Accountants of British Columbia and holds a Bachelor of Commerce degree from Royal Roads University as well as a Master of Professional Accounting from the University of Saskatchewan.</a:t>
            </a:r>
          </a:p>
          <a:p>
            <a:pPr marL="0" indent="0">
              <a:lnSpc>
                <a:spcPct val="110000"/>
              </a:lnSpc>
              <a:spcBef>
                <a:spcPts val="0"/>
              </a:spcBef>
              <a:spcAft>
                <a:spcPts val="0"/>
              </a:spcAft>
              <a:buClr>
                <a:srgbClr val="B32C16"/>
              </a:buClr>
              <a:buNone/>
            </a:pPr>
            <a:endParaRPr lang="en-US" sz="765"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a:p>
            <a:pPr marL="0" indent="0" algn="just">
              <a:lnSpc>
                <a:spcPct val="110000"/>
              </a:lnSpc>
              <a:spcBef>
                <a:spcPts val="0"/>
              </a:spcBef>
              <a:spcAft>
                <a:spcPts val="0"/>
              </a:spcAft>
              <a:buNone/>
            </a:pPr>
            <a:r>
              <a:rPr lang="en-CA" sz="765" b="1" dirty="0">
                <a:solidFill>
                  <a:schemeClr val="tx1">
                    <a:lumMod val="75000"/>
                    <a:lumOff val="25000"/>
                  </a:schemeClr>
                </a:solidFill>
                <a:latin typeface="Manifold CF" pitchFamily="2" charset="77"/>
                <a:ea typeface="Lato" panose="020F0502020204030203" pitchFamily="34" charset="0"/>
                <a:cs typeface="Lato" panose="020F0502020204030203" pitchFamily="34" charset="0"/>
              </a:rPr>
              <a:t>George Cavey, P.Geo</a:t>
            </a:r>
          </a:p>
          <a:p>
            <a:pPr marL="0" indent="0" algn="just">
              <a:lnSpc>
                <a:spcPct val="110000"/>
              </a:lnSpc>
              <a:spcBef>
                <a:spcPts val="0"/>
              </a:spcBef>
              <a:spcAft>
                <a:spcPts val="0"/>
              </a:spcAft>
              <a:buNone/>
            </a:pPr>
            <a:r>
              <a:rPr lang="en-CA" sz="765" b="1" dirty="0">
                <a:solidFill>
                  <a:schemeClr val="tx1">
                    <a:lumMod val="75000"/>
                    <a:lumOff val="25000"/>
                  </a:schemeClr>
                </a:solidFill>
                <a:latin typeface="Manifold CF" pitchFamily="2" charset="77"/>
                <a:ea typeface="Lato" panose="020F0502020204030203" pitchFamily="34" charset="0"/>
                <a:cs typeface="Lato" panose="020F0502020204030203" pitchFamily="34" charset="0"/>
              </a:rPr>
              <a:t>Vice-President, Exploration &amp; Qualified Person</a:t>
            </a:r>
          </a:p>
          <a:p>
            <a:pPr marL="0" indent="0" algn="just">
              <a:lnSpc>
                <a:spcPct val="110000"/>
              </a:lnSpc>
              <a:spcBef>
                <a:spcPts val="0"/>
              </a:spcBef>
              <a:spcAft>
                <a:spcPts val="0"/>
              </a:spcAft>
              <a:buNone/>
            </a:pPr>
            <a:r>
              <a:rPr lang="en-CA" sz="77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Former VP Exploration of </a:t>
            </a:r>
            <a:r>
              <a:rPr lang="en-CA" sz="770" dirty="0" err="1">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Orko</a:t>
            </a:r>
            <a:r>
              <a:rPr lang="en-CA" sz="77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 Silver, part of the team who discovered 264mm oz La </a:t>
            </a:r>
            <a:r>
              <a:rPr lang="en-CA" sz="770" dirty="0" err="1">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Preciosa</a:t>
            </a:r>
            <a:r>
              <a:rPr lang="en-CA" sz="77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 deposit sold to Coeur Mining in 2013 for $380mm. 2004 recipient of the APEGBC C.J. Westermann Award. Canadian Professional Geoscientist Award, Canada’s highest honor for Professional Geoscientist. </a:t>
            </a:r>
          </a:p>
          <a:p>
            <a:pPr marL="0" indent="0" algn="just">
              <a:lnSpc>
                <a:spcPct val="110000"/>
              </a:lnSpc>
              <a:spcBef>
                <a:spcPts val="0"/>
              </a:spcBef>
              <a:spcAft>
                <a:spcPts val="0"/>
              </a:spcAft>
              <a:buNone/>
            </a:pPr>
            <a:endParaRPr lang="en-CA" sz="36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a:p>
            <a:pPr marL="0" indent="0" algn="just">
              <a:lnSpc>
                <a:spcPct val="110000"/>
              </a:lnSpc>
              <a:spcBef>
                <a:spcPts val="0"/>
              </a:spcBef>
              <a:spcAft>
                <a:spcPts val="0"/>
              </a:spcAft>
              <a:buNone/>
            </a:pPr>
            <a:r>
              <a:rPr lang="en-CA" sz="765" b="1" dirty="0">
                <a:solidFill>
                  <a:schemeClr val="tx1">
                    <a:lumMod val="75000"/>
                    <a:lumOff val="25000"/>
                  </a:schemeClr>
                </a:solidFill>
                <a:latin typeface="Manifold CF" pitchFamily="2" charset="77"/>
                <a:ea typeface="Lato" panose="020F0502020204030203" pitchFamily="34" charset="0"/>
                <a:cs typeface="Lato" panose="020F0502020204030203" pitchFamily="34" charset="0"/>
              </a:rPr>
              <a:t>Douglas </a:t>
            </a:r>
            <a:r>
              <a:rPr lang="en-CA" sz="765" b="1" dirty="0" err="1">
                <a:solidFill>
                  <a:schemeClr val="tx1">
                    <a:lumMod val="75000"/>
                    <a:lumOff val="25000"/>
                  </a:schemeClr>
                </a:solidFill>
                <a:latin typeface="Manifold CF" pitchFamily="2" charset="77"/>
                <a:ea typeface="Lato" panose="020F0502020204030203" pitchFamily="34" charset="0"/>
                <a:cs typeface="Lato" panose="020F0502020204030203" pitchFamily="34" charset="0"/>
              </a:rPr>
              <a:t>Cavey</a:t>
            </a:r>
            <a:endParaRPr lang="en-CA" sz="765" b="1" dirty="0">
              <a:solidFill>
                <a:schemeClr val="tx1">
                  <a:lumMod val="75000"/>
                  <a:lumOff val="25000"/>
                </a:schemeClr>
              </a:solidFill>
              <a:latin typeface="Manifold CF" pitchFamily="2" charset="77"/>
              <a:ea typeface="Lato" panose="020F0502020204030203" pitchFamily="34" charset="0"/>
              <a:cs typeface="Lato" panose="020F0502020204030203" pitchFamily="34" charset="0"/>
            </a:endParaRPr>
          </a:p>
          <a:p>
            <a:pPr marL="0" indent="0" algn="just">
              <a:lnSpc>
                <a:spcPct val="110000"/>
              </a:lnSpc>
              <a:spcBef>
                <a:spcPts val="0"/>
              </a:spcBef>
              <a:spcAft>
                <a:spcPts val="0"/>
              </a:spcAft>
              <a:buNone/>
            </a:pPr>
            <a:r>
              <a:rPr lang="en-CA" sz="765" b="1" dirty="0">
                <a:solidFill>
                  <a:schemeClr val="tx1">
                    <a:lumMod val="75000"/>
                    <a:lumOff val="25000"/>
                  </a:schemeClr>
                </a:solidFill>
                <a:latin typeface="Manifold CF" pitchFamily="2" charset="77"/>
                <a:ea typeface="Lato" panose="020F0502020204030203" pitchFamily="34" charset="0"/>
                <a:cs typeface="Lato" panose="020F0502020204030203" pitchFamily="34" charset="0"/>
              </a:rPr>
              <a:t>Vice-President, Corporate Development; Sr. Technical Advisor</a:t>
            </a:r>
          </a:p>
          <a:p>
            <a:pPr marL="0" indent="0" algn="just">
              <a:lnSpc>
                <a:spcPct val="110000"/>
              </a:lnSpc>
              <a:spcBef>
                <a:spcPts val="0"/>
              </a:spcBef>
              <a:spcAft>
                <a:spcPts val="0"/>
              </a:spcAft>
              <a:buNone/>
            </a:pPr>
            <a:r>
              <a:rPr lang="en-CA" sz="77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Over a decade of experience working on exploration, development, and mining projects for private, junior, and mid-tier mining companies. </a:t>
            </a:r>
          </a:p>
          <a:p>
            <a:pPr marL="0" indent="0" algn="just">
              <a:lnSpc>
                <a:spcPct val="110000"/>
              </a:lnSpc>
              <a:spcBef>
                <a:spcPts val="0"/>
              </a:spcBef>
              <a:spcAft>
                <a:spcPts val="0"/>
              </a:spcAft>
              <a:buNone/>
            </a:pPr>
            <a:endParaRPr lang="en-CA" sz="36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a:p>
            <a:pPr marL="0" indent="0" algn="just">
              <a:lnSpc>
                <a:spcPct val="110000"/>
              </a:lnSpc>
              <a:spcBef>
                <a:spcPts val="0"/>
              </a:spcBef>
              <a:spcAft>
                <a:spcPts val="0"/>
              </a:spcAft>
              <a:buNone/>
            </a:pPr>
            <a:r>
              <a:rPr lang="en-CA" sz="765" b="1" dirty="0">
                <a:solidFill>
                  <a:schemeClr val="tx1">
                    <a:lumMod val="75000"/>
                    <a:lumOff val="25000"/>
                  </a:schemeClr>
                </a:solidFill>
                <a:latin typeface="Manifold CF" pitchFamily="2" charset="77"/>
                <a:ea typeface="Lato" panose="020F0502020204030203" pitchFamily="34" charset="0"/>
                <a:cs typeface="Lato" panose="020F0502020204030203" pitchFamily="34" charset="0"/>
              </a:rPr>
              <a:t>Jennifer </a:t>
            </a:r>
            <a:r>
              <a:rPr lang="en-CA" sz="765" b="1" dirty="0" err="1">
                <a:solidFill>
                  <a:schemeClr val="tx1">
                    <a:lumMod val="75000"/>
                    <a:lumOff val="25000"/>
                  </a:schemeClr>
                </a:solidFill>
                <a:latin typeface="Manifold CF" pitchFamily="2" charset="77"/>
                <a:ea typeface="Lato" panose="020F0502020204030203" pitchFamily="34" charset="0"/>
                <a:cs typeface="Lato" panose="020F0502020204030203" pitchFamily="34" charset="0"/>
              </a:rPr>
              <a:t>Roskowski</a:t>
            </a:r>
            <a:r>
              <a:rPr lang="en-CA" sz="765" b="1" dirty="0">
                <a:solidFill>
                  <a:schemeClr val="tx1">
                    <a:lumMod val="75000"/>
                    <a:lumOff val="25000"/>
                  </a:schemeClr>
                </a:solidFill>
                <a:latin typeface="Manifold CF" pitchFamily="2" charset="77"/>
                <a:ea typeface="Lato" panose="020F0502020204030203" pitchFamily="34" charset="0"/>
                <a:cs typeface="Lato" panose="020F0502020204030203" pitchFamily="34" charset="0"/>
              </a:rPr>
              <a:t>, MSc</a:t>
            </a:r>
          </a:p>
          <a:p>
            <a:pPr marL="0" indent="0" algn="just">
              <a:lnSpc>
                <a:spcPct val="110000"/>
              </a:lnSpc>
              <a:spcBef>
                <a:spcPts val="0"/>
              </a:spcBef>
              <a:spcAft>
                <a:spcPts val="0"/>
              </a:spcAft>
              <a:buNone/>
            </a:pPr>
            <a:r>
              <a:rPr lang="en-CA" sz="765" b="1" dirty="0">
                <a:solidFill>
                  <a:schemeClr val="tx1">
                    <a:lumMod val="75000"/>
                    <a:lumOff val="25000"/>
                  </a:schemeClr>
                </a:solidFill>
                <a:latin typeface="Manifold CF" pitchFamily="2" charset="77"/>
                <a:ea typeface="Lato" panose="020F0502020204030203" pitchFamily="34" charset="0"/>
                <a:cs typeface="Lato" panose="020F0502020204030203" pitchFamily="34" charset="0"/>
              </a:rPr>
              <a:t>Principal Geologist</a:t>
            </a:r>
          </a:p>
          <a:p>
            <a:pPr marL="0" indent="0" algn="just">
              <a:lnSpc>
                <a:spcPct val="110000"/>
              </a:lnSpc>
              <a:spcBef>
                <a:spcPts val="0"/>
              </a:spcBef>
              <a:spcAft>
                <a:spcPts val="0"/>
              </a:spcAft>
              <a:buNone/>
            </a:pPr>
            <a:r>
              <a:rPr lang="en-CA" sz="77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Global exploration geologist with a decade of experience working with one of the world’s largest copper mining companies on global generative exploration and target definition. </a:t>
            </a:r>
          </a:p>
          <a:p>
            <a:pPr marL="0" indent="0" algn="just">
              <a:lnSpc>
                <a:spcPct val="110000"/>
              </a:lnSpc>
              <a:spcBef>
                <a:spcPts val="0"/>
              </a:spcBef>
              <a:spcAft>
                <a:spcPts val="0"/>
              </a:spcAft>
              <a:buNone/>
            </a:pPr>
            <a:endParaRPr lang="en-CA" sz="36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a:p>
            <a:pPr marL="0" indent="0">
              <a:lnSpc>
                <a:spcPct val="110000"/>
              </a:lnSpc>
              <a:spcBef>
                <a:spcPts val="0"/>
              </a:spcBef>
              <a:spcAft>
                <a:spcPts val="0"/>
              </a:spcAft>
              <a:buClr>
                <a:srgbClr val="B32C16"/>
              </a:buClr>
              <a:buNone/>
            </a:pPr>
            <a:endParaRPr lang="en-CA" sz="45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a:p>
            <a:pPr marL="0" indent="0">
              <a:lnSpc>
                <a:spcPct val="110000"/>
              </a:lnSpc>
              <a:spcBef>
                <a:spcPts val="0"/>
              </a:spcBef>
              <a:spcAft>
                <a:spcPts val="0"/>
              </a:spcAft>
              <a:buClr>
                <a:srgbClr val="B32C16"/>
              </a:buClr>
              <a:buNone/>
            </a:pPr>
            <a:endParaRPr lang="en-CA" sz="45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a:p>
            <a:pPr marL="0" indent="0">
              <a:lnSpc>
                <a:spcPct val="110000"/>
              </a:lnSpc>
              <a:spcBef>
                <a:spcPts val="0"/>
              </a:spcBef>
              <a:spcAft>
                <a:spcPts val="0"/>
              </a:spcAft>
              <a:buNone/>
            </a:pPr>
            <a:endParaRPr lang="en-US" altLang="en-US" sz="765" b="1" dirty="0">
              <a:solidFill>
                <a:prstClr val="black">
                  <a:lumMod val="75000"/>
                  <a:lumOff val="25000"/>
                </a:prstClr>
              </a:solidFill>
              <a:cs typeface="Calibri" panose="020F0502020204030204" pitchFamily="34" charset="0"/>
            </a:endParaRPr>
          </a:p>
        </p:txBody>
      </p:sp>
      <p:pic>
        <p:nvPicPr>
          <p:cNvPr id="14" name="Picture 13">
            <a:extLst>
              <a:ext uri="{FF2B5EF4-FFF2-40B4-BE49-F238E27FC236}">
                <a16:creationId xmlns:a16="http://schemas.microsoft.com/office/drawing/2014/main" id="{63A24C55-E602-E949-97F4-2CE0E782FDFA}"/>
              </a:ext>
            </a:extLst>
          </p:cNvPr>
          <p:cNvPicPr>
            <a:picLocks noChangeAspect="1"/>
          </p:cNvPicPr>
          <p:nvPr/>
        </p:nvPicPr>
        <p:blipFill>
          <a:blip r:embed="rId3"/>
          <a:stretch>
            <a:fillRect/>
          </a:stretch>
        </p:blipFill>
        <p:spPr>
          <a:xfrm>
            <a:off x="3357847" y="1182677"/>
            <a:ext cx="961512" cy="176347"/>
          </a:xfrm>
          <a:prstGeom prst="rect">
            <a:avLst/>
          </a:prstGeom>
        </p:spPr>
      </p:pic>
      <p:pic>
        <p:nvPicPr>
          <p:cNvPr id="15" name="Picture 10" descr="Image result for oceans partners holdings">
            <a:extLst>
              <a:ext uri="{FF2B5EF4-FFF2-40B4-BE49-F238E27FC236}">
                <a16:creationId xmlns:a16="http://schemas.microsoft.com/office/drawing/2014/main" id="{EE8275BF-9CB4-C944-8FF8-9E79F34E919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68735" y="1998574"/>
            <a:ext cx="706160" cy="1993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372A299E-37D1-F847-99E2-0628BA305E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3318" y="2885613"/>
            <a:ext cx="271577" cy="271577"/>
          </a:xfrm>
          <a:prstGeom prst="rect">
            <a:avLst/>
          </a:prstGeom>
        </p:spPr>
      </p:pic>
      <p:pic>
        <p:nvPicPr>
          <p:cNvPr id="22" name="Picture 21" descr="Image result for glental logo">
            <a:extLst>
              <a:ext uri="{FF2B5EF4-FFF2-40B4-BE49-F238E27FC236}">
                <a16:creationId xmlns:a16="http://schemas.microsoft.com/office/drawing/2014/main" id="{6B586803-53EF-8B48-B63E-0F86E491A95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468735" y="3958938"/>
            <a:ext cx="771525" cy="202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19" descr="A close up of a sign&#10;&#10;Description automatically generated">
            <a:extLst>
              <a:ext uri="{FF2B5EF4-FFF2-40B4-BE49-F238E27FC236}">
                <a16:creationId xmlns:a16="http://schemas.microsoft.com/office/drawing/2014/main" id="{9034FE79-47BC-1A4A-A945-5C0968FFBF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04574" y="1820174"/>
            <a:ext cx="1044015" cy="365077"/>
          </a:xfrm>
          <a:prstGeom prst="rect">
            <a:avLst/>
          </a:prstGeom>
        </p:spPr>
      </p:pic>
      <p:sp>
        <p:nvSpPr>
          <p:cNvPr id="23" name="Slide Number Placeholder 3">
            <a:extLst>
              <a:ext uri="{FF2B5EF4-FFF2-40B4-BE49-F238E27FC236}">
                <a16:creationId xmlns:a16="http://schemas.microsoft.com/office/drawing/2014/main" id="{FF6B4024-43FF-6845-9A95-F7BE7BB57269}"/>
              </a:ext>
            </a:extLst>
          </p:cNvPr>
          <p:cNvSpPr txBox="1">
            <a:spLocks/>
          </p:cNvSpPr>
          <p:nvPr/>
        </p:nvSpPr>
        <p:spPr bwMode="auto">
          <a:xfrm>
            <a:off x="8428482" y="5218024"/>
            <a:ext cx="201168" cy="211226"/>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2400" tIns="32400" rIns="32400" bIns="32400" numCol="1" anchor="t" anchorCtr="0" compatLnSpc="1">
            <a:prstTxWarp prst="textNoShape">
              <a:avLst/>
            </a:prstTxWarp>
          </a:bodyPr>
          <a:lstStyle>
            <a:defPPr>
              <a:defRPr lang="en-US"/>
            </a:defPPr>
            <a:lvl1pPr marL="0" algn="l" defTabSz="914400" rtl="0" eaLnBrk="1" latinLnBrk="0" hangingPunct="1">
              <a:defRPr sz="1800" b="0" i="0" kern="1200">
                <a:solidFill>
                  <a:schemeClr val="tx1"/>
                </a:solidFill>
                <a:latin typeface="Arial" panose="020B0604020202020204" pitchFamily="34" charset="0"/>
                <a:ea typeface="MS PGothic" panose="020B0600070205080204" pitchFamily="34" charset="-128"/>
                <a:cs typeface="Lato" panose="020F0502020204030203" pitchFamily="34" charset="0"/>
              </a:defRPr>
            </a:lvl1pPr>
            <a:lvl2pPr marL="557186" indent="-214302"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857207"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200090"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1542974"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1885856"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228738"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2571621"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2914505"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A983A77F-E02C-4B55-AE23-88B176EE659A}" type="slidenum">
              <a:rPr lang="en-US" altLang="en-US" sz="810">
                <a:solidFill>
                  <a:schemeClr val="bg1"/>
                </a:solidFill>
                <a:latin typeface="Manifold CF" pitchFamily="2" charset="77"/>
                <a:ea typeface="Lato" panose="020F0502020204030203" pitchFamily="34" charset="0"/>
              </a:rPr>
              <a:pPr algn="ctr"/>
              <a:t>23</a:t>
            </a:fld>
            <a:endParaRPr lang="en-US" altLang="en-US" sz="810" dirty="0">
              <a:solidFill>
                <a:schemeClr val="bg1"/>
              </a:solidFill>
              <a:latin typeface="Manifold CF" pitchFamily="2" charset="77"/>
              <a:ea typeface="Lato" panose="020F0502020204030203" pitchFamily="34" charset="0"/>
            </a:endParaRPr>
          </a:p>
        </p:txBody>
      </p:sp>
      <p:pic>
        <p:nvPicPr>
          <p:cNvPr id="24" name="Picture 23">
            <a:extLst>
              <a:ext uri="{FF2B5EF4-FFF2-40B4-BE49-F238E27FC236}">
                <a16:creationId xmlns:a16="http://schemas.microsoft.com/office/drawing/2014/main" id="{ACE950DC-2216-6247-AA02-EACD2390D01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83391" y="4230674"/>
            <a:ext cx="1030695" cy="15337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pic>
        <p:nvPicPr>
          <p:cNvPr id="26" name="Picture 25">
            <a:extLst>
              <a:ext uri="{FF2B5EF4-FFF2-40B4-BE49-F238E27FC236}">
                <a16:creationId xmlns:a16="http://schemas.microsoft.com/office/drawing/2014/main" id="{A274FBA8-BC5C-ED40-B553-3829B1001E9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83391" y="3613640"/>
            <a:ext cx="1030695" cy="15337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pic>
        <p:nvPicPr>
          <p:cNvPr id="27" name="Picture 26">
            <a:extLst>
              <a:ext uri="{FF2B5EF4-FFF2-40B4-BE49-F238E27FC236}">
                <a16:creationId xmlns:a16="http://schemas.microsoft.com/office/drawing/2014/main" id="{26B2F6F0-730B-DE44-8D51-78F27C2727A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83390" y="2857501"/>
            <a:ext cx="1030695" cy="15337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pic>
        <p:nvPicPr>
          <p:cNvPr id="4" name="Picture 3"/>
          <p:cNvPicPr>
            <a:picLocks noChangeAspect="1"/>
          </p:cNvPicPr>
          <p:nvPr/>
        </p:nvPicPr>
        <p:blipFill>
          <a:blip r:embed="rId9"/>
          <a:stretch>
            <a:fillRect/>
          </a:stretch>
        </p:blipFill>
        <p:spPr>
          <a:xfrm>
            <a:off x="7529196" y="1067552"/>
            <a:ext cx="645699" cy="250095"/>
          </a:xfrm>
          <a:prstGeom prst="rect">
            <a:avLst/>
          </a:prstGeom>
        </p:spPr>
      </p:pic>
      <p:sp>
        <p:nvSpPr>
          <p:cNvPr id="3" name="Slide Number Placeholder 2">
            <a:extLst>
              <a:ext uri="{FF2B5EF4-FFF2-40B4-BE49-F238E27FC236}">
                <a16:creationId xmlns:a16="http://schemas.microsoft.com/office/drawing/2014/main" id="{CBD95CB0-554E-5043-A921-39987049B73A}"/>
              </a:ext>
            </a:extLst>
          </p:cNvPr>
          <p:cNvSpPr>
            <a:spLocks noGrp="1"/>
          </p:cNvSpPr>
          <p:nvPr>
            <p:ph type="sldNum" sz="quarter" idx="4"/>
          </p:nvPr>
        </p:nvSpPr>
        <p:spPr/>
        <p:txBody>
          <a:bodyPr/>
          <a:lstStyle/>
          <a:p>
            <a:fld id="{092B7659-9165-A646-905C-0168404DB040}" type="slidenum">
              <a:rPr lang="en-US" smtClean="0"/>
              <a:pPr/>
              <a:t>23</a:t>
            </a:fld>
            <a:endParaRPr lang="en-US" dirty="0"/>
          </a:p>
        </p:txBody>
      </p:sp>
    </p:spTree>
    <p:extLst>
      <p:ext uri="{BB962C8B-B14F-4D97-AF65-F5344CB8AC3E}">
        <p14:creationId xmlns:p14="http://schemas.microsoft.com/office/powerpoint/2010/main" val="8708030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4">
            <a:extLst>
              <a:ext uri="{FF2B5EF4-FFF2-40B4-BE49-F238E27FC236}">
                <a16:creationId xmlns:a16="http://schemas.microsoft.com/office/drawing/2014/main" id="{6CF05165-2D77-BD4A-825D-29DB7E6D5652}"/>
              </a:ext>
            </a:extLst>
          </p:cNvPr>
          <p:cNvSpPr txBox="1">
            <a:spLocks/>
          </p:cNvSpPr>
          <p:nvPr/>
        </p:nvSpPr>
        <p:spPr>
          <a:xfrm>
            <a:off x="4457555" y="3213350"/>
            <a:ext cx="3764792" cy="1499717"/>
          </a:xfrm>
          <a:prstGeom prst="rect">
            <a:avLst/>
          </a:prstGeom>
        </p:spPr>
        <p:txBody>
          <a:bodyPr>
            <a:noAutofit/>
          </a:bodyPr>
          <a:lstStyle>
            <a:lvl1pPr marL="273050" indent="-273050" algn="l" rtl="0" eaLnBrk="0" fontAlgn="base" hangingPunct="0">
              <a:spcBef>
                <a:spcPct val="20000"/>
              </a:spcBef>
              <a:spcAft>
                <a:spcPct val="0"/>
              </a:spcAft>
              <a:buClr>
                <a:srgbClr val="0D045C"/>
              </a:buClr>
              <a:buSzPct val="70000"/>
              <a:buFont typeface="Wingdings" panose="05000000000000000000" pitchFamily="2" charset="2"/>
              <a:buChar char=""/>
              <a:defRPr lang="en-US" altLang="en-US" sz="2400" kern="1200" dirty="0">
                <a:solidFill>
                  <a:srgbClr val="575F69"/>
                </a:solidFill>
                <a:latin typeface="Palatino Linotype" panose="02040502050505030304" pitchFamily="18" charset="0"/>
                <a:ea typeface="MS PGothic" pitchFamily="34" charset="-128"/>
                <a:cs typeface="ＭＳ Ｐゴシック" charset="0"/>
              </a:defRPr>
            </a:lvl1pPr>
            <a:lvl2pPr marL="639763" indent="-273050" algn="l" rtl="0" eaLnBrk="0" fontAlgn="base" hangingPunct="0">
              <a:spcBef>
                <a:spcPct val="20000"/>
              </a:spcBef>
              <a:spcAft>
                <a:spcPct val="0"/>
              </a:spcAft>
              <a:buClr>
                <a:srgbClr val="0D045C"/>
              </a:buClr>
              <a:buSzPct val="80000"/>
              <a:buFont typeface="Wingdings 2" panose="05020102010507070707" pitchFamily="18" charset="2"/>
              <a:buChar char=""/>
              <a:defRPr lang="en-US" altLang="en-US" sz="2400" kern="1200" baseline="0" dirty="0">
                <a:solidFill>
                  <a:srgbClr val="575F69"/>
                </a:solidFill>
                <a:latin typeface="Tahoma" panose="020B0604030504040204" pitchFamily="34" charset="0"/>
                <a:ea typeface="MS PGothic" pitchFamily="34" charset="-128"/>
                <a:cs typeface="+mn-cs"/>
              </a:defRPr>
            </a:lvl2pPr>
            <a:lvl3pPr marL="914400" indent="-182563" algn="l" rtl="0" eaLnBrk="0" fontAlgn="base" hangingPunct="0">
              <a:spcBef>
                <a:spcPct val="20000"/>
              </a:spcBef>
              <a:spcAft>
                <a:spcPct val="0"/>
              </a:spcAft>
              <a:buClr>
                <a:srgbClr val="0D045C"/>
              </a:buClr>
              <a:buSzPct val="60000"/>
              <a:buFont typeface="Wingdings" panose="05000000000000000000" pitchFamily="2" charset="2"/>
              <a:buChar char=""/>
              <a:defRPr lang="en-US" altLang="en-US" sz="2400" kern="1200" dirty="0">
                <a:solidFill>
                  <a:srgbClr val="575F69"/>
                </a:solidFill>
                <a:latin typeface="Tahoma" panose="020B0604030504040204" pitchFamily="34" charset="0"/>
                <a:ea typeface="Tahoma" panose="020B0604030504040204" pitchFamily="34" charset="0"/>
                <a:cs typeface="Tahoma" panose="020B0604030504040204" pitchFamily="34" charset="0"/>
              </a:defRPr>
            </a:lvl3pPr>
            <a:lvl4pPr marL="1187450" indent="-182563" algn="l" rtl="0" eaLnBrk="0" fontAlgn="base" hangingPunct="0">
              <a:spcBef>
                <a:spcPct val="20000"/>
              </a:spcBef>
              <a:spcAft>
                <a:spcPct val="0"/>
              </a:spcAft>
              <a:buClr>
                <a:srgbClr val="0D045C"/>
              </a:buClr>
              <a:buSzPct val="60000"/>
              <a:buFont typeface="Wingdings" panose="05000000000000000000" pitchFamily="2" charset="2"/>
              <a:buChar char=""/>
              <a:defRPr lang="en-US" altLang="en-US" sz="2400" kern="1200" dirty="0">
                <a:solidFill>
                  <a:srgbClr val="575F69"/>
                </a:solidFill>
                <a:latin typeface="Tahoma" panose="020B0604030504040204" pitchFamily="34" charset="0"/>
                <a:ea typeface="Tahoma" panose="020B0604030504040204" pitchFamily="34" charset="0"/>
                <a:cs typeface="Tahoma" panose="020B0604030504040204" pitchFamily="34" charset="0"/>
              </a:defRPr>
            </a:lvl4pPr>
            <a:lvl5pPr marL="1462088" indent="-182563" algn="l" rtl="0" eaLnBrk="0" fontAlgn="base" hangingPunct="0">
              <a:spcBef>
                <a:spcPct val="20000"/>
              </a:spcBef>
              <a:spcAft>
                <a:spcPct val="0"/>
              </a:spcAft>
              <a:buClr>
                <a:srgbClr val="0D045C"/>
              </a:buClr>
              <a:buSzPct val="68000"/>
              <a:buFont typeface="Wingdings 2" panose="05020102010507070707" pitchFamily="18" charset="2"/>
              <a:buChar char=""/>
              <a:defRPr lang="en-US" altLang="en-US" sz="2400" kern="1200" dirty="0">
                <a:solidFill>
                  <a:srgbClr val="575F69"/>
                </a:solidFill>
                <a:latin typeface="Tahoma" panose="020B0604030504040204" pitchFamily="34" charset="0"/>
                <a:ea typeface="Tahoma" panose="020B0604030504040204" pitchFamily="34" charset="0"/>
                <a:cs typeface="Tahoma" panose="020B0604030504040204" pitchFamily="34" charset="0"/>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192872" lvl="1" indent="-192872">
              <a:lnSpc>
                <a:spcPct val="110000"/>
              </a:lnSpc>
              <a:spcBef>
                <a:spcPts val="0"/>
              </a:spcBef>
              <a:spcAft>
                <a:spcPts val="405"/>
              </a:spcAft>
              <a:buClr>
                <a:schemeClr val="tx1">
                  <a:lumMod val="75000"/>
                  <a:lumOff val="25000"/>
                </a:schemeClr>
              </a:buClr>
              <a:buSzPct val="100000"/>
              <a:buFont typeface="Arial" panose="020B0604020202020204" pitchFamily="34" charset="0"/>
              <a:buChar char="•"/>
            </a:pPr>
            <a:endParaRPr lang="en-CA" sz="72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a:p>
            <a:pPr marL="192872" lvl="1" indent="-192872">
              <a:lnSpc>
                <a:spcPct val="110000"/>
              </a:lnSpc>
              <a:spcBef>
                <a:spcPts val="0"/>
              </a:spcBef>
              <a:spcAft>
                <a:spcPts val="405"/>
              </a:spcAft>
              <a:buClr>
                <a:schemeClr val="tx1">
                  <a:lumMod val="75000"/>
                  <a:lumOff val="25000"/>
                </a:schemeClr>
              </a:buClr>
              <a:buSzPct val="100000"/>
              <a:buFont typeface="Arial" panose="020B0604020202020204" pitchFamily="34" charset="0"/>
              <a:buChar char="•"/>
            </a:pPr>
            <a:r>
              <a:rPr lang="en-CA" sz="72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Mine suspensions are offsetting weak industrial demand for silver, with production halted in countries that represent 47.7% of global silver production. </a:t>
            </a:r>
          </a:p>
          <a:p>
            <a:pPr marL="192872" lvl="1" indent="-192872">
              <a:lnSpc>
                <a:spcPct val="110000"/>
              </a:lnSpc>
              <a:spcBef>
                <a:spcPts val="0"/>
              </a:spcBef>
              <a:spcAft>
                <a:spcPts val="405"/>
              </a:spcAft>
              <a:buClr>
                <a:schemeClr val="tx1">
                  <a:lumMod val="75000"/>
                  <a:lumOff val="25000"/>
                </a:schemeClr>
              </a:buClr>
              <a:buSzPct val="100000"/>
              <a:buFont typeface="Arial" panose="020B0604020202020204" pitchFamily="34" charset="0"/>
              <a:buChar char="•"/>
            </a:pPr>
            <a:r>
              <a:rPr lang="en-CA" sz="72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Silver already had an 861.7mm oz deficit and mine supply has been declining since 2015.</a:t>
            </a:r>
          </a:p>
          <a:p>
            <a:pPr marL="192872" lvl="1" indent="-192872">
              <a:lnSpc>
                <a:spcPct val="110000"/>
              </a:lnSpc>
              <a:spcBef>
                <a:spcPts val="0"/>
              </a:spcBef>
              <a:spcAft>
                <a:spcPts val="405"/>
              </a:spcAft>
              <a:buClr>
                <a:schemeClr val="tx1">
                  <a:lumMod val="75000"/>
                  <a:lumOff val="25000"/>
                </a:schemeClr>
              </a:buClr>
              <a:buSzPct val="100000"/>
              <a:buFont typeface="Arial" panose="020B0604020202020204" pitchFamily="34" charset="0"/>
              <a:buChar char="•"/>
            </a:pPr>
            <a:r>
              <a:rPr lang="en-CA" sz="72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Over 70% of silver is mined as a by-product in polymetallic mines; a slowing economy will lower demand for base metals, putting pressure on prices and mines. </a:t>
            </a:r>
          </a:p>
          <a:p>
            <a:pPr marL="192872" lvl="1" indent="-192872">
              <a:lnSpc>
                <a:spcPct val="110000"/>
              </a:lnSpc>
              <a:spcBef>
                <a:spcPts val="0"/>
              </a:spcBef>
              <a:spcAft>
                <a:spcPts val="405"/>
              </a:spcAft>
              <a:buClr>
                <a:schemeClr val="tx1">
                  <a:lumMod val="75000"/>
                  <a:lumOff val="25000"/>
                </a:schemeClr>
              </a:buClr>
              <a:buSzPct val="100000"/>
              <a:buFont typeface="Arial" panose="020B0604020202020204" pitchFamily="34" charset="0"/>
              <a:buChar char="•"/>
            </a:pPr>
            <a:r>
              <a:rPr lang="en-CA" sz="72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Mine resumptions and ramp-up will be gradual and are uncertain, while global scrap supply has dropped 50% since 2011. </a:t>
            </a:r>
            <a:endParaRPr lang="en-CA" sz="108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a:p>
            <a:pPr marL="192872" lvl="1" indent="-192872">
              <a:lnSpc>
                <a:spcPct val="70000"/>
              </a:lnSpc>
              <a:spcBef>
                <a:spcPts val="0"/>
              </a:spcBef>
              <a:spcAft>
                <a:spcPts val="405"/>
              </a:spcAft>
              <a:buClr>
                <a:schemeClr val="tx1">
                  <a:lumMod val="75000"/>
                  <a:lumOff val="25000"/>
                </a:schemeClr>
              </a:buClr>
              <a:buSzPct val="100000"/>
              <a:buFont typeface="System Font Regular"/>
              <a:buChar char="-"/>
            </a:pPr>
            <a:endParaRPr lang="en-CA" sz="108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p:txBody>
      </p:sp>
      <p:sp>
        <p:nvSpPr>
          <p:cNvPr id="13" name="TextBox 12">
            <a:extLst>
              <a:ext uri="{FF2B5EF4-FFF2-40B4-BE49-F238E27FC236}">
                <a16:creationId xmlns:a16="http://schemas.microsoft.com/office/drawing/2014/main" id="{EB72B0A9-A480-E045-AED3-195B199AD4E0}"/>
              </a:ext>
            </a:extLst>
          </p:cNvPr>
          <p:cNvSpPr txBox="1"/>
          <p:nvPr/>
        </p:nvSpPr>
        <p:spPr>
          <a:xfrm>
            <a:off x="6578013" y="4873632"/>
            <a:ext cx="1766830" cy="372603"/>
          </a:xfrm>
          <a:prstGeom prst="rect">
            <a:avLst/>
          </a:prstGeom>
          <a:noFill/>
        </p:spPr>
        <p:txBody>
          <a:bodyPr wrap="none" rtlCol="0">
            <a:spAutoFit/>
          </a:bodyPr>
          <a:lstStyle/>
          <a:p>
            <a:r>
              <a:rPr lang="en-US" sz="607" dirty="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Source: Bloomberg, </a:t>
            </a:r>
            <a:r>
              <a:rPr lang="en-US" sz="607" dirty="0" err="1">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Sprott</a:t>
            </a:r>
            <a:r>
              <a:rPr lang="en-US" sz="607" dirty="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 The Silver Institute</a:t>
            </a:r>
          </a:p>
          <a:p>
            <a:r>
              <a:rPr lang="en-US" sz="607" dirty="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GFMS World Silver Survey</a:t>
            </a:r>
          </a:p>
          <a:p>
            <a:endParaRPr lang="en-US" sz="607" dirty="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endParaRPr>
          </a:p>
        </p:txBody>
      </p:sp>
      <p:sp>
        <p:nvSpPr>
          <p:cNvPr id="14" name="Rectangle 13">
            <a:extLst>
              <a:ext uri="{FF2B5EF4-FFF2-40B4-BE49-F238E27FC236}">
                <a16:creationId xmlns:a16="http://schemas.microsoft.com/office/drawing/2014/main" id="{506C9E3C-D09B-044B-ADFE-ADDA5A613C2E}"/>
              </a:ext>
            </a:extLst>
          </p:cNvPr>
          <p:cNvSpPr/>
          <p:nvPr/>
        </p:nvSpPr>
        <p:spPr>
          <a:xfrm>
            <a:off x="461296" y="1349574"/>
            <a:ext cx="406340" cy="22809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sp>
        <p:nvSpPr>
          <p:cNvPr id="15" name="Rectangle 14">
            <a:extLst>
              <a:ext uri="{FF2B5EF4-FFF2-40B4-BE49-F238E27FC236}">
                <a16:creationId xmlns:a16="http://schemas.microsoft.com/office/drawing/2014/main" id="{AFEE90A5-6730-004F-9FFC-90028C6EAC9D}"/>
              </a:ext>
            </a:extLst>
          </p:cNvPr>
          <p:cNvSpPr/>
          <p:nvPr/>
        </p:nvSpPr>
        <p:spPr>
          <a:xfrm>
            <a:off x="756855" y="655874"/>
            <a:ext cx="406340" cy="5387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graphicFrame>
        <p:nvGraphicFramePr>
          <p:cNvPr id="19" name="Content Placeholder 11">
            <a:extLst>
              <a:ext uri="{FF2B5EF4-FFF2-40B4-BE49-F238E27FC236}">
                <a16:creationId xmlns:a16="http://schemas.microsoft.com/office/drawing/2014/main" id="{333C09B9-A73B-C648-A109-BD835A4037BF}"/>
              </a:ext>
            </a:extLst>
          </p:cNvPr>
          <p:cNvGraphicFramePr>
            <a:graphicFrameLocks/>
          </p:cNvGraphicFramePr>
          <p:nvPr/>
        </p:nvGraphicFramePr>
        <p:xfrm>
          <a:off x="805718" y="1212636"/>
          <a:ext cx="2972281" cy="3190862"/>
        </p:xfrm>
        <a:graphic>
          <a:graphicData uri="http://schemas.openxmlformats.org/drawingml/2006/table">
            <a:tbl>
              <a:tblPr firstRow="1" bandRow="1">
                <a:tableStyleId>{2D5ABB26-0587-4C30-8999-92F81FD0307C}</a:tableStyleId>
              </a:tblPr>
              <a:tblGrid>
                <a:gridCol w="637265">
                  <a:extLst>
                    <a:ext uri="{9D8B030D-6E8A-4147-A177-3AD203B41FA5}">
                      <a16:colId xmlns:a16="http://schemas.microsoft.com/office/drawing/2014/main" val="4126490374"/>
                    </a:ext>
                  </a:extLst>
                </a:gridCol>
                <a:gridCol w="1352084">
                  <a:extLst>
                    <a:ext uri="{9D8B030D-6E8A-4147-A177-3AD203B41FA5}">
                      <a16:colId xmlns:a16="http://schemas.microsoft.com/office/drawing/2014/main" val="1148516646"/>
                    </a:ext>
                  </a:extLst>
                </a:gridCol>
                <a:gridCol w="982932">
                  <a:extLst>
                    <a:ext uri="{9D8B030D-6E8A-4147-A177-3AD203B41FA5}">
                      <a16:colId xmlns:a16="http://schemas.microsoft.com/office/drawing/2014/main" val="166342617"/>
                    </a:ext>
                  </a:extLst>
                </a:gridCol>
              </a:tblGrid>
              <a:tr h="181859">
                <a:tc>
                  <a:txBody>
                    <a:bodyPr/>
                    <a:lstStyle/>
                    <a:p>
                      <a:pPr algn="l" fontAlgn="b"/>
                      <a:r>
                        <a:rPr lang="en-US" sz="800" b="1" u="none" strike="noStrike" dirty="0">
                          <a:effectLst/>
                          <a:latin typeface="Lato" panose="020F0502020204030203" pitchFamily="34" charset="0"/>
                          <a:ea typeface="Lato" panose="020F0502020204030203" pitchFamily="34" charset="0"/>
                          <a:cs typeface="Lato" panose="020F0502020204030203" pitchFamily="34" charset="0"/>
                        </a:rPr>
                        <a:t>Rank</a:t>
                      </a:r>
                      <a:endParaRPr lang="en-US" sz="800" b="1"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l" fontAlgn="b"/>
                      <a:r>
                        <a:rPr lang="en-US" sz="800" b="1" u="none" strike="noStrike" dirty="0">
                          <a:effectLst/>
                          <a:latin typeface="Lato" panose="020F0502020204030203" pitchFamily="34" charset="0"/>
                          <a:ea typeface="Lato" panose="020F0502020204030203" pitchFamily="34" charset="0"/>
                          <a:cs typeface="Lato" panose="020F0502020204030203" pitchFamily="34" charset="0"/>
                        </a:rPr>
                        <a:t>Country</a:t>
                      </a:r>
                      <a:endParaRPr lang="en-US" sz="800" b="1"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l" fontAlgn="b"/>
                      <a:r>
                        <a:rPr lang="en-US" sz="800" b="1" u="none" strike="noStrike" dirty="0" err="1">
                          <a:effectLst/>
                          <a:latin typeface="Lato" panose="020F0502020204030203" pitchFamily="34" charset="0"/>
                          <a:ea typeface="Lato" panose="020F0502020204030203" pitchFamily="34" charset="0"/>
                          <a:cs typeface="Lato" panose="020F0502020204030203" pitchFamily="34" charset="0"/>
                        </a:rPr>
                        <a:t>MMozs</a:t>
                      </a:r>
                      <a:endParaRPr lang="en-US" sz="800" b="1"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543679065"/>
                  </a:ext>
                </a:extLst>
              </a:tr>
              <a:tr h="125391">
                <a:tc>
                  <a:txBody>
                    <a:bodyPr/>
                    <a:lstStyle/>
                    <a:p>
                      <a:pPr algn="l" fontAlgn="b"/>
                      <a:r>
                        <a:rPr lang="en-US" sz="80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rPr>
                        <a:t>1</a:t>
                      </a:r>
                      <a:endParaRPr lang="en-US" sz="800" b="0" i="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lnT>
                      <a:noFill/>
                    </a:lnT>
                  </a:tcPr>
                </a:tc>
                <a:tc>
                  <a:txBody>
                    <a:bodyPr/>
                    <a:lstStyle/>
                    <a:p>
                      <a:pPr algn="l" fontAlgn="b"/>
                      <a:r>
                        <a:rPr lang="en-US" sz="80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rPr>
                        <a:t>Mexico</a:t>
                      </a:r>
                      <a:endParaRPr lang="en-US" sz="800" b="0" i="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lnT>
                      <a:noFill/>
                    </a:lnT>
                  </a:tcPr>
                </a:tc>
                <a:tc>
                  <a:txBody>
                    <a:bodyPr/>
                    <a:lstStyle/>
                    <a:p>
                      <a:pPr algn="l" fontAlgn="b"/>
                      <a:r>
                        <a:rPr lang="en-US" sz="80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rPr>
                        <a:t>196.6</a:t>
                      </a:r>
                      <a:endParaRPr lang="en-US" sz="800" b="0" i="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lnT>
                      <a:noFill/>
                    </a:lnT>
                  </a:tcPr>
                </a:tc>
                <a:extLst>
                  <a:ext uri="{0D108BD9-81ED-4DB2-BD59-A6C34878D82A}">
                    <a16:rowId xmlns:a16="http://schemas.microsoft.com/office/drawing/2014/main" val="3166424450"/>
                  </a:ext>
                </a:extLst>
              </a:tr>
              <a:tr h="125391">
                <a:tc>
                  <a:txBody>
                    <a:bodyPr/>
                    <a:lstStyle/>
                    <a:p>
                      <a:pPr algn="l" fontAlgn="b"/>
                      <a:r>
                        <a:rPr lang="en-US" sz="80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rPr>
                        <a:t>2</a:t>
                      </a:r>
                      <a:endParaRPr lang="en-US" sz="800" b="0" i="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tc>
                  <a:txBody>
                    <a:bodyPr/>
                    <a:lstStyle/>
                    <a:p>
                      <a:pPr algn="l" fontAlgn="b"/>
                      <a:r>
                        <a:rPr lang="en-US" sz="80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rPr>
                        <a:t>Peru</a:t>
                      </a:r>
                      <a:endParaRPr lang="en-US" sz="800" b="0" i="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tc>
                  <a:txBody>
                    <a:bodyPr/>
                    <a:lstStyle/>
                    <a:p>
                      <a:pPr algn="l" fontAlgn="b"/>
                      <a:r>
                        <a:rPr lang="en-US" sz="80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rPr>
                        <a:t>144.9</a:t>
                      </a:r>
                      <a:endParaRPr lang="en-US" sz="800" b="0" i="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extLst>
                  <a:ext uri="{0D108BD9-81ED-4DB2-BD59-A6C34878D82A}">
                    <a16:rowId xmlns:a16="http://schemas.microsoft.com/office/drawing/2014/main" val="68249107"/>
                  </a:ext>
                </a:extLst>
              </a:tr>
              <a:tr h="122873">
                <a:tc>
                  <a:txBody>
                    <a:bodyPr/>
                    <a:lstStyle/>
                    <a:p>
                      <a:pPr algn="l" fontAlgn="b"/>
                      <a:r>
                        <a:rPr lang="en-US" sz="800" u="none" strike="noStrike" dirty="0">
                          <a:solidFill>
                            <a:schemeClr val="accent2"/>
                          </a:solidFill>
                          <a:effectLst/>
                          <a:latin typeface="Lato" panose="020F0502020204030203" pitchFamily="34" charset="0"/>
                          <a:ea typeface="Lato" panose="020F0502020204030203" pitchFamily="34" charset="0"/>
                          <a:cs typeface="Lato" panose="020F0502020204030203" pitchFamily="34" charset="0"/>
                        </a:rPr>
                        <a:t>3</a:t>
                      </a:r>
                      <a:endParaRPr lang="en-US" sz="800" b="0" i="0" u="none" strike="noStrike" dirty="0">
                        <a:solidFill>
                          <a:schemeClr val="accent2"/>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tc>
                  <a:txBody>
                    <a:bodyPr/>
                    <a:lstStyle/>
                    <a:p>
                      <a:pPr algn="l" fontAlgn="b"/>
                      <a:r>
                        <a:rPr lang="en-US" sz="800" u="none" strike="noStrike" dirty="0">
                          <a:solidFill>
                            <a:schemeClr val="accent2"/>
                          </a:solidFill>
                          <a:effectLst/>
                          <a:latin typeface="Lato" panose="020F0502020204030203" pitchFamily="34" charset="0"/>
                          <a:ea typeface="Lato" panose="020F0502020204030203" pitchFamily="34" charset="0"/>
                          <a:cs typeface="Lato" panose="020F0502020204030203" pitchFamily="34" charset="0"/>
                        </a:rPr>
                        <a:t>China</a:t>
                      </a:r>
                      <a:endParaRPr lang="en-US" sz="800" b="0" i="0" u="none" strike="noStrike" dirty="0">
                        <a:solidFill>
                          <a:schemeClr val="accent2"/>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tc>
                  <a:txBody>
                    <a:bodyPr/>
                    <a:lstStyle/>
                    <a:p>
                      <a:pPr algn="l" fontAlgn="b"/>
                      <a:r>
                        <a:rPr lang="en-US" sz="800" u="none" strike="noStrike" dirty="0">
                          <a:solidFill>
                            <a:schemeClr val="accent2"/>
                          </a:solidFill>
                          <a:effectLst/>
                          <a:latin typeface="Lato" panose="020F0502020204030203" pitchFamily="34" charset="0"/>
                          <a:ea typeface="Lato" panose="020F0502020204030203" pitchFamily="34" charset="0"/>
                          <a:cs typeface="Lato" panose="020F0502020204030203" pitchFamily="34" charset="0"/>
                        </a:rPr>
                        <a:t>114.9</a:t>
                      </a:r>
                      <a:endParaRPr lang="en-US" sz="800" b="0" i="0" u="none" strike="noStrike" dirty="0">
                        <a:solidFill>
                          <a:schemeClr val="accent2"/>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extLst>
                  <a:ext uri="{0D108BD9-81ED-4DB2-BD59-A6C34878D82A}">
                    <a16:rowId xmlns:a16="http://schemas.microsoft.com/office/drawing/2014/main" val="682352436"/>
                  </a:ext>
                </a:extLst>
              </a:tr>
              <a:tr h="122873">
                <a:tc>
                  <a:txBody>
                    <a:bodyPr/>
                    <a:lstStyle/>
                    <a:p>
                      <a:pPr algn="l" fontAlgn="b"/>
                      <a:r>
                        <a:rPr lang="en-US" sz="800" u="none" strike="noStrike" dirty="0">
                          <a:effectLst/>
                          <a:latin typeface="Lato" panose="020F0502020204030203" pitchFamily="34" charset="0"/>
                          <a:ea typeface="Lato" panose="020F0502020204030203" pitchFamily="34" charset="0"/>
                          <a:cs typeface="Lato" panose="020F0502020204030203" pitchFamily="34" charset="0"/>
                        </a:rPr>
                        <a:t>4</a:t>
                      </a:r>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tc>
                  <a:txBody>
                    <a:bodyPr/>
                    <a:lstStyle/>
                    <a:p>
                      <a:pPr algn="l" fontAlgn="b"/>
                      <a:r>
                        <a:rPr lang="en-US" sz="800" u="none" strike="noStrike" dirty="0">
                          <a:effectLst/>
                          <a:latin typeface="Lato" panose="020F0502020204030203" pitchFamily="34" charset="0"/>
                          <a:ea typeface="Lato" panose="020F0502020204030203" pitchFamily="34" charset="0"/>
                          <a:cs typeface="Lato" panose="020F0502020204030203" pitchFamily="34" charset="0"/>
                        </a:rPr>
                        <a:t>Russia</a:t>
                      </a:r>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tc>
                  <a:txBody>
                    <a:bodyPr/>
                    <a:lstStyle/>
                    <a:p>
                      <a:pPr algn="l" fontAlgn="b"/>
                      <a:r>
                        <a:rPr lang="en-US" sz="800" u="none" strike="noStrike" dirty="0">
                          <a:effectLst/>
                          <a:latin typeface="Lato" panose="020F0502020204030203" pitchFamily="34" charset="0"/>
                          <a:ea typeface="Lato" panose="020F0502020204030203" pitchFamily="34" charset="0"/>
                          <a:cs typeface="Lato" panose="020F0502020204030203" pitchFamily="34" charset="0"/>
                        </a:rPr>
                        <a:t>43.4</a:t>
                      </a:r>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extLst>
                  <a:ext uri="{0D108BD9-81ED-4DB2-BD59-A6C34878D82A}">
                    <a16:rowId xmlns:a16="http://schemas.microsoft.com/office/drawing/2014/main" val="4020151449"/>
                  </a:ext>
                </a:extLst>
              </a:tr>
              <a:tr h="134325">
                <a:tc>
                  <a:txBody>
                    <a:bodyPr/>
                    <a:lstStyle/>
                    <a:p>
                      <a:pPr algn="l" fontAlgn="b"/>
                      <a:r>
                        <a:rPr lang="en-US" sz="800" u="none" strike="noStrike" dirty="0">
                          <a:solidFill>
                            <a:schemeClr val="accent2"/>
                          </a:solidFill>
                          <a:effectLst/>
                          <a:latin typeface="Lato" panose="020F0502020204030203" pitchFamily="34" charset="0"/>
                          <a:ea typeface="Lato" panose="020F0502020204030203" pitchFamily="34" charset="0"/>
                          <a:cs typeface="Lato" panose="020F0502020204030203" pitchFamily="34" charset="0"/>
                        </a:rPr>
                        <a:t>5</a:t>
                      </a:r>
                      <a:endParaRPr lang="en-US" sz="800" b="0" i="0" u="none" strike="noStrike" dirty="0">
                        <a:solidFill>
                          <a:schemeClr val="accent2"/>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tc>
                  <a:txBody>
                    <a:bodyPr/>
                    <a:lstStyle/>
                    <a:p>
                      <a:pPr algn="l" fontAlgn="b"/>
                      <a:r>
                        <a:rPr lang="en-US" sz="800" u="none" strike="noStrike" dirty="0">
                          <a:solidFill>
                            <a:schemeClr val="accent2"/>
                          </a:solidFill>
                          <a:effectLst/>
                          <a:latin typeface="Lato" panose="020F0502020204030203" pitchFamily="34" charset="0"/>
                          <a:ea typeface="Lato" panose="020F0502020204030203" pitchFamily="34" charset="0"/>
                          <a:cs typeface="Lato" panose="020F0502020204030203" pitchFamily="34" charset="0"/>
                        </a:rPr>
                        <a:t>Chile</a:t>
                      </a:r>
                      <a:endParaRPr lang="en-US" sz="800" b="0" i="0" u="none" strike="noStrike" dirty="0">
                        <a:solidFill>
                          <a:schemeClr val="accent2"/>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tc>
                  <a:txBody>
                    <a:bodyPr/>
                    <a:lstStyle/>
                    <a:p>
                      <a:pPr algn="l" fontAlgn="b"/>
                      <a:r>
                        <a:rPr lang="en-US" sz="800" u="none" strike="noStrike" dirty="0">
                          <a:solidFill>
                            <a:schemeClr val="accent2"/>
                          </a:solidFill>
                          <a:effectLst/>
                          <a:latin typeface="Lato" panose="020F0502020204030203" pitchFamily="34" charset="0"/>
                          <a:ea typeface="Lato" panose="020F0502020204030203" pitchFamily="34" charset="0"/>
                          <a:cs typeface="Lato" panose="020F0502020204030203" pitchFamily="34" charset="0"/>
                        </a:rPr>
                        <a:t>42.1</a:t>
                      </a:r>
                      <a:endParaRPr lang="en-US" sz="800" b="0" i="0" u="none" strike="noStrike" dirty="0">
                        <a:solidFill>
                          <a:schemeClr val="accent2"/>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extLst>
                  <a:ext uri="{0D108BD9-81ED-4DB2-BD59-A6C34878D82A}">
                    <a16:rowId xmlns:a16="http://schemas.microsoft.com/office/drawing/2014/main" val="2105899762"/>
                  </a:ext>
                </a:extLst>
              </a:tr>
              <a:tr h="122873">
                <a:tc>
                  <a:txBody>
                    <a:bodyPr/>
                    <a:lstStyle/>
                    <a:p>
                      <a:pPr algn="l" fontAlgn="b"/>
                      <a:r>
                        <a:rPr lang="en-US" sz="80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rPr>
                        <a:t>6</a:t>
                      </a:r>
                      <a:endParaRPr lang="en-US" sz="800" b="0" i="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tc>
                  <a:txBody>
                    <a:bodyPr/>
                    <a:lstStyle/>
                    <a:p>
                      <a:pPr algn="l" fontAlgn="b"/>
                      <a:r>
                        <a:rPr lang="en-US" sz="80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rPr>
                        <a:t>Bolivia</a:t>
                      </a:r>
                      <a:endParaRPr lang="en-US" sz="800" b="0" i="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tc>
                  <a:txBody>
                    <a:bodyPr/>
                    <a:lstStyle/>
                    <a:p>
                      <a:pPr algn="l" fontAlgn="b"/>
                      <a:r>
                        <a:rPr lang="en-US" sz="80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rPr>
                        <a:t>39.9</a:t>
                      </a:r>
                      <a:endParaRPr lang="en-US" sz="800" b="0" i="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extLst>
                  <a:ext uri="{0D108BD9-81ED-4DB2-BD59-A6C34878D82A}">
                    <a16:rowId xmlns:a16="http://schemas.microsoft.com/office/drawing/2014/main" val="772690635"/>
                  </a:ext>
                </a:extLst>
              </a:tr>
              <a:tr h="122873">
                <a:tc>
                  <a:txBody>
                    <a:bodyPr/>
                    <a:lstStyle/>
                    <a:p>
                      <a:pPr algn="l" fontAlgn="b"/>
                      <a:r>
                        <a:rPr lang="en-US" sz="800" u="none" strike="noStrike" dirty="0">
                          <a:effectLst/>
                          <a:latin typeface="Lato" panose="020F0502020204030203" pitchFamily="34" charset="0"/>
                          <a:ea typeface="Lato" panose="020F0502020204030203" pitchFamily="34" charset="0"/>
                          <a:cs typeface="Lato" panose="020F0502020204030203" pitchFamily="34" charset="0"/>
                        </a:rPr>
                        <a:t>7</a:t>
                      </a:r>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tc>
                  <a:txBody>
                    <a:bodyPr/>
                    <a:lstStyle/>
                    <a:p>
                      <a:pPr algn="l" fontAlgn="b"/>
                      <a:r>
                        <a:rPr lang="en-US" sz="800" u="none" strike="noStrike" dirty="0">
                          <a:effectLst/>
                          <a:latin typeface="Lato" panose="020F0502020204030203" pitchFamily="34" charset="0"/>
                          <a:ea typeface="Lato" panose="020F0502020204030203" pitchFamily="34" charset="0"/>
                          <a:cs typeface="Lato" panose="020F0502020204030203" pitchFamily="34" charset="0"/>
                        </a:rPr>
                        <a:t>Poland</a:t>
                      </a:r>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tc>
                  <a:txBody>
                    <a:bodyPr/>
                    <a:lstStyle/>
                    <a:p>
                      <a:pPr algn="l" fontAlgn="b"/>
                      <a:r>
                        <a:rPr lang="en-US" sz="800" u="none" strike="noStrike" dirty="0">
                          <a:effectLst/>
                          <a:latin typeface="Lato" panose="020F0502020204030203" pitchFamily="34" charset="0"/>
                          <a:ea typeface="Lato" panose="020F0502020204030203" pitchFamily="34" charset="0"/>
                          <a:cs typeface="Lato" panose="020F0502020204030203" pitchFamily="34" charset="0"/>
                        </a:rPr>
                        <a:t>39.6</a:t>
                      </a:r>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extLst>
                  <a:ext uri="{0D108BD9-81ED-4DB2-BD59-A6C34878D82A}">
                    <a16:rowId xmlns:a16="http://schemas.microsoft.com/office/drawing/2014/main" val="478406704"/>
                  </a:ext>
                </a:extLst>
              </a:tr>
              <a:tr h="122873">
                <a:tc>
                  <a:txBody>
                    <a:bodyPr/>
                    <a:lstStyle/>
                    <a:p>
                      <a:pPr algn="l" fontAlgn="b"/>
                      <a:r>
                        <a:rPr lang="en-US" sz="800" u="none" strike="noStrike" dirty="0">
                          <a:effectLst/>
                          <a:latin typeface="Lato" panose="020F0502020204030203" pitchFamily="34" charset="0"/>
                          <a:ea typeface="Lato" panose="020F0502020204030203" pitchFamily="34" charset="0"/>
                          <a:cs typeface="Lato" panose="020F0502020204030203" pitchFamily="34" charset="0"/>
                        </a:rPr>
                        <a:t>8</a:t>
                      </a:r>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tc>
                  <a:txBody>
                    <a:bodyPr/>
                    <a:lstStyle/>
                    <a:p>
                      <a:pPr algn="l" fontAlgn="b"/>
                      <a:r>
                        <a:rPr lang="en-US" sz="800" u="none" strike="noStrike" dirty="0">
                          <a:effectLst/>
                          <a:latin typeface="Lato" panose="020F0502020204030203" pitchFamily="34" charset="0"/>
                          <a:ea typeface="Lato" panose="020F0502020204030203" pitchFamily="34" charset="0"/>
                          <a:cs typeface="Lato" panose="020F0502020204030203" pitchFamily="34" charset="0"/>
                        </a:rPr>
                        <a:t>Australia</a:t>
                      </a:r>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tc>
                  <a:txBody>
                    <a:bodyPr/>
                    <a:lstStyle/>
                    <a:p>
                      <a:pPr algn="l" fontAlgn="b"/>
                      <a:r>
                        <a:rPr lang="en-US" sz="800" u="none" strike="noStrike" dirty="0">
                          <a:effectLst/>
                          <a:latin typeface="Lato" panose="020F0502020204030203" pitchFamily="34" charset="0"/>
                          <a:ea typeface="Lato" panose="020F0502020204030203" pitchFamily="34" charset="0"/>
                          <a:cs typeface="Lato" panose="020F0502020204030203" pitchFamily="34" charset="0"/>
                        </a:rPr>
                        <a:t>35.4</a:t>
                      </a:r>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extLst>
                  <a:ext uri="{0D108BD9-81ED-4DB2-BD59-A6C34878D82A}">
                    <a16:rowId xmlns:a16="http://schemas.microsoft.com/office/drawing/2014/main" val="581485417"/>
                  </a:ext>
                </a:extLst>
              </a:tr>
              <a:tr h="134325">
                <a:tc>
                  <a:txBody>
                    <a:bodyPr/>
                    <a:lstStyle/>
                    <a:p>
                      <a:pPr algn="l" fontAlgn="b"/>
                      <a:r>
                        <a:rPr lang="en-US" sz="800" u="none" strike="noStrike" dirty="0">
                          <a:solidFill>
                            <a:schemeClr val="accent2"/>
                          </a:solidFill>
                          <a:effectLst/>
                          <a:latin typeface="Lato" panose="020F0502020204030203" pitchFamily="34" charset="0"/>
                          <a:ea typeface="Lato" panose="020F0502020204030203" pitchFamily="34" charset="0"/>
                          <a:cs typeface="Lato" panose="020F0502020204030203" pitchFamily="34" charset="0"/>
                        </a:rPr>
                        <a:t>9</a:t>
                      </a:r>
                      <a:endParaRPr lang="en-US" sz="800" b="0" i="0" u="none" strike="noStrike" dirty="0">
                        <a:solidFill>
                          <a:schemeClr val="accent2"/>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tc>
                  <a:txBody>
                    <a:bodyPr/>
                    <a:lstStyle/>
                    <a:p>
                      <a:pPr algn="l" fontAlgn="b"/>
                      <a:r>
                        <a:rPr lang="en-US" sz="800" u="none" strike="noStrike" dirty="0">
                          <a:solidFill>
                            <a:schemeClr val="accent2"/>
                          </a:solidFill>
                          <a:effectLst/>
                          <a:latin typeface="Lato" panose="020F0502020204030203" pitchFamily="34" charset="0"/>
                          <a:ea typeface="Lato" panose="020F0502020204030203" pitchFamily="34" charset="0"/>
                          <a:cs typeface="Lato" panose="020F0502020204030203" pitchFamily="34" charset="0"/>
                        </a:rPr>
                        <a:t>United States</a:t>
                      </a:r>
                      <a:endParaRPr lang="en-US" sz="800" b="0" i="0" u="none" strike="noStrike" dirty="0">
                        <a:solidFill>
                          <a:schemeClr val="accent2"/>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tc>
                  <a:txBody>
                    <a:bodyPr/>
                    <a:lstStyle/>
                    <a:p>
                      <a:pPr algn="l" fontAlgn="b"/>
                      <a:r>
                        <a:rPr lang="en-US" sz="800" u="none" strike="noStrike" dirty="0">
                          <a:solidFill>
                            <a:schemeClr val="accent2"/>
                          </a:solidFill>
                          <a:effectLst/>
                          <a:latin typeface="Lato" panose="020F0502020204030203" pitchFamily="34" charset="0"/>
                          <a:ea typeface="Lato" panose="020F0502020204030203" pitchFamily="34" charset="0"/>
                          <a:cs typeface="Lato" panose="020F0502020204030203" pitchFamily="34" charset="0"/>
                        </a:rPr>
                        <a:t>28.0</a:t>
                      </a:r>
                      <a:endParaRPr lang="en-US" sz="800" b="0" i="0" u="none" strike="noStrike" dirty="0">
                        <a:solidFill>
                          <a:schemeClr val="accent2"/>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extLst>
                  <a:ext uri="{0D108BD9-81ED-4DB2-BD59-A6C34878D82A}">
                    <a16:rowId xmlns:a16="http://schemas.microsoft.com/office/drawing/2014/main" val="30067107"/>
                  </a:ext>
                </a:extLst>
              </a:tr>
              <a:tr h="122873">
                <a:tc>
                  <a:txBody>
                    <a:bodyPr/>
                    <a:lstStyle/>
                    <a:p>
                      <a:pPr algn="l" fontAlgn="b"/>
                      <a:r>
                        <a:rPr lang="en-US" sz="80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rPr>
                        <a:t>10</a:t>
                      </a:r>
                      <a:endParaRPr lang="en-US" sz="800" b="0" i="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tc>
                  <a:txBody>
                    <a:bodyPr/>
                    <a:lstStyle/>
                    <a:p>
                      <a:pPr algn="l" fontAlgn="b"/>
                      <a:r>
                        <a:rPr lang="en-US" sz="80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rPr>
                        <a:t>Argentina</a:t>
                      </a:r>
                      <a:endParaRPr lang="en-US" sz="800" b="0" i="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tc>
                  <a:txBody>
                    <a:bodyPr/>
                    <a:lstStyle/>
                    <a:p>
                      <a:pPr algn="l" fontAlgn="b"/>
                      <a:r>
                        <a:rPr lang="en-US" sz="80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rPr>
                        <a:t>26.5</a:t>
                      </a:r>
                      <a:endParaRPr lang="en-US" sz="800" b="0" i="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extLst>
                  <a:ext uri="{0D108BD9-81ED-4DB2-BD59-A6C34878D82A}">
                    <a16:rowId xmlns:a16="http://schemas.microsoft.com/office/drawing/2014/main" val="3869512737"/>
                  </a:ext>
                </a:extLst>
              </a:tr>
              <a:tr h="122873">
                <a:tc>
                  <a:txBody>
                    <a:bodyPr/>
                    <a:lstStyle/>
                    <a:p>
                      <a:pPr algn="l" fontAlgn="b"/>
                      <a:r>
                        <a:rPr lang="en-US" sz="800" u="none" strike="noStrike" dirty="0">
                          <a:solidFill>
                            <a:schemeClr val="accent2"/>
                          </a:solidFill>
                          <a:effectLst/>
                          <a:latin typeface="Lato" panose="020F0502020204030203" pitchFamily="34" charset="0"/>
                          <a:ea typeface="Lato" panose="020F0502020204030203" pitchFamily="34" charset="0"/>
                          <a:cs typeface="Lato" panose="020F0502020204030203" pitchFamily="34" charset="0"/>
                        </a:rPr>
                        <a:t>11</a:t>
                      </a:r>
                      <a:endParaRPr lang="en-US" sz="800" b="0" i="0" u="none" strike="noStrike" dirty="0">
                        <a:solidFill>
                          <a:schemeClr val="accent2"/>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tc>
                  <a:txBody>
                    <a:bodyPr/>
                    <a:lstStyle/>
                    <a:p>
                      <a:pPr algn="l" fontAlgn="b"/>
                      <a:r>
                        <a:rPr lang="en-US" sz="800" u="none" strike="noStrike" dirty="0">
                          <a:solidFill>
                            <a:schemeClr val="accent2"/>
                          </a:solidFill>
                          <a:effectLst/>
                          <a:latin typeface="Lato" panose="020F0502020204030203" pitchFamily="34" charset="0"/>
                          <a:ea typeface="Lato" panose="020F0502020204030203" pitchFamily="34" charset="0"/>
                          <a:cs typeface="Lato" panose="020F0502020204030203" pitchFamily="34" charset="0"/>
                        </a:rPr>
                        <a:t>Canada</a:t>
                      </a:r>
                      <a:endParaRPr lang="en-US" sz="800" b="0" i="0" u="none" strike="noStrike" dirty="0">
                        <a:solidFill>
                          <a:schemeClr val="accent2"/>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tc>
                  <a:txBody>
                    <a:bodyPr/>
                    <a:lstStyle/>
                    <a:p>
                      <a:pPr algn="l" fontAlgn="b"/>
                      <a:r>
                        <a:rPr lang="en-US" sz="800" u="none" strike="noStrike" dirty="0">
                          <a:solidFill>
                            <a:schemeClr val="accent2"/>
                          </a:solidFill>
                          <a:effectLst/>
                          <a:latin typeface="Lato" panose="020F0502020204030203" pitchFamily="34" charset="0"/>
                          <a:ea typeface="Lato" panose="020F0502020204030203" pitchFamily="34" charset="0"/>
                          <a:cs typeface="Lato" panose="020F0502020204030203" pitchFamily="34" charset="0"/>
                        </a:rPr>
                        <a:t>24.8</a:t>
                      </a:r>
                      <a:endParaRPr lang="en-US" sz="800" b="0" i="0" u="none" strike="noStrike" dirty="0">
                        <a:solidFill>
                          <a:schemeClr val="accent2"/>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extLst>
                  <a:ext uri="{0D108BD9-81ED-4DB2-BD59-A6C34878D82A}">
                    <a16:rowId xmlns:a16="http://schemas.microsoft.com/office/drawing/2014/main" val="3074178624"/>
                  </a:ext>
                </a:extLst>
              </a:tr>
              <a:tr h="122873">
                <a:tc>
                  <a:txBody>
                    <a:bodyPr/>
                    <a:lstStyle/>
                    <a:p>
                      <a:pPr algn="l" fontAlgn="b"/>
                      <a:r>
                        <a:rPr lang="en-US" sz="800" u="none" strike="noStrike">
                          <a:effectLst/>
                          <a:latin typeface="Lato" panose="020F0502020204030203" pitchFamily="34" charset="0"/>
                          <a:ea typeface="Lato" panose="020F0502020204030203" pitchFamily="34" charset="0"/>
                          <a:cs typeface="Lato" panose="020F0502020204030203" pitchFamily="34" charset="0"/>
                        </a:rPr>
                        <a:t>12</a:t>
                      </a:r>
                      <a:endParaRPr lang="en-US" sz="800" b="0" i="0" u="none" strike="noStrike">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tc>
                  <a:txBody>
                    <a:bodyPr/>
                    <a:lstStyle/>
                    <a:p>
                      <a:pPr algn="l" fontAlgn="b"/>
                      <a:r>
                        <a:rPr lang="en-US" sz="800" u="none" strike="noStrike" dirty="0">
                          <a:effectLst/>
                          <a:latin typeface="Lato" panose="020F0502020204030203" pitchFamily="34" charset="0"/>
                          <a:ea typeface="Lato" panose="020F0502020204030203" pitchFamily="34" charset="0"/>
                          <a:cs typeface="Lato" panose="020F0502020204030203" pitchFamily="34" charset="0"/>
                        </a:rPr>
                        <a:t>India</a:t>
                      </a:r>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tc>
                  <a:txBody>
                    <a:bodyPr/>
                    <a:lstStyle/>
                    <a:p>
                      <a:pPr algn="l" fontAlgn="b"/>
                      <a:r>
                        <a:rPr lang="en-US" sz="800" u="none" strike="noStrike" dirty="0">
                          <a:effectLst/>
                          <a:latin typeface="Lato" panose="020F0502020204030203" pitchFamily="34" charset="0"/>
                          <a:ea typeface="Lato" panose="020F0502020204030203" pitchFamily="34" charset="0"/>
                          <a:cs typeface="Lato" panose="020F0502020204030203" pitchFamily="34" charset="0"/>
                        </a:rPr>
                        <a:t>23.2</a:t>
                      </a:r>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extLst>
                  <a:ext uri="{0D108BD9-81ED-4DB2-BD59-A6C34878D82A}">
                    <a16:rowId xmlns:a16="http://schemas.microsoft.com/office/drawing/2014/main" val="1979573506"/>
                  </a:ext>
                </a:extLst>
              </a:tr>
              <a:tr h="122873">
                <a:tc>
                  <a:txBody>
                    <a:bodyPr/>
                    <a:lstStyle/>
                    <a:p>
                      <a:pPr algn="l" fontAlgn="b"/>
                      <a:r>
                        <a:rPr lang="en-US" sz="800" u="none" strike="noStrike">
                          <a:effectLst/>
                          <a:latin typeface="Lato" panose="020F0502020204030203" pitchFamily="34" charset="0"/>
                          <a:ea typeface="Lato" panose="020F0502020204030203" pitchFamily="34" charset="0"/>
                          <a:cs typeface="Lato" panose="020F0502020204030203" pitchFamily="34" charset="0"/>
                        </a:rPr>
                        <a:t>13</a:t>
                      </a:r>
                      <a:endParaRPr lang="en-US" sz="800" b="0" i="0" u="none" strike="noStrike">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tc>
                  <a:txBody>
                    <a:bodyPr/>
                    <a:lstStyle/>
                    <a:p>
                      <a:pPr algn="l" fontAlgn="b"/>
                      <a:r>
                        <a:rPr lang="en-US" sz="800" u="none" strike="noStrike">
                          <a:effectLst/>
                          <a:latin typeface="Lato" panose="020F0502020204030203" pitchFamily="34" charset="0"/>
                          <a:ea typeface="Lato" panose="020F0502020204030203" pitchFamily="34" charset="0"/>
                          <a:cs typeface="Lato" panose="020F0502020204030203" pitchFamily="34" charset="0"/>
                        </a:rPr>
                        <a:t>Kazakhstan</a:t>
                      </a:r>
                      <a:endParaRPr lang="en-US" sz="800" b="0" i="0" u="none" strike="noStrike">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tc>
                  <a:txBody>
                    <a:bodyPr/>
                    <a:lstStyle/>
                    <a:p>
                      <a:pPr algn="l" fontAlgn="b"/>
                      <a:r>
                        <a:rPr lang="en-US" sz="800" u="none" strike="noStrike" dirty="0">
                          <a:effectLst/>
                          <a:latin typeface="Lato" panose="020F0502020204030203" pitchFamily="34" charset="0"/>
                          <a:ea typeface="Lato" panose="020F0502020204030203" pitchFamily="34" charset="0"/>
                          <a:cs typeface="Lato" panose="020F0502020204030203" pitchFamily="34" charset="0"/>
                        </a:rPr>
                        <a:t>19.5</a:t>
                      </a:r>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extLst>
                  <a:ext uri="{0D108BD9-81ED-4DB2-BD59-A6C34878D82A}">
                    <a16:rowId xmlns:a16="http://schemas.microsoft.com/office/drawing/2014/main" val="291831789"/>
                  </a:ext>
                </a:extLst>
              </a:tr>
              <a:tr h="122873">
                <a:tc>
                  <a:txBody>
                    <a:bodyPr/>
                    <a:lstStyle/>
                    <a:p>
                      <a:pPr algn="l" fontAlgn="b"/>
                      <a:r>
                        <a:rPr lang="en-US" sz="800" u="none" strike="noStrike" dirty="0">
                          <a:effectLst/>
                          <a:latin typeface="Lato" panose="020F0502020204030203" pitchFamily="34" charset="0"/>
                          <a:ea typeface="Lato" panose="020F0502020204030203" pitchFamily="34" charset="0"/>
                          <a:cs typeface="Lato" panose="020F0502020204030203" pitchFamily="34" charset="0"/>
                        </a:rPr>
                        <a:t>14</a:t>
                      </a:r>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tc>
                  <a:txBody>
                    <a:bodyPr/>
                    <a:lstStyle/>
                    <a:p>
                      <a:pPr algn="l" fontAlgn="b"/>
                      <a:r>
                        <a:rPr lang="en-US" sz="800" u="none" strike="noStrike">
                          <a:effectLst/>
                          <a:latin typeface="Lato" panose="020F0502020204030203" pitchFamily="34" charset="0"/>
                          <a:ea typeface="Lato" panose="020F0502020204030203" pitchFamily="34" charset="0"/>
                          <a:cs typeface="Lato" panose="020F0502020204030203" pitchFamily="34" charset="0"/>
                        </a:rPr>
                        <a:t>Sweden</a:t>
                      </a:r>
                      <a:endParaRPr lang="en-US" sz="800" b="0" i="0" u="none" strike="noStrike">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tc>
                  <a:txBody>
                    <a:bodyPr/>
                    <a:lstStyle/>
                    <a:p>
                      <a:pPr algn="l" fontAlgn="b"/>
                      <a:r>
                        <a:rPr lang="en-US" sz="800" u="none" strike="noStrike" dirty="0">
                          <a:effectLst/>
                          <a:latin typeface="Lato" panose="020F0502020204030203" pitchFamily="34" charset="0"/>
                          <a:ea typeface="Lato" panose="020F0502020204030203" pitchFamily="34" charset="0"/>
                          <a:cs typeface="Lato" panose="020F0502020204030203" pitchFamily="34" charset="0"/>
                        </a:rPr>
                        <a:t>14.6</a:t>
                      </a:r>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extLst>
                  <a:ext uri="{0D108BD9-81ED-4DB2-BD59-A6C34878D82A}">
                    <a16:rowId xmlns:a16="http://schemas.microsoft.com/office/drawing/2014/main" val="4097190058"/>
                  </a:ext>
                </a:extLst>
              </a:tr>
              <a:tr h="122873">
                <a:tc>
                  <a:txBody>
                    <a:bodyPr/>
                    <a:lstStyle/>
                    <a:p>
                      <a:pPr algn="l" fontAlgn="b"/>
                      <a:r>
                        <a:rPr lang="en-US" sz="800" u="none" strike="noStrike" dirty="0">
                          <a:solidFill>
                            <a:schemeClr val="accent2"/>
                          </a:solidFill>
                          <a:effectLst/>
                          <a:latin typeface="Lato" panose="020F0502020204030203" pitchFamily="34" charset="0"/>
                          <a:ea typeface="Lato" panose="020F0502020204030203" pitchFamily="34" charset="0"/>
                          <a:cs typeface="Lato" panose="020F0502020204030203" pitchFamily="34" charset="0"/>
                        </a:rPr>
                        <a:t>15</a:t>
                      </a:r>
                      <a:endParaRPr lang="en-US" sz="800" b="0" i="0" u="none" strike="noStrike" dirty="0">
                        <a:solidFill>
                          <a:schemeClr val="accent2"/>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tc>
                  <a:txBody>
                    <a:bodyPr/>
                    <a:lstStyle/>
                    <a:p>
                      <a:pPr algn="l" fontAlgn="b"/>
                      <a:r>
                        <a:rPr lang="en-US" sz="800" u="none" strike="noStrike" dirty="0">
                          <a:solidFill>
                            <a:schemeClr val="accent2"/>
                          </a:solidFill>
                          <a:effectLst/>
                          <a:latin typeface="Lato" panose="020F0502020204030203" pitchFamily="34" charset="0"/>
                          <a:ea typeface="Lato" panose="020F0502020204030203" pitchFamily="34" charset="0"/>
                          <a:cs typeface="Lato" panose="020F0502020204030203" pitchFamily="34" charset="0"/>
                        </a:rPr>
                        <a:t>Indonesia</a:t>
                      </a:r>
                      <a:endParaRPr lang="en-US" sz="800" b="0" i="0" u="none" strike="noStrike" dirty="0">
                        <a:solidFill>
                          <a:schemeClr val="accent2"/>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tc>
                  <a:txBody>
                    <a:bodyPr/>
                    <a:lstStyle/>
                    <a:p>
                      <a:pPr algn="l" fontAlgn="b"/>
                      <a:r>
                        <a:rPr lang="en-US" sz="800" u="none" strike="noStrike" dirty="0">
                          <a:solidFill>
                            <a:schemeClr val="accent2"/>
                          </a:solidFill>
                          <a:effectLst/>
                          <a:latin typeface="Lato" panose="020F0502020204030203" pitchFamily="34" charset="0"/>
                          <a:ea typeface="Lato" panose="020F0502020204030203" pitchFamily="34" charset="0"/>
                          <a:cs typeface="Lato" panose="020F0502020204030203" pitchFamily="34" charset="0"/>
                        </a:rPr>
                        <a:t>11.9</a:t>
                      </a:r>
                      <a:endParaRPr lang="en-US" sz="800" b="0" i="0" u="none" strike="noStrike" dirty="0">
                        <a:solidFill>
                          <a:schemeClr val="accent2"/>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extLst>
                  <a:ext uri="{0D108BD9-81ED-4DB2-BD59-A6C34878D82A}">
                    <a16:rowId xmlns:a16="http://schemas.microsoft.com/office/drawing/2014/main" val="791514257"/>
                  </a:ext>
                </a:extLst>
              </a:tr>
              <a:tr h="122873">
                <a:tc>
                  <a:txBody>
                    <a:bodyPr/>
                    <a:lstStyle/>
                    <a:p>
                      <a:pPr algn="l" fontAlgn="b"/>
                      <a:r>
                        <a:rPr lang="en-US" sz="800" u="none" strike="noStrike" dirty="0">
                          <a:effectLst/>
                          <a:latin typeface="Lato" panose="020F0502020204030203" pitchFamily="34" charset="0"/>
                          <a:ea typeface="Lato" panose="020F0502020204030203" pitchFamily="34" charset="0"/>
                          <a:cs typeface="Lato" panose="020F0502020204030203" pitchFamily="34" charset="0"/>
                        </a:rPr>
                        <a:t>16</a:t>
                      </a:r>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tc>
                  <a:txBody>
                    <a:bodyPr/>
                    <a:lstStyle/>
                    <a:p>
                      <a:pPr algn="l" fontAlgn="b"/>
                      <a:r>
                        <a:rPr lang="en-US" sz="800" u="none" strike="noStrike">
                          <a:effectLst/>
                          <a:latin typeface="Lato" panose="020F0502020204030203" pitchFamily="34" charset="0"/>
                          <a:ea typeface="Lato" panose="020F0502020204030203" pitchFamily="34" charset="0"/>
                          <a:cs typeface="Lato" panose="020F0502020204030203" pitchFamily="34" charset="0"/>
                        </a:rPr>
                        <a:t>Morocco</a:t>
                      </a:r>
                      <a:endParaRPr lang="en-US" sz="800" b="0" i="0" u="none" strike="noStrike">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tc>
                  <a:txBody>
                    <a:bodyPr/>
                    <a:lstStyle/>
                    <a:p>
                      <a:pPr algn="l" fontAlgn="b"/>
                      <a:r>
                        <a:rPr lang="en-US" sz="800" u="none" strike="noStrike" dirty="0">
                          <a:effectLst/>
                          <a:latin typeface="Lato" panose="020F0502020204030203" pitchFamily="34" charset="0"/>
                          <a:ea typeface="Lato" panose="020F0502020204030203" pitchFamily="34" charset="0"/>
                          <a:cs typeface="Lato" panose="020F0502020204030203" pitchFamily="34" charset="0"/>
                        </a:rPr>
                        <a:t>11.2</a:t>
                      </a:r>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extLst>
                  <a:ext uri="{0D108BD9-81ED-4DB2-BD59-A6C34878D82A}">
                    <a16:rowId xmlns:a16="http://schemas.microsoft.com/office/drawing/2014/main" val="3612746502"/>
                  </a:ext>
                </a:extLst>
              </a:tr>
              <a:tr h="122873">
                <a:tc>
                  <a:txBody>
                    <a:bodyPr/>
                    <a:lstStyle/>
                    <a:p>
                      <a:pPr algn="l" fontAlgn="b"/>
                      <a:r>
                        <a:rPr lang="en-US" sz="800" u="none" strike="noStrike">
                          <a:effectLst/>
                          <a:latin typeface="Lato" panose="020F0502020204030203" pitchFamily="34" charset="0"/>
                          <a:ea typeface="Lato" panose="020F0502020204030203" pitchFamily="34" charset="0"/>
                          <a:cs typeface="Lato" panose="020F0502020204030203" pitchFamily="34" charset="0"/>
                        </a:rPr>
                        <a:t>17</a:t>
                      </a:r>
                      <a:endParaRPr lang="en-US" sz="800" b="0" i="0" u="none" strike="noStrike">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tc>
                  <a:txBody>
                    <a:bodyPr/>
                    <a:lstStyle/>
                    <a:p>
                      <a:pPr algn="l" fontAlgn="b"/>
                      <a:r>
                        <a:rPr lang="en-US" sz="800" u="none" strike="noStrike">
                          <a:effectLst/>
                          <a:latin typeface="Lato" panose="020F0502020204030203" pitchFamily="34" charset="0"/>
                          <a:ea typeface="Lato" panose="020F0502020204030203" pitchFamily="34" charset="0"/>
                          <a:cs typeface="Lato" panose="020F0502020204030203" pitchFamily="34" charset="0"/>
                        </a:rPr>
                        <a:t>Turkey</a:t>
                      </a:r>
                      <a:endParaRPr lang="en-US" sz="800" b="0" i="0" u="none" strike="noStrike">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tc>
                  <a:txBody>
                    <a:bodyPr/>
                    <a:lstStyle/>
                    <a:p>
                      <a:pPr algn="l" fontAlgn="b"/>
                      <a:r>
                        <a:rPr lang="en-US" sz="800" u="none" strike="noStrike" dirty="0">
                          <a:effectLst/>
                          <a:latin typeface="Lato" panose="020F0502020204030203" pitchFamily="34" charset="0"/>
                          <a:ea typeface="Lato" panose="020F0502020204030203" pitchFamily="34" charset="0"/>
                          <a:cs typeface="Lato" panose="020F0502020204030203" pitchFamily="34" charset="0"/>
                        </a:rPr>
                        <a:t>5.5</a:t>
                      </a:r>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extLst>
                  <a:ext uri="{0D108BD9-81ED-4DB2-BD59-A6C34878D82A}">
                    <a16:rowId xmlns:a16="http://schemas.microsoft.com/office/drawing/2014/main" val="2140748091"/>
                  </a:ext>
                </a:extLst>
              </a:tr>
              <a:tr h="122873">
                <a:tc>
                  <a:txBody>
                    <a:bodyPr/>
                    <a:lstStyle/>
                    <a:p>
                      <a:pPr algn="l" fontAlgn="b"/>
                      <a:r>
                        <a:rPr lang="en-US" sz="800" u="none" strike="noStrike">
                          <a:effectLst/>
                          <a:latin typeface="Lato" panose="020F0502020204030203" pitchFamily="34" charset="0"/>
                          <a:ea typeface="Lato" panose="020F0502020204030203" pitchFamily="34" charset="0"/>
                          <a:cs typeface="Lato" panose="020F0502020204030203" pitchFamily="34" charset="0"/>
                        </a:rPr>
                        <a:t>18</a:t>
                      </a:r>
                      <a:endParaRPr lang="en-US" sz="800" b="0" i="0" u="none" strike="noStrike">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tc>
                  <a:txBody>
                    <a:bodyPr/>
                    <a:lstStyle/>
                    <a:p>
                      <a:pPr algn="l" fontAlgn="b"/>
                      <a:r>
                        <a:rPr lang="en-US" sz="800" u="none" strike="noStrike">
                          <a:effectLst/>
                          <a:latin typeface="Lato" panose="020F0502020204030203" pitchFamily="34" charset="0"/>
                          <a:ea typeface="Lato" panose="020F0502020204030203" pitchFamily="34" charset="0"/>
                          <a:cs typeface="Lato" panose="020F0502020204030203" pitchFamily="34" charset="0"/>
                        </a:rPr>
                        <a:t>Armenia </a:t>
                      </a:r>
                      <a:endParaRPr lang="en-US" sz="800" b="0" i="0" u="none" strike="noStrike">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tc>
                  <a:txBody>
                    <a:bodyPr/>
                    <a:lstStyle/>
                    <a:p>
                      <a:pPr algn="l" fontAlgn="b"/>
                      <a:r>
                        <a:rPr lang="en-US" sz="800" u="none" strike="noStrike" dirty="0">
                          <a:effectLst/>
                          <a:latin typeface="Lato" panose="020F0502020204030203" pitchFamily="34" charset="0"/>
                          <a:ea typeface="Lato" panose="020F0502020204030203" pitchFamily="34" charset="0"/>
                          <a:cs typeface="Lato" panose="020F0502020204030203" pitchFamily="34" charset="0"/>
                        </a:rPr>
                        <a:t>5.0</a:t>
                      </a:r>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extLst>
                  <a:ext uri="{0D108BD9-81ED-4DB2-BD59-A6C34878D82A}">
                    <a16:rowId xmlns:a16="http://schemas.microsoft.com/office/drawing/2014/main" val="3488307615"/>
                  </a:ext>
                </a:extLst>
              </a:tr>
              <a:tr h="122873">
                <a:tc>
                  <a:txBody>
                    <a:bodyPr/>
                    <a:lstStyle/>
                    <a:p>
                      <a:pPr algn="l" fontAlgn="b"/>
                      <a:r>
                        <a:rPr lang="en-US" sz="800" u="none" strike="noStrike" dirty="0">
                          <a:effectLst/>
                          <a:latin typeface="Lato" panose="020F0502020204030203" pitchFamily="34" charset="0"/>
                          <a:ea typeface="Lato" panose="020F0502020204030203" pitchFamily="34" charset="0"/>
                          <a:cs typeface="Lato" panose="020F0502020204030203" pitchFamily="34" charset="0"/>
                        </a:rPr>
                        <a:t>19</a:t>
                      </a:r>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tc>
                  <a:txBody>
                    <a:bodyPr/>
                    <a:lstStyle/>
                    <a:p>
                      <a:pPr algn="l" fontAlgn="b"/>
                      <a:r>
                        <a:rPr lang="en-US" sz="800" u="none" strike="noStrike">
                          <a:effectLst/>
                          <a:latin typeface="Lato" panose="020F0502020204030203" pitchFamily="34" charset="0"/>
                          <a:ea typeface="Lato" panose="020F0502020204030203" pitchFamily="34" charset="0"/>
                          <a:cs typeface="Lato" panose="020F0502020204030203" pitchFamily="34" charset="0"/>
                        </a:rPr>
                        <a:t>Iran</a:t>
                      </a:r>
                      <a:endParaRPr lang="en-US" sz="800" b="0" i="0" u="none" strike="noStrike">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tc>
                  <a:txBody>
                    <a:bodyPr/>
                    <a:lstStyle/>
                    <a:p>
                      <a:pPr algn="l" fontAlgn="b"/>
                      <a:r>
                        <a:rPr lang="en-US" sz="800" u="none" strike="noStrike" dirty="0">
                          <a:effectLst/>
                          <a:latin typeface="Lato" panose="020F0502020204030203" pitchFamily="34" charset="0"/>
                          <a:ea typeface="Lato" panose="020F0502020204030203" pitchFamily="34" charset="0"/>
                          <a:cs typeface="Lato" panose="020F0502020204030203" pitchFamily="34" charset="0"/>
                        </a:rPr>
                        <a:t>3.6</a:t>
                      </a:r>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extLst>
                  <a:ext uri="{0D108BD9-81ED-4DB2-BD59-A6C34878D82A}">
                    <a16:rowId xmlns:a16="http://schemas.microsoft.com/office/drawing/2014/main" val="360570461"/>
                  </a:ext>
                </a:extLst>
              </a:tr>
              <a:tr h="122873">
                <a:tc>
                  <a:txBody>
                    <a:bodyPr/>
                    <a:lstStyle/>
                    <a:p>
                      <a:pPr algn="l" fontAlgn="b"/>
                      <a:r>
                        <a:rPr lang="en-US" sz="800" u="none" strike="noStrike">
                          <a:effectLst/>
                          <a:latin typeface="Lato" panose="020F0502020204030203" pitchFamily="34" charset="0"/>
                          <a:ea typeface="Lato" panose="020F0502020204030203" pitchFamily="34" charset="0"/>
                          <a:cs typeface="Lato" panose="020F0502020204030203" pitchFamily="34" charset="0"/>
                        </a:rPr>
                        <a:t>20</a:t>
                      </a:r>
                      <a:endParaRPr lang="en-US" sz="800" b="0" i="0" u="none" strike="noStrike">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tc>
                  <a:txBody>
                    <a:bodyPr/>
                    <a:lstStyle/>
                    <a:p>
                      <a:pPr algn="l" fontAlgn="b"/>
                      <a:r>
                        <a:rPr lang="en-US" sz="800" u="none" strike="noStrike">
                          <a:effectLst/>
                          <a:latin typeface="Lato" panose="020F0502020204030203" pitchFamily="34" charset="0"/>
                          <a:ea typeface="Lato" panose="020F0502020204030203" pitchFamily="34" charset="0"/>
                          <a:cs typeface="Lato" panose="020F0502020204030203" pitchFamily="34" charset="0"/>
                        </a:rPr>
                        <a:t>Dominican Republic</a:t>
                      </a:r>
                      <a:endParaRPr lang="en-US" sz="800" b="0" i="0" u="none" strike="noStrike">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tc>
                  <a:txBody>
                    <a:bodyPr/>
                    <a:lstStyle/>
                    <a:p>
                      <a:pPr algn="l" fontAlgn="b"/>
                      <a:r>
                        <a:rPr lang="en-US" sz="800" u="none" strike="noStrike" dirty="0">
                          <a:effectLst/>
                          <a:latin typeface="Lato" panose="020F0502020204030203" pitchFamily="34" charset="0"/>
                          <a:ea typeface="Lato" panose="020F0502020204030203" pitchFamily="34" charset="0"/>
                          <a:cs typeface="Lato" panose="020F0502020204030203" pitchFamily="34" charset="0"/>
                        </a:rPr>
                        <a:t>3.4</a:t>
                      </a:r>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extLst>
                  <a:ext uri="{0D108BD9-81ED-4DB2-BD59-A6C34878D82A}">
                    <a16:rowId xmlns:a16="http://schemas.microsoft.com/office/drawing/2014/main" val="3766263771"/>
                  </a:ext>
                </a:extLst>
              </a:tr>
              <a:tr h="122873">
                <a:tc>
                  <a:txBody>
                    <a:bodyPr/>
                    <a:lstStyle/>
                    <a:p>
                      <a:pPr algn="l" fontAlgn="b"/>
                      <a:r>
                        <a:rPr lang="en-US" sz="800" u="none" strike="noStrike" dirty="0">
                          <a:effectLst/>
                          <a:latin typeface="Lato" panose="020F0502020204030203" pitchFamily="34" charset="0"/>
                          <a:ea typeface="Lato" panose="020F0502020204030203" pitchFamily="34" charset="0"/>
                          <a:cs typeface="Lato" panose="020F0502020204030203" pitchFamily="34" charset="0"/>
                        </a:rPr>
                        <a:t>21</a:t>
                      </a:r>
                      <a:endParaRPr lang="en-US" sz="800" b="0" i="0" u="none" strike="noStrike" dirty="0">
                        <a:solidFill>
                          <a:srgbClr val="4472C4"/>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tc>
                  <a:txBody>
                    <a:bodyPr/>
                    <a:lstStyle/>
                    <a:p>
                      <a:pPr algn="l" fontAlgn="b"/>
                      <a:r>
                        <a:rPr lang="en-US" sz="800" u="none" strike="noStrike">
                          <a:effectLst/>
                          <a:latin typeface="Lato" panose="020F0502020204030203" pitchFamily="34" charset="0"/>
                          <a:ea typeface="Lato" panose="020F0502020204030203" pitchFamily="34" charset="0"/>
                          <a:cs typeface="Lato" panose="020F0502020204030203" pitchFamily="34" charset="0"/>
                        </a:rPr>
                        <a:t>Rest of World</a:t>
                      </a:r>
                      <a:endParaRPr lang="en-US" sz="800" b="0" i="0" u="none" strike="noStrike">
                        <a:solidFill>
                          <a:srgbClr val="4472C4"/>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tc>
                  <a:txBody>
                    <a:bodyPr/>
                    <a:lstStyle/>
                    <a:p>
                      <a:pPr algn="l" fontAlgn="b"/>
                      <a:r>
                        <a:rPr lang="en-US" sz="800" u="none" strike="noStrike" dirty="0">
                          <a:effectLst/>
                          <a:latin typeface="Lato" panose="020F0502020204030203" pitchFamily="34" charset="0"/>
                          <a:ea typeface="Lato" panose="020F0502020204030203" pitchFamily="34" charset="0"/>
                          <a:cs typeface="Lato" panose="020F0502020204030203" pitchFamily="34" charset="0"/>
                        </a:rPr>
                        <a:t>21.7</a:t>
                      </a:r>
                      <a:endParaRPr lang="en-US" sz="800" b="0" i="0" u="none" strike="noStrike" dirty="0">
                        <a:solidFill>
                          <a:srgbClr val="4472C4"/>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extLst>
                  <a:ext uri="{0D108BD9-81ED-4DB2-BD59-A6C34878D82A}">
                    <a16:rowId xmlns:a16="http://schemas.microsoft.com/office/drawing/2014/main" val="3707152532"/>
                  </a:ext>
                </a:extLst>
              </a:tr>
              <a:tr h="122873">
                <a:tc>
                  <a:txBody>
                    <a:bodyPr/>
                    <a:lstStyle/>
                    <a:p>
                      <a:pPr algn="l" fontAlgn="b"/>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tc>
                  <a:txBody>
                    <a:bodyPr/>
                    <a:lstStyle/>
                    <a:p>
                      <a:pPr algn="l" fontAlgn="b"/>
                      <a:r>
                        <a:rPr lang="en-US" sz="800" b="1" i="1" u="none" strike="noStrike" dirty="0">
                          <a:effectLst/>
                          <a:latin typeface="Lato" panose="020F0502020204030203" pitchFamily="34" charset="0"/>
                          <a:ea typeface="Lato" panose="020F0502020204030203" pitchFamily="34" charset="0"/>
                          <a:cs typeface="Lato" panose="020F0502020204030203" pitchFamily="34" charset="0"/>
                        </a:rPr>
                        <a:t>World Total</a:t>
                      </a:r>
                      <a:endParaRPr lang="en-US" sz="800" b="1" i="1"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tc>
                  <a:txBody>
                    <a:bodyPr/>
                    <a:lstStyle/>
                    <a:p>
                      <a:pPr algn="l" fontAlgn="b"/>
                      <a:r>
                        <a:rPr lang="en-US" sz="800" b="1" i="1" u="none" strike="noStrike" dirty="0">
                          <a:effectLst/>
                          <a:latin typeface="Lato" panose="020F0502020204030203" pitchFamily="34" charset="0"/>
                          <a:ea typeface="Lato" panose="020F0502020204030203" pitchFamily="34" charset="0"/>
                          <a:cs typeface="Lato" panose="020F0502020204030203" pitchFamily="34" charset="0"/>
                        </a:rPr>
                        <a:t>855.7</a:t>
                      </a:r>
                      <a:endParaRPr lang="en-US" sz="800" b="1" i="1"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extLst>
                  <a:ext uri="{0D108BD9-81ED-4DB2-BD59-A6C34878D82A}">
                    <a16:rowId xmlns:a16="http://schemas.microsoft.com/office/drawing/2014/main" val="209127843"/>
                  </a:ext>
                </a:extLst>
              </a:tr>
              <a:tr h="122873">
                <a:tc>
                  <a:txBody>
                    <a:bodyPr/>
                    <a:lstStyle/>
                    <a:p>
                      <a:pPr algn="l" fontAlgn="b"/>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tc>
                  <a:txBody>
                    <a:bodyPr/>
                    <a:lstStyle/>
                    <a:p>
                      <a:pPr algn="l" fontAlgn="b"/>
                      <a:r>
                        <a:rPr lang="en-US" sz="800" b="1" i="1" u="none" strike="noStrike" dirty="0">
                          <a:effectLst/>
                          <a:latin typeface="Lato" panose="020F0502020204030203" pitchFamily="34" charset="0"/>
                          <a:ea typeface="Lato" panose="020F0502020204030203" pitchFamily="34" charset="0"/>
                          <a:cs typeface="Lato" panose="020F0502020204030203" pitchFamily="34" charset="0"/>
                        </a:rPr>
                        <a:t>Percent of Production Offline</a:t>
                      </a:r>
                      <a:endParaRPr lang="en-US" sz="800" b="1" i="1"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tc>
                  <a:txBody>
                    <a:bodyPr/>
                    <a:lstStyle/>
                    <a:p>
                      <a:pPr algn="l" fontAlgn="b"/>
                      <a:r>
                        <a:rPr lang="en-US" sz="800" b="1" i="1" u="none" strike="noStrike" dirty="0">
                          <a:effectLst/>
                          <a:latin typeface="Lato" panose="020F0502020204030203" pitchFamily="34" charset="0"/>
                          <a:ea typeface="Lato" panose="020F0502020204030203" pitchFamily="34" charset="0"/>
                          <a:cs typeface="Lato" panose="020F0502020204030203" pitchFamily="34" charset="0"/>
                        </a:rPr>
                        <a:t>&gt;47.7</a:t>
                      </a:r>
                      <a:endParaRPr lang="en-US" sz="800" b="1" i="1"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8573" marR="8573" marT="8573" marB="0" anchor="b"/>
                </a:tc>
                <a:extLst>
                  <a:ext uri="{0D108BD9-81ED-4DB2-BD59-A6C34878D82A}">
                    <a16:rowId xmlns:a16="http://schemas.microsoft.com/office/drawing/2014/main" val="3986259774"/>
                  </a:ext>
                </a:extLst>
              </a:tr>
            </a:tbl>
          </a:graphicData>
        </a:graphic>
      </p:graphicFrame>
      <p:sp>
        <p:nvSpPr>
          <p:cNvPr id="2" name="Rectangle 1">
            <a:extLst>
              <a:ext uri="{FF2B5EF4-FFF2-40B4-BE49-F238E27FC236}">
                <a16:creationId xmlns:a16="http://schemas.microsoft.com/office/drawing/2014/main" id="{B2DB0C1F-6CA1-E54B-BF17-4CF5EB6761E4}"/>
              </a:ext>
            </a:extLst>
          </p:cNvPr>
          <p:cNvSpPr/>
          <p:nvPr/>
        </p:nvSpPr>
        <p:spPr>
          <a:xfrm flipV="1">
            <a:off x="3304707" y="1518726"/>
            <a:ext cx="78049" cy="4114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sp>
        <p:nvSpPr>
          <p:cNvPr id="20" name="Rectangle 19">
            <a:extLst>
              <a:ext uri="{FF2B5EF4-FFF2-40B4-BE49-F238E27FC236}">
                <a16:creationId xmlns:a16="http://schemas.microsoft.com/office/drawing/2014/main" id="{727CB039-9D72-044B-852A-0CD57A18418B}"/>
              </a:ext>
            </a:extLst>
          </p:cNvPr>
          <p:cNvSpPr/>
          <p:nvPr/>
        </p:nvSpPr>
        <p:spPr>
          <a:xfrm flipV="1">
            <a:off x="3304707" y="1832971"/>
            <a:ext cx="78049" cy="4114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sp>
        <p:nvSpPr>
          <p:cNvPr id="3" name="TextBox 2">
            <a:extLst>
              <a:ext uri="{FF2B5EF4-FFF2-40B4-BE49-F238E27FC236}">
                <a16:creationId xmlns:a16="http://schemas.microsoft.com/office/drawing/2014/main" id="{E306BFAC-E1FF-C648-BFD9-3C4B3A5B4D04}"/>
              </a:ext>
            </a:extLst>
          </p:cNvPr>
          <p:cNvSpPr txBox="1"/>
          <p:nvPr/>
        </p:nvSpPr>
        <p:spPr>
          <a:xfrm>
            <a:off x="3440910" y="1478355"/>
            <a:ext cx="693230" cy="286232"/>
          </a:xfrm>
          <a:prstGeom prst="rect">
            <a:avLst/>
          </a:prstGeom>
          <a:noFill/>
        </p:spPr>
        <p:txBody>
          <a:bodyPr wrap="square" rtlCol="0">
            <a:spAutoFit/>
          </a:bodyPr>
          <a:lstStyle/>
          <a:p>
            <a:r>
              <a:rPr lang="en-US" sz="630" b="1" dirty="0">
                <a:latin typeface="Lato" panose="020F0502020204030203" pitchFamily="34" charset="0"/>
                <a:ea typeface="Lato" panose="020F0502020204030203" pitchFamily="34" charset="0"/>
                <a:cs typeface="Lato" panose="020F0502020204030203" pitchFamily="34" charset="0"/>
              </a:rPr>
              <a:t>Mandatory Mine Closures</a:t>
            </a:r>
          </a:p>
        </p:txBody>
      </p:sp>
      <p:sp>
        <p:nvSpPr>
          <p:cNvPr id="21" name="TextBox 20">
            <a:extLst>
              <a:ext uri="{FF2B5EF4-FFF2-40B4-BE49-F238E27FC236}">
                <a16:creationId xmlns:a16="http://schemas.microsoft.com/office/drawing/2014/main" id="{037A0AE6-E8C5-554A-9FDB-6CEE025EFDE8}"/>
              </a:ext>
            </a:extLst>
          </p:cNvPr>
          <p:cNvSpPr txBox="1"/>
          <p:nvPr/>
        </p:nvSpPr>
        <p:spPr>
          <a:xfrm>
            <a:off x="3449311" y="1802361"/>
            <a:ext cx="851187" cy="383182"/>
          </a:xfrm>
          <a:prstGeom prst="rect">
            <a:avLst/>
          </a:prstGeom>
          <a:noFill/>
        </p:spPr>
        <p:txBody>
          <a:bodyPr wrap="square" rtlCol="0">
            <a:spAutoFit/>
          </a:bodyPr>
          <a:lstStyle/>
          <a:p>
            <a:r>
              <a:rPr lang="en-US" sz="630" b="1" dirty="0">
                <a:latin typeface="Lato" panose="020F0502020204030203" pitchFamily="34" charset="0"/>
                <a:ea typeface="Lato" panose="020F0502020204030203" pitchFamily="34" charset="0"/>
                <a:cs typeface="Lato" panose="020F0502020204030203" pitchFamily="34" charset="0"/>
              </a:rPr>
              <a:t>Disruption or Voluntary Closures</a:t>
            </a:r>
          </a:p>
        </p:txBody>
      </p:sp>
      <p:sp>
        <p:nvSpPr>
          <p:cNvPr id="4" name="Rectangle 3">
            <a:extLst>
              <a:ext uri="{FF2B5EF4-FFF2-40B4-BE49-F238E27FC236}">
                <a16:creationId xmlns:a16="http://schemas.microsoft.com/office/drawing/2014/main" id="{769408DD-BDB8-E64A-A792-F724B4F30DCE}"/>
              </a:ext>
            </a:extLst>
          </p:cNvPr>
          <p:cNvSpPr/>
          <p:nvPr/>
        </p:nvSpPr>
        <p:spPr>
          <a:xfrm>
            <a:off x="646419" y="4504902"/>
            <a:ext cx="3704466" cy="793551"/>
          </a:xfrm>
          <a:prstGeom prst="rect">
            <a:avLst/>
          </a:prstGeom>
        </p:spPr>
        <p:txBody>
          <a:bodyPr wrap="square">
            <a:spAutoFit/>
          </a:bodyPr>
          <a:lstStyle/>
          <a:p>
            <a:pPr marL="192872" lvl="1" indent="-192872">
              <a:lnSpc>
                <a:spcPct val="110000"/>
              </a:lnSpc>
              <a:spcAft>
                <a:spcPts val="405"/>
              </a:spcAft>
              <a:buClr>
                <a:schemeClr val="tx1">
                  <a:lumMod val="75000"/>
                  <a:lumOff val="25000"/>
                </a:schemeClr>
              </a:buClr>
              <a:buSzPct val="100000"/>
              <a:buFont typeface="Arial" panose="020B0604020202020204" pitchFamily="34" charset="0"/>
              <a:buChar char="•"/>
            </a:pPr>
            <a:r>
              <a:rPr lang="en-CA" sz="72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COVID-19 has significantly shifted the supply/demand picture for silver. </a:t>
            </a:r>
          </a:p>
          <a:p>
            <a:pPr marL="192872" lvl="1" indent="-192872">
              <a:lnSpc>
                <a:spcPct val="110000"/>
              </a:lnSpc>
              <a:spcAft>
                <a:spcPts val="405"/>
              </a:spcAft>
              <a:buClr>
                <a:schemeClr val="tx1">
                  <a:lumMod val="75000"/>
                  <a:lumOff val="25000"/>
                </a:schemeClr>
              </a:buClr>
              <a:buSzPct val="100000"/>
              <a:buFont typeface="Arial" panose="020B0604020202020204" pitchFamily="34" charset="0"/>
              <a:buChar char="•"/>
            </a:pPr>
            <a:r>
              <a:rPr lang="en-CA" sz="72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As manufacturing activity ceased, industrial demand has weakened and will recover as the global economy resumes and recovers.   </a:t>
            </a:r>
          </a:p>
          <a:p>
            <a:pPr marL="192872" lvl="1" indent="-192872">
              <a:lnSpc>
                <a:spcPct val="110000"/>
              </a:lnSpc>
              <a:spcAft>
                <a:spcPts val="405"/>
              </a:spcAft>
              <a:buClr>
                <a:schemeClr val="tx1">
                  <a:lumMod val="75000"/>
                  <a:lumOff val="25000"/>
                </a:schemeClr>
              </a:buClr>
              <a:buSzPct val="100000"/>
              <a:buFont typeface="Arial" panose="020B0604020202020204" pitchFamily="34" charset="0"/>
              <a:buChar char="•"/>
            </a:pPr>
            <a:r>
              <a:rPr lang="en-CA" sz="72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While industrial demand has softened, the more severe economic contraction has been in the service sector rather than manufacturing. </a:t>
            </a:r>
          </a:p>
        </p:txBody>
      </p:sp>
      <p:sp>
        <p:nvSpPr>
          <p:cNvPr id="24" name="Title 1">
            <a:extLst>
              <a:ext uri="{FF2B5EF4-FFF2-40B4-BE49-F238E27FC236}">
                <a16:creationId xmlns:a16="http://schemas.microsoft.com/office/drawing/2014/main" id="{D14D50A6-B17C-1449-9A1F-29D58829C5DD}"/>
              </a:ext>
            </a:extLst>
          </p:cNvPr>
          <p:cNvSpPr txBox="1">
            <a:spLocks/>
          </p:cNvSpPr>
          <p:nvPr/>
        </p:nvSpPr>
        <p:spPr>
          <a:xfrm>
            <a:off x="728211" y="477590"/>
            <a:ext cx="7679769" cy="405627"/>
          </a:xfrm>
          <a:prstGeom prst="rect">
            <a:avLst/>
          </a:prstGeom>
        </p:spPr>
        <p:txBody>
          <a:bodyPr vert="horz" anchor="b">
            <a:normAutofit/>
          </a:bodyPr>
          <a:lstStyle>
            <a:lvl1pPr algn="l" rtl="0" eaLnBrk="0" fontAlgn="base" hangingPunct="0">
              <a:spcBef>
                <a:spcPct val="0"/>
              </a:spcBef>
              <a:spcAft>
                <a:spcPct val="0"/>
              </a:spcAft>
              <a:defRPr lang="en-US" sz="2250" kern="1200" cap="all" spc="224" baseline="0" dirty="0">
                <a:solidFill>
                  <a:srgbClr val="012B5B"/>
                </a:solidFill>
                <a:latin typeface="Lato" panose="020F0502020204030203" pitchFamily="34" charset="0"/>
                <a:ea typeface="Lato" panose="020F0502020204030203" pitchFamily="34" charset="0"/>
                <a:cs typeface="Lato" panose="020F0502020204030203" pitchFamily="34" charset="0"/>
              </a:defRPr>
            </a:lvl1pPr>
            <a:lvl2pPr algn="l" rtl="0" eaLnBrk="0" fontAlgn="base" hangingPunct="0">
              <a:spcBef>
                <a:spcPct val="0"/>
              </a:spcBef>
              <a:spcAft>
                <a:spcPct val="0"/>
              </a:spcAft>
              <a:defRPr sz="2250">
                <a:solidFill>
                  <a:schemeClr val="tx2"/>
                </a:solidFill>
                <a:latin typeface="Georgia" pitchFamily="18" charset="0"/>
                <a:ea typeface="MS PGothic" pitchFamily="34" charset="-128"/>
                <a:cs typeface="ＭＳ Ｐゴシック" charset="0"/>
              </a:defRPr>
            </a:lvl2pPr>
            <a:lvl3pPr algn="l" rtl="0" eaLnBrk="0" fontAlgn="base" hangingPunct="0">
              <a:spcBef>
                <a:spcPct val="0"/>
              </a:spcBef>
              <a:spcAft>
                <a:spcPct val="0"/>
              </a:spcAft>
              <a:defRPr sz="2250">
                <a:solidFill>
                  <a:schemeClr val="tx2"/>
                </a:solidFill>
                <a:latin typeface="Georgia" pitchFamily="18" charset="0"/>
                <a:ea typeface="MS PGothic" pitchFamily="34" charset="-128"/>
                <a:cs typeface="ＭＳ Ｐゴシック" charset="0"/>
              </a:defRPr>
            </a:lvl3pPr>
            <a:lvl4pPr algn="l" rtl="0" eaLnBrk="0" fontAlgn="base" hangingPunct="0">
              <a:spcBef>
                <a:spcPct val="0"/>
              </a:spcBef>
              <a:spcAft>
                <a:spcPct val="0"/>
              </a:spcAft>
              <a:defRPr sz="2250">
                <a:solidFill>
                  <a:schemeClr val="tx2"/>
                </a:solidFill>
                <a:latin typeface="Georgia" pitchFamily="18" charset="0"/>
                <a:ea typeface="MS PGothic" pitchFamily="34" charset="-128"/>
                <a:cs typeface="ＭＳ Ｐゴシック" charset="0"/>
              </a:defRPr>
            </a:lvl4pPr>
            <a:lvl5pPr algn="l" rtl="0" eaLnBrk="0" fontAlgn="base" hangingPunct="0">
              <a:spcBef>
                <a:spcPct val="0"/>
              </a:spcBef>
              <a:spcAft>
                <a:spcPct val="0"/>
              </a:spcAft>
              <a:defRPr sz="2250">
                <a:solidFill>
                  <a:schemeClr val="tx2"/>
                </a:solidFill>
                <a:latin typeface="Georgia" pitchFamily="18" charset="0"/>
                <a:ea typeface="MS PGothic" pitchFamily="34" charset="-128"/>
                <a:cs typeface="ＭＳ Ｐゴシック" charset="0"/>
              </a:defRPr>
            </a:lvl5pPr>
            <a:lvl6pPr marL="342884" algn="l" rtl="0" fontAlgn="base">
              <a:spcBef>
                <a:spcPct val="0"/>
              </a:spcBef>
              <a:spcAft>
                <a:spcPct val="0"/>
              </a:spcAft>
              <a:defRPr sz="2250">
                <a:solidFill>
                  <a:schemeClr val="tx2"/>
                </a:solidFill>
                <a:latin typeface="Georgia" pitchFamily="18" charset="0"/>
              </a:defRPr>
            </a:lvl6pPr>
            <a:lvl7pPr marL="685765" algn="l" rtl="0" fontAlgn="base">
              <a:spcBef>
                <a:spcPct val="0"/>
              </a:spcBef>
              <a:spcAft>
                <a:spcPct val="0"/>
              </a:spcAft>
              <a:defRPr sz="2250">
                <a:solidFill>
                  <a:schemeClr val="tx2"/>
                </a:solidFill>
                <a:latin typeface="Georgia" pitchFamily="18" charset="0"/>
              </a:defRPr>
            </a:lvl7pPr>
            <a:lvl8pPr marL="1028649" algn="l" rtl="0" fontAlgn="base">
              <a:spcBef>
                <a:spcPct val="0"/>
              </a:spcBef>
              <a:spcAft>
                <a:spcPct val="0"/>
              </a:spcAft>
              <a:defRPr sz="2250">
                <a:solidFill>
                  <a:schemeClr val="tx2"/>
                </a:solidFill>
                <a:latin typeface="Georgia" pitchFamily="18" charset="0"/>
              </a:defRPr>
            </a:lvl8pPr>
            <a:lvl9pPr marL="1371532" algn="l" rtl="0" fontAlgn="base">
              <a:spcBef>
                <a:spcPct val="0"/>
              </a:spcBef>
              <a:spcAft>
                <a:spcPct val="0"/>
              </a:spcAft>
              <a:defRPr sz="2250">
                <a:solidFill>
                  <a:schemeClr val="tx2"/>
                </a:solidFill>
                <a:latin typeface="Georgia" pitchFamily="18" charset="0"/>
              </a:defRPr>
            </a:lvl9pPr>
          </a:lstStyle>
          <a:p>
            <a:pPr>
              <a:defRPr/>
            </a:pPr>
            <a:r>
              <a:rPr lang="en-US" sz="1800" b="1" dirty="0">
                <a:latin typeface="Manifold CF Demi Bold" pitchFamily="2" charset="77"/>
              </a:rPr>
              <a:t>UNEXPECTED DEVELOPMENTS  </a:t>
            </a:r>
            <a:r>
              <a:rPr lang="en-US" sz="1800" dirty="0">
                <a:solidFill>
                  <a:schemeClr val="bg1">
                    <a:lumMod val="50000"/>
                  </a:schemeClr>
                </a:solidFill>
                <a:latin typeface="Manifold CF Demi Bold" pitchFamily="2" charset="77"/>
              </a:rPr>
              <a:t>|</a:t>
            </a:r>
            <a:r>
              <a:rPr lang="en-US" sz="1800" b="1" dirty="0">
                <a:solidFill>
                  <a:schemeClr val="bg1">
                    <a:lumMod val="50000"/>
                  </a:schemeClr>
                </a:solidFill>
                <a:latin typeface="Manifold CF Demi Bold" pitchFamily="2" charset="77"/>
              </a:rPr>
              <a:t> </a:t>
            </a:r>
            <a:r>
              <a:rPr lang="en-US" sz="1800" b="1" dirty="0">
                <a:latin typeface="Manifold CF Demi Bold" pitchFamily="2" charset="77"/>
              </a:rPr>
              <a:t> </a:t>
            </a:r>
            <a:r>
              <a:rPr lang="en-US" sz="1440" b="1" dirty="0">
                <a:solidFill>
                  <a:schemeClr val="bg1">
                    <a:lumMod val="50000"/>
                  </a:schemeClr>
                </a:solidFill>
                <a:latin typeface="Manifold CF Demi Bold" pitchFamily="2" charset="77"/>
              </a:rPr>
              <a:t>A CATALYST FOR SILVER</a:t>
            </a:r>
          </a:p>
        </p:txBody>
      </p:sp>
      <p:sp>
        <p:nvSpPr>
          <p:cNvPr id="17" name="TextBox 16">
            <a:extLst>
              <a:ext uri="{FF2B5EF4-FFF2-40B4-BE49-F238E27FC236}">
                <a16:creationId xmlns:a16="http://schemas.microsoft.com/office/drawing/2014/main" id="{83417510-31A7-3540-BD13-9D4342745F33}"/>
              </a:ext>
            </a:extLst>
          </p:cNvPr>
          <p:cNvSpPr txBox="1"/>
          <p:nvPr/>
        </p:nvSpPr>
        <p:spPr>
          <a:xfrm>
            <a:off x="4644451" y="919763"/>
            <a:ext cx="3525542" cy="258532"/>
          </a:xfrm>
          <a:prstGeom prst="rect">
            <a:avLst/>
          </a:prstGeom>
          <a:noFill/>
        </p:spPr>
        <p:txBody>
          <a:bodyPr wrap="square" rtlCol="0">
            <a:spAutoFit/>
          </a:bodyPr>
          <a:lstStyle/>
          <a:p>
            <a:pPr algn="ctr"/>
            <a:r>
              <a:rPr lang="en-US" sz="1080" dirty="0">
                <a:latin typeface="Manifold CF" pitchFamily="2" charset="77"/>
                <a:ea typeface="Lato" panose="020F0502020204030203" pitchFamily="34" charset="0"/>
                <a:cs typeface="Lato" panose="020F0502020204030203" pitchFamily="34" charset="0"/>
              </a:rPr>
              <a:t>Silver Demand by Industry</a:t>
            </a:r>
          </a:p>
        </p:txBody>
      </p:sp>
      <p:cxnSp>
        <p:nvCxnSpPr>
          <p:cNvPr id="22" name="Straight Connector 21">
            <a:extLst>
              <a:ext uri="{FF2B5EF4-FFF2-40B4-BE49-F238E27FC236}">
                <a16:creationId xmlns:a16="http://schemas.microsoft.com/office/drawing/2014/main" id="{E57E265B-A1B2-F54F-A493-6BEEB6FBF2BF}"/>
              </a:ext>
            </a:extLst>
          </p:cNvPr>
          <p:cNvCxnSpPr>
            <a:cxnSpLocks/>
          </p:cNvCxnSpPr>
          <p:nvPr/>
        </p:nvCxnSpPr>
        <p:spPr>
          <a:xfrm>
            <a:off x="4644451" y="1168007"/>
            <a:ext cx="3525542" cy="0"/>
          </a:xfrm>
          <a:prstGeom prst="line">
            <a:avLst/>
          </a:prstGeom>
          <a:ln>
            <a:solidFill>
              <a:srgbClr val="244061"/>
            </a:solidFill>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F8CB7EA7-702C-0149-B869-59F0940E4ACD}"/>
              </a:ext>
            </a:extLst>
          </p:cNvPr>
          <p:cNvSpPr txBox="1"/>
          <p:nvPr/>
        </p:nvSpPr>
        <p:spPr>
          <a:xfrm>
            <a:off x="563343" y="919763"/>
            <a:ext cx="3618401" cy="258532"/>
          </a:xfrm>
          <a:prstGeom prst="rect">
            <a:avLst/>
          </a:prstGeom>
          <a:noFill/>
        </p:spPr>
        <p:txBody>
          <a:bodyPr wrap="square" rtlCol="0">
            <a:spAutoFit/>
          </a:bodyPr>
          <a:lstStyle/>
          <a:p>
            <a:pPr algn="ctr"/>
            <a:r>
              <a:rPr lang="en-US" sz="1080" dirty="0">
                <a:latin typeface="Manifold CF" pitchFamily="2" charset="77"/>
                <a:ea typeface="Lato" panose="020F0502020204030203" pitchFamily="34" charset="0"/>
                <a:cs typeface="Lato" panose="020F0502020204030203" pitchFamily="34" charset="0"/>
              </a:rPr>
              <a:t>Global Silver Production by Country in 2018</a:t>
            </a:r>
          </a:p>
        </p:txBody>
      </p:sp>
      <p:cxnSp>
        <p:nvCxnSpPr>
          <p:cNvPr id="25" name="Straight Connector 24">
            <a:extLst>
              <a:ext uri="{FF2B5EF4-FFF2-40B4-BE49-F238E27FC236}">
                <a16:creationId xmlns:a16="http://schemas.microsoft.com/office/drawing/2014/main" id="{FF6FB76B-C07F-364E-9B79-166EA46A9CE5}"/>
              </a:ext>
            </a:extLst>
          </p:cNvPr>
          <p:cNvCxnSpPr>
            <a:cxnSpLocks/>
          </p:cNvCxnSpPr>
          <p:nvPr/>
        </p:nvCxnSpPr>
        <p:spPr>
          <a:xfrm>
            <a:off x="753928" y="1168007"/>
            <a:ext cx="3525542" cy="0"/>
          </a:xfrm>
          <a:prstGeom prst="line">
            <a:avLst/>
          </a:prstGeom>
          <a:ln>
            <a:solidFill>
              <a:srgbClr val="244061"/>
            </a:solidFill>
          </a:ln>
        </p:spPr>
        <p:style>
          <a:lnRef idx="1">
            <a:schemeClr val="dk1"/>
          </a:lnRef>
          <a:fillRef idx="0">
            <a:schemeClr val="dk1"/>
          </a:fillRef>
          <a:effectRef idx="0">
            <a:schemeClr val="dk1"/>
          </a:effectRef>
          <a:fontRef idx="minor">
            <a:schemeClr val="tx1"/>
          </a:fontRef>
        </p:style>
      </p:cxnSp>
      <p:sp>
        <p:nvSpPr>
          <p:cNvPr id="26" name="Slide Number Placeholder 3">
            <a:extLst>
              <a:ext uri="{FF2B5EF4-FFF2-40B4-BE49-F238E27FC236}">
                <a16:creationId xmlns:a16="http://schemas.microsoft.com/office/drawing/2014/main" id="{28B4AFBD-3A9D-034A-AABF-83DD2DD5B32A}"/>
              </a:ext>
            </a:extLst>
          </p:cNvPr>
          <p:cNvSpPr txBox="1">
            <a:spLocks/>
          </p:cNvSpPr>
          <p:nvPr/>
        </p:nvSpPr>
        <p:spPr bwMode="auto">
          <a:xfrm>
            <a:off x="8428482" y="5218024"/>
            <a:ext cx="201168" cy="211226"/>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32400" tIns="32400" rIns="32400" bIns="32400" numCol="1" anchor="t" anchorCtr="0" compatLnSpc="1">
            <a:prstTxWarp prst="textNoShape">
              <a:avLst/>
            </a:prstTxWarp>
          </a:bodyPr>
          <a:lstStyle>
            <a:defPPr>
              <a:defRPr lang="en-US"/>
            </a:defPPr>
            <a:lvl1pPr marL="0" algn="l" defTabSz="914400" rtl="0" eaLnBrk="1" latinLnBrk="0" hangingPunct="1">
              <a:defRPr sz="1800" b="0" i="0" kern="1200">
                <a:solidFill>
                  <a:schemeClr val="tx1"/>
                </a:solidFill>
                <a:latin typeface="Arial" panose="020B0604020202020204" pitchFamily="34" charset="0"/>
                <a:ea typeface="MS PGothic" panose="020B0600070205080204" pitchFamily="34" charset="-128"/>
                <a:cs typeface="Lato" panose="020F0502020204030203" pitchFamily="34" charset="0"/>
              </a:defRPr>
            </a:lvl1pPr>
            <a:lvl2pPr marL="557186" indent="-214302"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857207"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200090"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1542974"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1885856"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228738"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2571621"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2914505"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A983A77F-E02C-4B55-AE23-88B176EE659A}" type="slidenum">
              <a:rPr lang="en-US" altLang="en-US" sz="810">
                <a:solidFill>
                  <a:schemeClr val="bg1"/>
                </a:solidFill>
                <a:latin typeface="Manifold CF" pitchFamily="2" charset="77"/>
                <a:ea typeface="Lato" panose="020F0502020204030203" pitchFamily="34" charset="0"/>
              </a:rPr>
              <a:pPr algn="ctr"/>
              <a:t>24</a:t>
            </a:fld>
            <a:endParaRPr lang="en-US" altLang="en-US" sz="810" dirty="0">
              <a:solidFill>
                <a:schemeClr val="bg1"/>
              </a:solidFill>
              <a:latin typeface="Manifold CF" pitchFamily="2" charset="77"/>
              <a:ea typeface="Lato" panose="020F0502020204030203" pitchFamily="34" charset="0"/>
            </a:endParaRPr>
          </a:p>
        </p:txBody>
      </p:sp>
      <p:graphicFrame>
        <p:nvGraphicFramePr>
          <p:cNvPr id="27" name="Chart 26">
            <a:extLst>
              <a:ext uri="{FF2B5EF4-FFF2-40B4-BE49-F238E27FC236}">
                <a16:creationId xmlns:a16="http://schemas.microsoft.com/office/drawing/2014/main" id="{1EFB2D98-C9B3-5149-B8F4-4A9A20907EA1}"/>
              </a:ext>
            </a:extLst>
          </p:cNvPr>
          <p:cNvGraphicFramePr>
            <a:graphicFrameLocks/>
          </p:cNvGraphicFramePr>
          <p:nvPr/>
        </p:nvGraphicFramePr>
        <p:xfrm>
          <a:off x="4644451" y="1282873"/>
          <a:ext cx="3525542" cy="2176218"/>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a:extLst>
              <a:ext uri="{FF2B5EF4-FFF2-40B4-BE49-F238E27FC236}">
                <a16:creationId xmlns:a16="http://schemas.microsoft.com/office/drawing/2014/main" id="{52A9AC19-E92D-C64F-ADF0-2BCDB3918C96}"/>
              </a:ext>
            </a:extLst>
          </p:cNvPr>
          <p:cNvSpPr>
            <a:spLocks noGrp="1"/>
          </p:cNvSpPr>
          <p:nvPr>
            <p:ph type="sldNum" sz="quarter" idx="4"/>
          </p:nvPr>
        </p:nvSpPr>
        <p:spPr/>
        <p:txBody>
          <a:bodyPr/>
          <a:lstStyle/>
          <a:p>
            <a:fld id="{092B7659-9165-A646-905C-0168404DB040}" type="slidenum">
              <a:rPr lang="en-US" smtClean="0"/>
              <a:pPr/>
              <a:t>24</a:t>
            </a:fld>
            <a:endParaRPr lang="en-US" dirty="0"/>
          </a:p>
        </p:txBody>
      </p:sp>
    </p:spTree>
    <p:extLst>
      <p:ext uri="{BB962C8B-B14F-4D97-AF65-F5344CB8AC3E}">
        <p14:creationId xmlns:p14="http://schemas.microsoft.com/office/powerpoint/2010/main" val="5010121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25" name="TextBox 1">
            <a:extLst>
              <a:ext uri="{FF2B5EF4-FFF2-40B4-BE49-F238E27FC236}">
                <a16:creationId xmlns:a16="http://schemas.microsoft.com/office/drawing/2014/main" id="{51189165-D14C-442E-BFF3-C92CB7C9419A}"/>
              </a:ext>
            </a:extLst>
          </p:cNvPr>
          <p:cNvSpPr txBox="1">
            <a:spLocks noChangeArrowheads="1"/>
          </p:cNvSpPr>
          <p:nvPr/>
        </p:nvSpPr>
        <p:spPr bwMode="auto">
          <a:xfrm>
            <a:off x="998376" y="4362088"/>
            <a:ext cx="7047210" cy="577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just" eaLnBrk="1" hangingPunct="1"/>
            <a:r>
              <a:rPr lang="en-CA" altLang="en-US" sz="630" dirty="0">
                <a:solidFill>
                  <a:schemeClr val="accent6">
                    <a:lumMod val="75000"/>
                  </a:schemeClr>
                </a:solidFill>
                <a:latin typeface="Lato Light" panose="020F0502020204030203" pitchFamily="34" charset="0"/>
                <a:ea typeface="Lato Light" panose="020F0502020204030203" pitchFamily="34" charset="0"/>
                <a:cs typeface="Lato Light" panose="020F0502020204030203" pitchFamily="34" charset="0"/>
              </a:rPr>
              <a:t>The San Acacio Deposit has a 43-101 Inferred Mineral Resource Estimate available on </a:t>
            </a:r>
            <a:r>
              <a:rPr lang="en-CA" altLang="en-US" sz="630" dirty="0">
                <a:solidFill>
                  <a:schemeClr val="accent6">
                    <a:lumMod val="75000"/>
                  </a:schemeClr>
                </a:solidFill>
                <a:latin typeface="Lato Light" panose="020F0502020204030203" pitchFamily="34" charset="0"/>
                <a:ea typeface="Lato Light" panose="020F0502020204030203" pitchFamily="34" charset="0"/>
                <a:cs typeface="Lato Light" panose="020F0502020204030203" pitchFamily="34" charset="0"/>
                <a:hlinkClick r:id="rId3">
                  <a:extLst>
                    <a:ext uri="{A12FA001-AC4F-418D-AE19-62706E023703}">
                      <ahyp:hlinkClr xmlns:ahyp="http://schemas.microsoft.com/office/drawing/2018/hyperlinkcolor" val="tx"/>
                    </a:ext>
                  </a:extLst>
                </a:hlinkClick>
              </a:rPr>
              <a:t>www.sedar.com</a:t>
            </a:r>
            <a:r>
              <a:rPr lang="en-CA" altLang="en-US" sz="630" dirty="0">
                <a:solidFill>
                  <a:schemeClr val="accent6">
                    <a:lumMod val="75000"/>
                  </a:schemeClr>
                </a:solidFill>
                <a:latin typeface="Lato Light" panose="020F0502020204030203" pitchFamily="34" charset="0"/>
                <a:ea typeface="Lato Light" panose="020F0502020204030203" pitchFamily="34" charset="0"/>
                <a:cs typeface="Lato Light" panose="020F0502020204030203" pitchFamily="34" charset="0"/>
              </a:rPr>
              <a:t> or </a:t>
            </a:r>
            <a:r>
              <a:rPr lang="en-CA" altLang="en-US" sz="630" dirty="0">
                <a:solidFill>
                  <a:schemeClr val="accent6">
                    <a:lumMod val="75000"/>
                  </a:schemeClr>
                </a:solidFill>
                <a:latin typeface="Lato Light" panose="020F0502020204030203" pitchFamily="34" charset="0"/>
                <a:ea typeface="Lato Light" panose="020F0502020204030203" pitchFamily="34" charset="0"/>
                <a:cs typeface="Lato Light" panose="020F0502020204030203" pitchFamily="34" charset="0"/>
                <a:hlinkClick r:id="rId4">
                  <a:extLst>
                    <a:ext uri="{A12FA001-AC4F-418D-AE19-62706E023703}">
                      <ahyp:hlinkClr xmlns:ahyp="http://schemas.microsoft.com/office/drawing/2018/hyperlinkcolor" val="tx"/>
                    </a:ext>
                  </a:extLst>
                </a:hlinkClick>
              </a:rPr>
              <a:t>www.defiancesilver.com</a:t>
            </a:r>
            <a:r>
              <a:rPr lang="en-CA" altLang="en-US" sz="630" dirty="0">
                <a:solidFill>
                  <a:schemeClr val="accent6">
                    <a:lumMod val="75000"/>
                  </a:schemeClr>
                </a:solidFill>
                <a:latin typeface="Lato Light" panose="020F0502020204030203" pitchFamily="34" charset="0"/>
                <a:ea typeface="Lato Light" panose="020F0502020204030203" pitchFamily="34" charset="0"/>
                <a:cs typeface="Lato Light" panose="020F0502020204030203" pitchFamily="34" charset="0"/>
              </a:rPr>
              <a:t>.  Using a silver equivalent (“AgEq”)* cut-off grade of 100 grams tonne (“g/t”).   Using a gold price of $1270/ oz Au and silver price of $19.60 the silver equivalent value would be silver content plus 65 times the gold content. (Note: total contained AgEq values may not add exactly because of rounding).  Metallurgical recoveries are not taken into account. </a:t>
            </a:r>
          </a:p>
          <a:p>
            <a:endParaRPr lang="en-US" altLang="en-US" sz="630" dirty="0">
              <a:solidFill>
                <a:schemeClr val="accent6">
                  <a:lumMod val="75000"/>
                </a:schemeClr>
              </a:solidFill>
              <a:latin typeface="Lato Light" panose="020F0502020204030203" pitchFamily="34" charset="0"/>
              <a:ea typeface="Lato Light" panose="020F0502020204030203" pitchFamily="34" charset="0"/>
              <a:cs typeface="Lato Light" panose="020F0502020204030203" pitchFamily="34" charset="0"/>
            </a:endParaRPr>
          </a:p>
          <a:p>
            <a:r>
              <a:rPr lang="en-US" altLang="en-US" sz="630" dirty="0">
                <a:solidFill>
                  <a:schemeClr val="accent6">
                    <a:lumMod val="75000"/>
                  </a:schemeClr>
                </a:solidFill>
                <a:latin typeface="Lato Light" panose="020F0502020204030203" pitchFamily="34" charset="0"/>
                <a:ea typeface="Lato Light" panose="020F0502020204030203" pitchFamily="34" charset="0"/>
                <a:cs typeface="Lato Light" panose="020F0502020204030203" pitchFamily="34" charset="0"/>
              </a:rPr>
              <a:t>B</a:t>
            </a:r>
            <a:r>
              <a:rPr lang="en-CA" altLang="en-US" sz="630" dirty="0">
                <a:solidFill>
                  <a:schemeClr val="accent6">
                    <a:lumMod val="75000"/>
                  </a:schemeClr>
                </a:solidFill>
                <a:latin typeface="Lato Light" panose="020F0502020204030203" pitchFamily="34" charset="0"/>
                <a:ea typeface="Lato Light" panose="020F0502020204030203" pitchFamily="34" charset="0"/>
                <a:cs typeface="Lato Light" panose="020F0502020204030203" pitchFamily="34" charset="0"/>
              </a:rPr>
              <a:t>ase Metals not included in initial inferred resource. </a:t>
            </a:r>
          </a:p>
        </p:txBody>
      </p:sp>
      <p:graphicFrame>
        <p:nvGraphicFramePr>
          <p:cNvPr id="10" name="Content Placeholder 11">
            <a:extLst>
              <a:ext uri="{FF2B5EF4-FFF2-40B4-BE49-F238E27FC236}">
                <a16:creationId xmlns:a16="http://schemas.microsoft.com/office/drawing/2014/main" id="{E19AA648-0787-9A44-A0C0-7D4BF08D24B2}"/>
              </a:ext>
            </a:extLst>
          </p:cNvPr>
          <p:cNvGraphicFramePr>
            <a:graphicFrameLocks/>
          </p:cNvGraphicFramePr>
          <p:nvPr/>
        </p:nvGraphicFramePr>
        <p:xfrm>
          <a:off x="998374" y="1798574"/>
          <a:ext cx="7047210" cy="2117853"/>
        </p:xfrm>
        <a:graphic>
          <a:graphicData uri="http://schemas.openxmlformats.org/drawingml/2006/table">
            <a:tbl>
              <a:tblPr firstRow="1" bandRow="1">
                <a:tableStyleId>{10A1B5D5-9B99-4C35-A422-299274C87663}</a:tableStyleId>
              </a:tblPr>
              <a:tblGrid>
                <a:gridCol w="912641">
                  <a:extLst>
                    <a:ext uri="{9D8B030D-6E8A-4147-A177-3AD203B41FA5}">
                      <a16:colId xmlns:a16="http://schemas.microsoft.com/office/drawing/2014/main" val="4126490374"/>
                    </a:ext>
                  </a:extLst>
                </a:gridCol>
                <a:gridCol w="876367">
                  <a:extLst>
                    <a:ext uri="{9D8B030D-6E8A-4147-A177-3AD203B41FA5}">
                      <a16:colId xmlns:a16="http://schemas.microsoft.com/office/drawing/2014/main" val="1148516646"/>
                    </a:ext>
                  </a:extLst>
                </a:gridCol>
                <a:gridCol w="876367">
                  <a:extLst>
                    <a:ext uri="{9D8B030D-6E8A-4147-A177-3AD203B41FA5}">
                      <a16:colId xmlns:a16="http://schemas.microsoft.com/office/drawing/2014/main" val="2719932377"/>
                    </a:ext>
                  </a:extLst>
                </a:gridCol>
                <a:gridCol w="876367">
                  <a:extLst>
                    <a:ext uri="{9D8B030D-6E8A-4147-A177-3AD203B41FA5}">
                      <a16:colId xmlns:a16="http://schemas.microsoft.com/office/drawing/2014/main" val="270455935"/>
                    </a:ext>
                  </a:extLst>
                </a:gridCol>
                <a:gridCol w="876367">
                  <a:extLst>
                    <a:ext uri="{9D8B030D-6E8A-4147-A177-3AD203B41FA5}">
                      <a16:colId xmlns:a16="http://schemas.microsoft.com/office/drawing/2014/main" val="4240841248"/>
                    </a:ext>
                  </a:extLst>
                </a:gridCol>
                <a:gridCol w="876367">
                  <a:extLst>
                    <a:ext uri="{9D8B030D-6E8A-4147-A177-3AD203B41FA5}">
                      <a16:colId xmlns:a16="http://schemas.microsoft.com/office/drawing/2014/main" val="1002503063"/>
                    </a:ext>
                  </a:extLst>
                </a:gridCol>
                <a:gridCol w="876367">
                  <a:extLst>
                    <a:ext uri="{9D8B030D-6E8A-4147-A177-3AD203B41FA5}">
                      <a16:colId xmlns:a16="http://schemas.microsoft.com/office/drawing/2014/main" val="3496233485"/>
                    </a:ext>
                  </a:extLst>
                </a:gridCol>
                <a:gridCol w="876367">
                  <a:extLst>
                    <a:ext uri="{9D8B030D-6E8A-4147-A177-3AD203B41FA5}">
                      <a16:colId xmlns:a16="http://schemas.microsoft.com/office/drawing/2014/main" val="237790915"/>
                    </a:ext>
                  </a:extLst>
                </a:gridCol>
              </a:tblGrid>
              <a:tr h="355578">
                <a:tc rowSpan="2">
                  <a:txBody>
                    <a:bodyPr/>
                    <a:lstStyle/>
                    <a:p>
                      <a:pPr algn="l"/>
                      <a:r>
                        <a:rPr kumimoji="0" lang="en-CA" sz="800" kern="1200" dirty="0">
                          <a:latin typeface="Lato" panose="020F0502020204030203" pitchFamily="34" charset="0"/>
                          <a:ea typeface="Lato" panose="020F0502020204030203" pitchFamily="34" charset="0"/>
                          <a:cs typeface="Lato" panose="020F0502020204030203" pitchFamily="34" charset="0"/>
                        </a:rPr>
                        <a:t>Vein </a:t>
                      </a:r>
                      <a:endParaRPr kumimoji="0" lang="en-CA" sz="800" b="1"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75010" marR="75010" marT="30838" marB="30838" anchor="ctr">
                    <a:noFill/>
                  </a:tcPr>
                </a:tc>
                <a:tc rowSpan="2">
                  <a:txBody>
                    <a:bodyPr/>
                    <a:lstStyle/>
                    <a:p>
                      <a:pPr algn="ctr"/>
                      <a:r>
                        <a:rPr kumimoji="0" lang="en-CA" sz="800" kern="1200" dirty="0">
                          <a:latin typeface="Lato" panose="020F0502020204030203" pitchFamily="34" charset="0"/>
                          <a:ea typeface="Lato" panose="020F0502020204030203" pitchFamily="34" charset="0"/>
                          <a:cs typeface="Lato" panose="020F0502020204030203" pitchFamily="34" charset="0"/>
                        </a:rPr>
                        <a:t>Tonnes &gt; Cut-off (tonnes) </a:t>
                      </a:r>
                      <a:endParaRPr kumimoji="0" lang="en-CA" sz="8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75010" marR="75010" marT="30838" marB="30838" anchor="ctr">
                    <a:lnB w="12700" cap="flat" cmpd="sng" algn="ctr">
                      <a:solidFill>
                        <a:schemeClr val="tx1"/>
                      </a:solidFill>
                      <a:prstDash val="solid"/>
                      <a:round/>
                      <a:headEnd type="none" w="med" len="med"/>
                      <a:tailEnd type="none" w="med" len="med"/>
                    </a:lnB>
                    <a:noFill/>
                  </a:tcPr>
                </a:tc>
                <a:tc gridSpan="3">
                  <a:txBody>
                    <a:bodyPr/>
                    <a:lstStyle/>
                    <a:p>
                      <a:pPr algn="ctr"/>
                      <a:r>
                        <a:rPr kumimoji="0" lang="en-CA" sz="800" kern="1200" dirty="0">
                          <a:latin typeface="Lato" panose="020F0502020204030203" pitchFamily="34" charset="0"/>
                          <a:ea typeface="Lato" panose="020F0502020204030203" pitchFamily="34" charset="0"/>
                          <a:cs typeface="Lato" panose="020F0502020204030203" pitchFamily="34" charset="0"/>
                        </a:rPr>
                        <a:t>Grade&gt;Cut-off </a:t>
                      </a:r>
                      <a:endParaRPr kumimoji="0" lang="en-CA" sz="8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75010" marR="75010" marT="30838" marB="30838" anchor="ctr">
                    <a:lnB w="12700" cap="flat" cmpd="sng" algn="ctr">
                      <a:solidFill>
                        <a:schemeClr val="tx1"/>
                      </a:solidFill>
                      <a:prstDash val="solid"/>
                      <a:round/>
                      <a:headEnd type="none" w="med" len="med"/>
                      <a:tailEnd type="none" w="med" len="med"/>
                    </a:lnB>
                    <a:noFill/>
                  </a:tcPr>
                </a:tc>
                <a:tc hMerge="1">
                  <a:txBody>
                    <a:bodyPr/>
                    <a:lstStyle/>
                    <a:p>
                      <a:endParaRPr lang="en-CA"/>
                    </a:p>
                  </a:txBody>
                  <a:tcPr/>
                </a:tc>
                <a:tc hMerge="1">
                  <a:txBody>
                    <a:bodyPr/>
                    <a:lstStyle/>
                    <a:p>
                      <a:endParaRPr lang="en-CA"/>
                    </a:p>
                  </a:txBody>
                  <a:tcPr/>
                </a:tc>
                <a:tc gridSpan="3">
                  <a:txBody>
                    <a:bodyPr/>
                    <a:lstStyle/>
                    <a:p>
                      <a:pPr algn="ctr"/>
                      <a:r>
                        <a:rPr kumimoji="0" lang="en-CA" sz="800" kern="1200" dirty="0">
                          <a:latin typeface="Lato" panose="020F0502020204030203" pitchFamily="34" charset="0"/>
                          <a:ea typeface="Lato" panose="020F0502020204030203" pitchFamily="34" charset="0"/>
                          <a:cs typeface="Lato" panose="020F0502020204030203" pitchFamily="34" charset="0"/>
                        </a:rPr>
                        <a:t>Contained Metal </a:t>
                      </a:r>
                      <a:endParaRPr kumimoji="0" lang="en-CA" sz="8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75010" marR="75010" marT="30838" marB="30838" anchor="ctr">
                    <a:lnB w="12700" cap="flat" cmpd="sng" algn="ctr">
                      <a:solidFill>
                        <a:schemeClr val="tx1"/>
                      </a:solidFill>
                      <a:prstDash val="solid"/>
                      <a:round/>
                      <a:headEnd type="none" w="med" len="med"/>
                      <a:tailEnd type="none" w="med" len="me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543679065"/>
                  </a:ext>
                </a:extLst>
              </a:tr>
              <a:tr h="409454">
                <a:tc vMerge="1">
                  <a:txBody>
                    <a:bodyPr/>
                    <a:lstStyle/>
                    <a:p>
                      <a:endParaRPr lang="en-CA"/>
                    </a:p>
                  </a:txBody>
                  <a:tcPr/>
                </a:tc>
                <a:tc vMerge="1">
                  <a:txBody>
                    <a:bodyPr/>
                    <a:lstStyle/>
                    <a:p>
                      <a:endParaRPr lang="en-CA"/>
                    </a:p>
                  </a:txBody>
                  <a:tcPr/>
                </a:tc>
                <a:tc>
                  <a:txBody>
                    <a:bodyPr/>
                    <a:lstStyle/>
                    <a:p>
                      <a:pPr marL="0" algn="ctr" defTabSz="914400" rtl="0" eaLnBrk="1" latinLnBrk="0" hangingPunct="1"/>
                      <a:r>
                        <a:rPr kumimoji="0" lang="en-CA" sz="800" b="1" kern="1200" dirty="0">
                          <a:latin typeface="Lato" panose="020F0502020204030203" pitchFamily="34" charset="0"/>
                          <a:ea typeface="Lato" panose="020F0502020204030203" pitchFamily="34" charset="0"/>
                          <a:cs typeface="Lato" panose="020F0502020204030203" pitchFamily="34" charset="0"/>
                        </a:rPr>
                        <a:t>Ag</a:t>
                      </a:r>
                    </a:p>
                    <a:p>
                      <a:pPr marL="0" algn="ctr" defTabSz="914400" rtl="0" eaLnBrk="1" latinLnBrk="0" hangingPunct="1"/>
                      <a:r>
                        <a:rPr kumimoji="0" lang="en-CA" sz="800" b="1" kern="1200" dirty="0">
                          <a:latin typeface="Lato" panose="020F0502020204030203" pitchFamily="34" charset="0"/>
                          <a:ea typeface="Lato" panose="020F0502020204030203" pitchFamily="34" charset="0"/>
                          <a:cs typeface="Lato" panose="020F0502020204030203" pitchFamily="34" charset="0"/>
                        </a:rPr>
                        <a:t>(g/t) </a:t>
                      </a:r>
                      <a:endParaRPr kumimoji="0" lang="en-CA" sz="800" b="1" i="0" kern="120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a:txBody>
                  <a:tcPr marL="75010" marR="75010" marT="30838" marB="30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kumimoji="0" lang="en-CA" sz="800" b="1" kern="1200" dirty="0">
                          <a:latin typeface="Lato" panose="020F0502020204030203" pitchFamily="34" charset="0"/>
                          <a:ea typeface="Lato" panose="020F0502020204030203" pitchFamily="34" charset="0"/>
                          <a:cs typeface="Lato" panose="020F0502020204030203" pitchFamily="34" charset="0"/>
                        </a:rPr>
                        <a:t>Au (g/t) </a:t>
                      </a:r>
                      <a:endParaRPr kumimoji="0" lang="en-CA" sz="800" b="1" i="0" kern="120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a:txBody>
                  <a:tcPr marL="75010" marR="75010" marT="30838" marB="30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kumimoji="0" lang="en-CA" sz="800" b="1" kern="1200" dirty="0">
                          <a:latin typeface="Lato" panose="020F0502020204030203" pitchFamily="34" charset="0"/>
                          <a:ea typeface="Lato" panose="020F0502020204030203" pitchFamily="34" charset="0"/>
                          <a:cs typeface="Lato" panose="020F0502020204030203" pitchFamily="34" charset="0"/>
                        </a:rPr>
                        <a:t>AgEq (g/t) </a:t>
                      </a:r>
                      <a:endParaRPr kumimoji="0" lang="en-CA" sz="800" b="1" i="0" kern="120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a:txBody>
                  <a:tcPr marL="75010" marR="75010" marT="30838" marB="30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kumimoji="0" lang="en-CA" sz="800" b="1" kern="1200" dirty="0">
                          <a:latin typeface="Lato" panose="020F0502020204030203" pitchFamily="34" charset="0"/>
                          <a:ea typeface="Lato" panose="020F0502020204030203" pitchFamily="34" charset="0"/>
                          <a:cs typeface="Lato" panose="020F0502020204030203" pitchFamily="34" charset="0"/>
                        </a:rPr>
                        <a:t>Ag </a:t>
                      </a:r>
                    </a:p>
                    <a:p>
                      <a:pPr marL="0" algn="ctr" defTabSz="914400" rtl="0" eaLnBrk="1" latinLnBrk="0" hangingPunct="1"/>
                      <a:r>
                        <a:rPr kumimoji="0" lang="en-CA" sz="800" b="1" kern="1200" dirty="0">
                          <a:latin typeface="Lato" panose="020F0502020204030203" pitchFamily="34" charset="0"/>
                          <a:ea typeface="Lato" panose="020F0502020204030203" pitchFamily="34" charset="0"/>
                          <a:cs typeface="Lato" panose="020F0502020204030203" pitchFamily="34" charset="0"/>
                        </a:rPr>
                        <a:t>(ozs) </a:t>
                      </a:r>
                      <a:endParaRPr kumimoji="0" lang="en-CA" sz="800" b="1" i="0" kern="120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a:txBody>
                  <a:tcPr marL="75010" marR="75010" marT="30838" marB="30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kumimoji="0" lang="en-CA" sz="800" b="1" kern="1200" dirty="0">
                          <a:latin typeface="Lato" panose="020F0502020204030203" pitchFamily="34" charset="0"/>
                          <a:ea typeface="Lato" panose="020F0502020204030203" pitchFamily="34" charset="0"/>
                          <a:cs typeface="Lato" panose="020F0502020204030203" pitchFamily="34" charset="0"/>
                        </a:rPr>
                        <a:t>Au (ozs) </a:t>
                      </a:r>
                      <a:endParaRPr kumimoji="0" lang="en-CA" sz="800" b="1" i="0" kern="120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a:txBody>
                  <a:tcPr marL="75010" marR="75010" marT="30838" marB="30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kumimoji="0" lang="en-CA" sz="800" b="1" kern="1200" dirty="0">
                          <a:latin typeface="Lato" panose="020F0502020204030203" pitchFamily="34" charset="0"/>
                          <a:ea typeface="Lato" panose="020F0502020204030203" pitchFamily="34" charset="0"/>
                          <a:cs typeface="Lato" panose="020F0502020204030203" pitchFamily="34" charset="0"/>
                        </a:rPr>
                        <a:t>AgEq </a:t>
                      </a:r>
                    </a:p>
                    <a:p>
                      <a:pPr marL="0" algn="ctr" defTabSz="914400" rtl="0" eaLnBrk="1" latinLnBrk="0" hangingPunct="1"/>
                      <a:r>
                        <a:rPr kumimoji="0" lang="en-CA" sz="800" b="1" kern="1200" dirty="0">
                          <a:latin typeface="Lato" panose="020F0502020204030203" pitchFamily="34" charset="0"/>
                          <a:ea typeface="Lato" panose="020F0502020204030203" pitchFamily="34" charset="0"/>
                          <a:cs typeface="Lato" panose="020F0502020204030203" pitchFamily="34" charset="0"/>
                        </a:rPr>
                        <a:t>(ozs) </a:t>
                      </a:r>
                      <a:endParaRPr kumimoji="0" lang="en-CA" sz="800" b="1" i="0" kern="120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a:txBody>
                  <a:tcPr marL="75010" marR="75010" marT="30838" marB="30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6424450"/>
                  </a:ext>
                </a:extLst>
              </a:tr>
              <a:tr h="409454">
                <a:tc>
                  <a:txBody>
                    <a:bodyPr/>
                    <a:lstStyle/>
                    <a:p>
                      <a:pPr algn="l"/>
                      <a:r>
                        <a:rPr kumimoji="0" lang="en-CA" sz="800" kern="1200" dirty="0">
                          <a:latin typeface="Lato" panose="020F0502020204030203" pitchFamily="34" charset="0"/>
                          <a:ea typeface="Lato" panose="020F0502020204030203" pitchFamily="34" charset="0"/>
                          <a:cs typeface="Lato" panose="020F0502020204030203" pitchFamily="34" charset="0"/>
                        </a:rPr>
                        <a:t>VETA G </a:t>
                      </a:r>
                      <a:endParaRPr kumimoji="0" lang="en-CA" sz="800" b="0" i="0" kern="120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a:txBody>
                  <a:tcPr marL="75010" marR="75010" marT="30838" marB="30838" anchor="ctr">
                    <a:lnR w="12700" cap="flat" cmpd="sng" algn="ctr">
                      <a:solidFill>
                        <a:schemeClr val="tx1"/>
                      </a:solidFill>
                      <a:prstDash val="solid"/>
                      <a:round/>
                      <a:headEnd type="none" w="med" len="med"/>
                      <a:tailEnd type="none" w="med" len="med"/>
                    </a:lnR>
                    <a:noFill/>
                  </a:tcPr>
                </a:tc>
                <a:tc>
                  <a:txBody>
                    <a:bodyPr/>
                    <a:lstStyle/>
                    <a:p>
                      <a:pPr algn="ctr"/>
                      <a:r>
                        <a:rPr kumimoji="0" lang="en-CA" sz="800" b="1" kern="1200" dirty="0">
                          <a:latin typeface="Lato" panose="020F0502020204030203" pitchFamily="34" charset="0"/>
                          <a:ea typeface="Lato" panose="020F0502020204030203" pitchFamily="34" charset="0"/>
                          <a:cs typeface="Lato" panose="020F0502020204030203" pitchFamily="34" charset="0"/>
                        </a:rPr>
                        <a:t>2,150,000 </a:t>
                      </a:r>
                      <a:endParaRPr kumimoji="0" lang="en-CA" sz="800" b="1" i="0" kern="120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a:txBody>
                  <a:tcPr marL="75010" marR="75010" marT="30838" marB="30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CA" sz="800" b="1" kern="1200" dirty="0">
                          <a:latin typeface="Lato" panose="020F0502020204030203" pitchFamily="34" charset="0"/>
                          <a:ea typeface="Lato" panose="020F0502020204030203" pitchFamily="34" charset="0"/>
                          <a:cs typeface="Lato" panose="020F0502020204030203" pitchFamily="34" charset="0"/>
                        </a:rPr>
                        <a:t>192.43 </a:t>
                      </a:r>
                      <a:endParaRPr kumimoji="0" lang="en-CA" sz="800" b="1" i="0" kern="120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a:txBody>
                  <a:tcPr marL="75010" marR="75010" marT="30838" marB="30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CA" sz="800" b="1" kern="1200" dirty="0">
                          <a:latin typeface="Lato" panose="020F0502020204030203" pitchFamily="34" charset="0"/>
                          <a:ea typeface="Lato" panose="020F0502020204030203" pitchFamily="34" charset="0"/>
                          <a:cs typeface="Lato" panose="020F0502020204030203" pitchFamily="34" charset="0"/>
                        </a:rPr>
                        <a:t>0.19 </a:t>
                      </a:r>
                      <a:endParaRPr kumimoji="0" lang="en-CA" sz="800" b="1" i="0" kern="120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a:txBody>
                  <a:tcPr marL="75010" marR="75010" marT="30838" marB="30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CA" sz="800" b="1" kern="1200" dirty="0">
                          <a:latin typeface="Lato" panose="020F0502020204030203" pitchFamily="34" charset="0"/>
                          <a:ea typeface="Lato" panose="020F0502020204030203" pitchFamily="34" charset="0"/>
                          <a:cs typeface="Lato" panose="020F0502020204030203" pitchFamily="34" charset="0"/>
                        </a:rPr>
                        <a:t>204.66 </a:t>
                      </a:r>
                      <a:endParaRPr kumimoji="0" lang="en-CA" sz="800" b="1" i="0" kern="120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a:txBody>
                  <a:tcPr marL="75010" marR="75010" marT="30838" marB="30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CA" sz="800" b="1" kern="1200" dirty="0">
                          <a:latin typeface="Lato" panose="020F0502020204030203" pitchFamily="34" charset="0"/>
                          <a:ea typeface="Lato" panose="020F0502020204030203" pitchFamily="34" charset="0"/>
                          <a:cs typeface="Lato" panose="020F0502020204030203" pitchFamily="34" charset="0"/>
                        </a:rPr>
                        <a:t>13,302,000 </a:t>
                      </a:r>
                      <a:endParaRPr kumimoji="0" lang="en-CA" sz="800" b="1" i="0" kern="120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a:txBody>
                  <a:tcPr marL="75010" marR="75010" marT="30838" marB="30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CA" sz="800" b="1" kern="1200" dirty="0">
                          <a:latin typeface="Lato" panose="020F0502020204030203" pitchFamily="34" charset="0"/>
                          <a:ea typeface="Lato" panose="020F0502020204030203" pitchFamily="34" charset="0"/>
                          <a:cs typeface="Lato" panose="020F0502020204030203" pitchFamily="34" charset="0"/>
                        </a:rPr>
                        <a:t>10,000 </a:t>
                      </a:r>
                      <a:endParaRPr kumimoji="0" lang="en-CA" sz="800" b="1" i="0" kern="120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a:txBody>
                  <a:tcPr marL="75010" marR="75010" marT="30838" marB="30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CA" sz="800" b="1" kern="1200" dirty="0">
                          <a:latin typeface="Lato" panose="020F0502020204030203" pitchFamily="34" charset="0"/>
                          <a:ea typeface="Lato" panose="020F0502020204030203" pitchFamily="34" charset="0"/>
                          <a:cs typeface="Lato" panose="020F0502020204030203" pitchFamily="34" charset="0"/>
                        </a:rPr>
                        <a:t>14,147,000 </a:t>
                      </a:r>
                      <a:endParaRPr kumimoji="0" lang="en-CA" sz="800" b="1" i="0" kern="120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a:txBody>
                  <a:tcPr marL="75010" marR="75010" marT="30838" marB="30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8249107"/>
                  </a:ext>
                </a:extLst>
              </a:tr>
              <a:tr h="387681">
                <a:tc>
                  <a:txBody>
                    <a:bodyPr/>
                    <a:lstStyle/>
                    <a:p>
                      <a:pPr algn="l"/>
                      <a:r>
                        <a:rPr kumimoji="0" lang="en-CA" sz="800" kern="1200" dirty="0">
                          <a:latin typeface="Lato" panose="020F0502020204030203" pitchFamily="34" charset="0"/>
                          <a:ea typeface="Lato" panose="020F0502020204030203" pitchFamily="34" charset="0"/>
                          <a:cs typeface="Lato" panose="020F0502020204030203" pitchFamily="34" charset="0"/>
                        </a:rPr>
                        <a:t>VETA C </a:t>
                      </a:r>
                      <a:endParaRPr kumimoji="0" lang="en-CA" sz="800" b="0" i="0" kern="120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a:txBody>
                  <a:tcPr marL="75010" marR="75010" marT="30838" marB="30838" anchor="ctr">
                    <a:lnR w="12700" cap="flat" cmpd="sng" algn="ctr">
                      <a:solidFill>
                        <a:schemeClr val="tx1"/>
                      </a:solidFill>
                      <a:prstDash val="solid"/>
                      <a:round/>
                      <a:headEnd type="none" w="med" len="med"/>
                      <a:tailEnd type="none" w="med" len="med"/>
                    </a:lnR>
                    <a:noFill/>
                  </a:tcPr>
                </a:tc>
                <a:tc>
                  <a:txBody>
                    <a:bodyPr/>
                    <a:lstStyle/>
                    <a:p>
                      <a:pPr algn="ctr"/>
                      <a:r>
                        <a:rPr kumimoji="0" lang="en-CA" sz="800" b="1" kern="1200" dirty="0">
                          <a:latin typeface="Lato" panose="020F0502020204030203" pitchFamily="34" charset="0"/>
                          <a:ea typeface="Lato" panose="020F0502020204030203" pitchFamily="34" charset="0"/>
                          <a:cs typeface="Lato" panose="020F0502020204030203" pitchFamily="34" charset="0"/>
                        </a:rPr>
                        <a:t>739,000 </a:t>
                      </a:r>
                      <a:endParaRPr kumimoji="0" lang="en-CA" sz="800" b="1" i="0" kern="120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a:txBody>
                  <a:tcPr marL="75010" marR="75010" marT="30838" marB="30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CA" sz="800" b="1" kern="1200" dirty="0">
                          <a:latin typeface="Lato" panose="020F0502020204030203" pitchFamily="34" charset="0"/>
                          <a:ea typeface="Lato" panose="020F0502020204030203" pitchFamily="34" charset="0"/>
                          <a:cs typeface="Lato" panose="020F0502020204030203" pitchFamily="34" charset="0"/>
                        </a:rPr>
                        <a:t>153.28 </a:t>
                      </a:r>
                      <a:endParaRPr kumimoji="0" lang="en-CA" sz="800" b="1" i="0" kern="120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a:txBody>
                  <a:tcPr marL="75010" marR="75010" marT="30838" marB="30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CA" sz="800" b="1" kern="1200" dirty="0">
                          <a:latin typeface="Lato" panose="020F0502020204030203" pitchFamily="34" charset="0"/>
                          <a:ea typeface="Lato" panose="020F0502020204030203" pitchFamily="34" charset="0"/>
                          <a:cs typeface="Lato" panose="020F0502020204030203" pitchFamily="34" charset="0"/>
                        </a:rPr>
                        <a:t>0.08 </a:t>
                      </a:r>
                      <a:endParaRPr kumimoji="0" lang="en-CA" sz="800" b="1" i="0" kern="120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a:txBody>
                  <a:tcPr marL="75010" marR="75010" marT="30838" marB="30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CA" sz="800" b="1" kern="1200" dirty="0">
                          <a:latin typeface="Lato" panose="020F0502020204030203" pitchFamily="34" charset="0"/>
                          <a:ea typeface="Lato" panose="020F0502020204030203" pitchFamily="34" charset="0"/>
                          <a:cs typeface="Lato" panose="020F0502020204030203" pitchFamily="34" charset="0"/>
                        </a:rPr>
                        <a:t>158.66 </a:t>
                      </a:r>
                      <a:endParaRPr kumimoji="0" lang="en-CA" sz="800" b="1" i="0" kern="120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a:txBody>
                  <a:tcPr marL="75010" marR="75010" marT="30838" marB="30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CA" sz="800" b="1" kern="1200" dirty="0">
                          <a:latin typeface="Lato" panose="020F0502020204030203" pitchFamily="34" charset="0"/>
                          <a:ea typeface="Lato" panose="020F0502020204030203" pitchFamily="34" charset="0"/>
                          <a:cs typeface="Lato" panose="020F0502020204030203" pitchFamily="34" charset="0"/>
                        </a:rPr>
                        <a:t>3,642,000 </a:t>
                      </a:r>
                      <a:endParaRPr kumimoji="0" lang="en-CA" sz="800" b="1" i="0" kern="120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a:txBody>
                  <a:tcPr marL="75010" marR="75010" marT="30838" marB="30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CA" sz="800" b="1" kern="1200" dirty="0">
                          <a:latin typeface="Lato" panose="020F0502020204030203" pitchFamily="34" charset="0"/>
                          <a:ea typeface="Lato" panose="020F0502020204030203" pitchFamily="34" charset="0"/>
                          <a:cs typeface="Lato" panose="020F0502020204030203" pitchFamily="34" charset="0"/>
                        </a:rPr>
                        <a:t>1,900 </a:t>
                      </a:r>
                      <a:endParaRPr kumimoji="0" lang="en-CA" sz="800" b="1" i="0" kern="120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a:txBody>
                  <a:tcPr marL="75010" marR="75010" marT="30838" marB="30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CA" sz="800" b="1" kern="1200" dirty="0">
                          <a:latin typeface="Lato" panose="020F0502020204030203" pitchFamily="34" charset="0"/>
                          <a:ea typeface="Lato" panose="020F0502020204030203" pitchFamily="34" charset="0"/>
                          <a:cs typeface="Lato" panose="020F0502020204030203" pitchFamily="34" charset="0"/>
                        </a:rPr>
                        <a:t>3,770,000 </a:t>
                      </a:r>
                      <a:endParaRPr kumimoji="0" lang="en-CA" sz="800" b="1" i="0" kern="120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a:txBody>
                  <a:tcPr marL="75010" marR="75010" marT="30838" marB="30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82352436"/>
                  </a:ext>
                </a:extLst>
              </a:tr>
              <a:tr h="555686">
                <a:tc>
                  <a:txBody>
                    <a:bodyPr/>
                    <a:lstStyle/>
                    <a:p>
                      <a:pPr algn="l"/>
                      <a:r>
                        <a:rPr kumimoji="0" lang="en-CA" sz="800" kern="1200" dirty="0">
                          <a:latin typeface="Lato" panose="020F0502020204030203" pitchFamily="34" charset="0"/>
                          <a:ea typeface="Lato" panose="020F0502020204030203" pitchFamily="34" charset="0"/>
                          <a:cs typeface="Lato" panose="020F0502020204030203" pitchFamily="34" charset="0"/>
                        </a:rPr>
                        <a:t>TOTAL </a:t>
                      </a:r>
                      <a:endParaRPr kumimoji="0" lang="en-CA" sz="800" b="0" i="0" kern="120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a:txBody>
                  <a:tcPr marL="75010" marR="75010" marT="30838" marB="30838" anchor="ctr">
                    <a:lnR w="12700" cap="flat" cmpd="sng" algn="ctr">
                      <a:solidFill>
                        <a:schemeClr val="tx1"/>
                      </a:solidFill>
                      <a:prstDash val="solid"/>
                      <a:round/>
                      <a:headEnd type="none" w="med" len="med"/>
                      <a:tailEnd type="none" w="med" len="med"/>
                    </a:lnR>
                    <a:noFill/>
                  </a:tcPr>
                </a:tc>
                <a:tc>
                  <a:txBody>
                    <a:bodyPr/>
                    <a:lstStyle/>
                    <a:p>
                      <a:pPr algn="ctr"/>
                      <a:r>
                        <a:rPr kumimoji="0" lang="en-CA" sz="800" b="1" kern="1200" dirty="0">
                          <a:latin typeface="Lato" panose="020F0502020204030203" pitchFamily="34" charset="0"/>
                          <a:ea typeface="Lato" panose="020F0502020204030203" pitchFamily="34" charset="0"/>
                          <a:cs typeface="Lato" panose="020F0502020204030203" pitchFamily="34" charset="0"/>
                        </a:rPr>
                        <a:t>2,889,000</a:t>
                      </a:r>
                      <a:endParaRPr kumimoji="0" lang="en-CA" sz="800" b="1" i="0" kern="120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a:txBody>
                  <a:tcPr marL="75010" marR="75010" marT="30838" marB="30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CA" sz="800" b="1" kern="1200" dirty="0">
                          <a:latin typeface="Lato" panose="020F0502020204030203" pitchFamily="34" charset="0"/>
                          <a:ea typeface="Lato" panose="020F0502020204030203" pitchFamily="34" charset="0"/>
                          <a:cs typeface="Lato" panose="020F0502020204030203" pitchFamily="34" charset="0"/>
                        </a:rPr>
                        <a:t>182.42 </a:t>
                      </a:r>
                      <a:endParaRPr kumimoji="0" lang="en-CA" sz="800" b="1" i="0" kern="120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a:txBody>
                  <a:tcPr marL="75010" marR="75010" marT="30838" marB="30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CA" sz="800" b="1" kern="1200" dirty="0">
                          <a:latin typeface="Lato" panose="020F0502020204030203" pitchFamily="34" charset="0"/>
                          <a:ea typeface="Lato" panose="020F0502020204030203" pitchFamily="34" charset="0"/>
                          <a:cs typeface="Lato" panose="020F0502020204030203" pitchFamily="34" charset="0"/>
                        </a:rPr>
                        <a:t>0.16 </a:t>
                      </a:r>
                      <a:endParaRPr kumimoji="0" lang="en-CA" sz="800" b="1" i="0" kern="120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a:txBody>
                  <a:tcPr marL="75010" marR="75010" marT="30838" marB="30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CA" sz="800" b="1" kern="1200" dirty="0">
                          <a:latin typeface="Lato" panose="020F0502020204030203" pitchFamily="34" charset="0"/>
                          <a:ea typeface="Lato" panose="020F0502020204030203" pitchFamily="34" charset="0"/>
                          <a:cs typeface="Lato" panose="020F0502020204030203" pitchFamily="34" charset="0"/>
                        </a:rPr>
                        <a:t>192.89</a:t>
                      </a:r>
                      <a:endParaRPr kumimoji="0" lang="en-CA" sz="800" b="1" i="0" kern="120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a:txBody>
                  <a:tcPr marL="75010" marR="75010" marT="30838" marB="30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CA" sz="800" b="1" kern="1200" dirty="0">
                          <a:latin typeface="Lato" panose="020F0502020204030203" pitchFamily="34" charset="0"/>
                          <a:ea typeface="Lato" panose="020F0502020204030203" pitchFamily="34" charset="0"/>
                          <a:cs typeface="Lato" panose="020F0502020204030203" pitchFamily="34" charset="0"/>
                        </a:rPr>
                        <a:t>16,944,000</a:t>
                      </a:r>
                      <a:endParaRPr kumimoji="0" lang="en-CA" sz="800" b="1" i="0" kern="120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a:txBody>
                  <a:tcPr marL="75010" marR="75010" marT="30838" marB="30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CA" sz="800" b="1" kern="1200" dirty="0">
                          <a:latin typeface="Lato" panose="020F0502020204030203" pitchFamily="34" charset="0"/>
                          <a:ea typeface="Lato" panose="020F0502020204030203" pitchFamily="34" charset="0"/>
                          <a:cs typeface="Lato" panose="020F0502020204030203" pitchFamily="34" charset="0"/>
                        </a:rPr>
                        <a:t>11,900 </a:t>
                      </a:r>
                      <a:endParaRPr kumimoji="0" lang="en-CA" sz="800" b="1" i="0" kern="120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a:txBody>
                  <a:tcPr marL="75010" marR="75010" marT="30838" marB="30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CA" sz="800" b="1" kern="1200" dirty="0">
                          <a:latin typeface="Lato" panose="020F0502020204030203" pitchFamily="34" charset="0"/>
                          <a:ea typeface="Lato" panose="020F0502020204030203" pitchFamily="34" charset="0"/>
                          <a:cs typeface="Lato" panose="020F0502020204030203" pitchFamily="34" charset="0"/>
                        </a:rPr>
                        <a:t>17,917,000</a:t>
                      </a:r>
                      <a:endParaRPr kumimoji="0" lang="en-CA" sz="800" b="1" i="0" kern="120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a:txBody>
                  <a:tcPr marL="75010" marR="75010" marT="30838" marB="30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20151449"/>
                  </a:ext>
                </a:extLst>
              </a:tr>
            </a:tbl>
          </a:graphicData>
        </a:graphic>
      </p:graphicFrame>
      <p:sp>
        <p:nvSpPr>
          <p:cNvPr id="3" name="Rectangle 2">
            <a:extLst>
              <a:ext uri="{FF2B5EF4-FFF2-40B4-BE49-F238E27FC236}">
                <a16:creationId xmlns:a16="http://schemas.microsoft.com/office/drawing/2014/main" id="{BF9884F2-25DB-8F4F-81D9-2EC371D242BF}"/>
              </a:ext>
            </a:extLst>
          </p:cNvPr>
          <p:cNvSpPr/>
          <p:nvPr/>
        </p:nvSpPr>
        <p:spPr>
          <a:xfrm>
            <a:off x="3053796" y="1243345"/>
            <a:ext cx="3036409" cy="286232"/>
          </a:xfrm>
          <a:prstGeom prst="rect">
            <a:avLst/>
          </a:prstGeom>
        </p:spPr>
        <p:txBody>
          <a:bodyPr wrap="none">
            <a:spAutoFit/>
          </a:bodyPr>
          <a:lstStyle/>
          <a:p>
            <a:pPr algn="ctr"/>
            <a:r>
              <a:rPr lang="en-US" sz="1260" dirty="0">
                <a:solidFill>
                  <a:srgbClr val="244061"/>
                </a:solidFill>
                <a:latin typeface="Manifold CF" pitchFamily="2" charset="77"/>
                <a:ea typeface="Lato" panose="020F0502020204030203" pitchFamily="34" charset="0"/>
                <a:cs typeface="Lato" panose="020F0502020204030203" pitchFamily="34" charset="0"/>
              </a:rPr>
              <a:t>43-101 Inferred Mineral Resource Estimate</a:t>
            </a:r>
          </a:p>
        </p:txBody>
      </p:sp>
      <p:cxnSp>
        <p:nvCxnSpPr>
          <p:cNvPr id="9" name="Straight Connector 8">
            <a:extLst>
              <a:ext uri="{FF2B5EF4-FFF2-40B4-BE49-F238E27FC236}">
                <a16:creationId xmlns:a16="http://schemas.microsoft.com/office/drawing/2014/main" id="{EFFD99E2-9570-0E45-BCEF-F809F8125F84}"/>
              </a:ext>
            </a:extLst>
          </p:cNvPr>
          <p:cNvCxnSpPr>
            <a:cxnSpLocks/>
          </p:cNvCxnSpPr>
          <p:nvPr/>
        </p:nvCxnSpPr>
        <p:spPr>
          <a:xfrm flipV="1">
            <a:off x="998375" y="1520345"/>
            <a:ext cx="7047210" cy="17682"/>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DB65E82D-1C24-0249-8B1B-EAA945D0DBE9}"/>
              </a:ext>
            </a:extLst>
          </p:cNvPr>
          <p:cNvSpPr/>
          <p:nvPr/>
        </p:nvSpPr>
        <p:spPr>
          <a:xfrm>
            <a:off x="728922" y="844204"/>
            <a:ext cx="7374116" cy="318742"/>
          </a:xfrm>
          <a:prstGeom prst="rect">
            <a:avLst/>
          </a:prstGeom>
        </p:spPr>
        <p:txBody>
          <a:bodyPr wrap="square">
            <a:spAutoFit/>
          </a:bodyPr>
          <a:lstStyle/>
          <a:p>
            <a:pPr>
              <a:lnSpc>
                <a:spcPct val="114000"/>
              </a:lnSpc>
            </a:pPr>
            <a:r>
              <a:rPr lang="en-US" sz="1440" b="1" spc="198" dirty="0">
                <a:solidFill>
                  <a:schemeClr val="accent1"/>
                </a:solidFill>
                <a:latin typeface="Manifold CF Demi Bold" pitchFamily="2" charset="77"/>
                <a:ea typeface="Lato" panose="020F0502020204030203" pitchFamily="34" charset="0"/>
                <a:cs typeface="Lato" panose="020F0502020204030203" pitchFamily="34" charset="0"/>
              </a:rPr>
              <a:t>43-101 COMPLIANT INFERRED MINERAL RESOURCE ESTIMATE</a:t>
            </a:r>
          </a:p>
        </p:txBody>
      </p:sp>
      <p:sp>
        <p:nvSpPr>
          <p:cNvPr id="12" name="Slide Number Placeholder 3">
            <a:extLst>
              <a:ext uri="{FF2B5EF4-FFF2-40B4-BE49-F238E27FC236}">
                <a16:creationId xmlns:a16="http://schemas.microsoft.com/office/drawing/2014/main" id="{2FF47884-E667-534C-94E6-5525D8786FA4}"/>
              </a:ext>
            </a:extLst>
          </p:cNvPr>
          <p:cNvSpPr txBox="1">
            <a:spLocks/>
          </p:cNvSpPr>
          <p:nvPr/>
        </p:nvSpPr>
        <p:spPr bwMode="auto">
          <a:xfrm>
            <a:off x="8428482" y="5218024"/>
            <a:ext cx="201168" cy="211226"/>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32400" tIns="32400" rIns="32400" bIns="32400" numCol="1" anchor="t" anchorCtr="0" compatLnSpc="1">
            <a:prstTxWarp prst="textNoShape">
              <a:avLst/>
            </a:prstTxWarp>
          </a:bodyPr>
          <a:lstStyle>
            <a:defPPr>
              <a:defRPr lang="en-US"/>
            </a:defPPr>
            <a:lvl1pPr marL="0" algn="l" defTabSz="914400" rtl="0" eaLnBrk="1" latinLnBrk="0" hangingPunct="1">
              <a:defRPr sz="1800" b="0" i="0" kern="1200">
                <a:solidFill>
                  <a:schemeClr val="tx1"/>
                </a:solidFill>
                <a:latin typeface="Arial" panose="020B0604020202020204" pitchFamily="34" charset="0"/>
                <a:ea typeface="MS PGothic" panose="020B0600070205080204" pitchFamily="34" charset="-128"/>
                <a:cs typeface="Lato" panose="020F0502020204030203" pitchFamily="34" charset="0"/>
              </a:defRPr>
            </a:lvl1pPr>
            <a:lvl2pPr marL="557186" indent="-214302"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857207"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200090"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1542974"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1885856"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228738"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2571621"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2914505"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A983A77F-E02C-4B55-AE23-88B176EE659A}" type="slidenum">
              <a:rPr lang="en-US" altLang="en-US" sz="810">
                <a:solidFill>
                  <a:schemeClr val="bg1"/>
                </a:solidFill>
                <a:latin typeface="Manifold CF" pitchFamily="2" charset="77"/>
                <a:ea typeface="Lato" panose="020F0502020204030203" pitchFamily="34" charset="0"/>
              </a:rPr>
              <a:pPr algn="ctr"/>
              <a:t>25</a:t>
            </a:fld>
            <a:endParaRPr lang="en-US" altLang="en-US" sz="810" dirty="0">
              <a:solidFill>
                <a:schemeClr val="bg1"/>
              </a:solidFill>
              <a:latin typeface="Manifold CF" pitchFamily="2" charset="77"/>
              <a:ea typeface="Lato" panose="020F0502020204030203" pitchFamily="34" charset="0"/>
            </a:endParaRPr>
          </a:p>
        </p:txBody>
      </p:sp>
      <p:sp>
        <p:nvSpPr>
          <p:cNvPr id="14" name="Rectangle 13">
            <a:extLst>
              <a:ext uri="{FF2B5EF4-FFF2-40B4-BE49-F238E27FC236}">
                <a16:creationId xmlns:a16="http://schemas.microsoft.com/office/drawing/2014/main" id="{56CCDE7B-ABF7-8C4B-A718-D4F50642F42A}"/>
              </a:ext>
            </a:extLst>
          </p:cNvPr>
          <p:cNvSpPr/>
          <p:nvPr/>
        </p:nvSpPr>
        <p:spPr>
          <a:xfrm>
            <a:off x="998374" y="4051021"/>
            <a:ext cx="7207010" cy="185756"/>
          </a:xfrm>
          <a:prstGeom prst="rect">
            <a:avLst/>
          </a:prstGeom>
        </p:spPr>
        <p:txBody>
          <a:bodyPr wrap="square">
            <a:spAutoFit/>
          </a:bodyPr>
          <a:lstStyle/>
          <a:p>
            <a:pPr>
              <a:defRPr/>
            </a:pPr>
            <a:r>
              <a:rPr lang="en-US" altLang="en-US" sz="607"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hlinkClick r:id="rId5"/>
              </a:rPr>
              <a:t>Source: NI-43-101 Technical Report and Resource Estimate, San Acacio Silver Deposit, Zacatecas Sate, Mexico, by Giroux and </a:t>
            </a:r>
            <a:r>
              <a:rPr lang="en-US" altLang="en-US" sz="607" dirty="0" err="1">
                <a:solidFill>
                  <a:schemeClr val="accent6">
                    <a:lumMod val="75000"/>
                  </a:schemeClr>
                </a:solidFill>
                <a:latin typeface="Lato" panose="020F0502020204030203" pitchFamily="34" charset="0"/>
                <a:ea typeface="Lato" panose="020F0502020204030203" pitchFamily="34" charset="0"/>
                <a:cs typeface="Lato" panose="020F0502020204030203" pitchFamily="34" charset="0"/>
                <a:hlinkClick r:id="rId5"/>
              </a:rPr>
              <a:t>Cuttle</a:t>
            </a:r>
            <a:r>
              <a:rPr lang="en-US" altLang="en-US" sz="607"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hlinkClick r:id="rId5"/>
              </a:rPr>
              <a:t>; September 2014</a:t>
            </a:r>
            <a:endParaRPr lang="en-US" altLang="en-US" sz="607"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p:txBody>
      </p:sp>
      <p:sp>
        <p:nvSpPr>
          <p:cNvPr id="11" name="Title 1">
            <a:extLst>
              <a:ext uri="{FF2B5EF4-FFF2-40B4-BE49-F238E27FC236}">
                <a16:creationId xmlns:a16="http://schemas.microsoft.com/office/drawing/2014/main" id="{A7A9905D-B3BC-B242-8088-3B4CE39DB418}"/>
              </a:ext>
            </a:extLst>
          </p:cNvPr>
          <p:cNvSpPr txBox="1">
            <a:spLocks/>
          </p:cNvSpPr>
          <p:nvPr/>
        </p:nvSpPr>
        <p:spPr>
          <a:xfrm>
            <a:off x="720838" y="506350"/>
            <a:ext cx="7078883" cy="396638"/>
          </a:xfrm>
          <a:prstGeom prst="rect">
            <a:avLst/>
          </a:prstGeom>
        </p:spPr>
        <p:txBody>
          <a:bodyPr vert="horz" anchor="b">
            <a:normAutofit/>
          </a:bodyPr>
          <a:lstStyle>
            <a:lvl1pPr algn="l" rtl="0" eaLnBrk="0" fontAlgn="base" hangingPunct="0">
              <a:spcBef>
                <a:spcPct val="0"/>
              </a:spcBef>
              <a:spcAft>
                <a:spcPct val="0"/>
              </a:spcAft>
              <a:defRPr lang="en-US" sz="2250" kern="1200" cap="none" spc="225" baseline="0" dirty="0">
                <a:solidFill>
                  <a:srgbClr val="012B5B"/>
                </a:solidFill>
                <a:latin typeface="Lato" panose="020F0502020204030203" pitchFamily="34" charset="0"/>
                <a:ea typeface="Lato" panose="020F0502020204030203" pitchFamily="34" charset="0"/>
                <a:cs typeface="Lato" panose="020F0502020204030203" pitchFamily="34" charset="0"/>
              </a:defRPr>
            </a:lvl1pPr>
            <a:lvl2pPr algn="l" rtl="0" eaLnBrk="0" fontAlgn="base" hangingPunct="0">
              <a:spcBef>
                <a:spcPct val="0"/>
              </a:spcBef>
              <a:spcAft>
                <a:spcPct val="0"/>
              </a:spcAft>
              <a:defRPr sz="2250">
                <a:solidFill>
                  <a:schemeClr val="tx2"/>
                </a:solidFill>
                <a:latin typeface="Georgia" pitchFamily="18" charset="0"/>
                <a:ea typeface="MS PGothic" pitchFamily="34" charset="-128"/>
                <a:cs typeface="ＭＳ Ｐゴシック" charset="0"/>
              </a:defRPr>
            </a:lvl2pPr>
            <a:lvl3pPr algn="l" rtl="0" eaLnBrk="0" fontAlgn="base" hangingPunct="0">
              <a:spcBef>
                <a:spcPct val="0"/>
              </a:spcBef>
              <a:spcAft>
                <a:spcPct val="0"/>
              </a:spcAft>
              <a:defRPr sz="2250">
                <a:solidFill>
                  <a:schemeClr val="tx2"/>
                </a:solidFill>
                <a:latin typeface="Georgia" pitchFamily="18" charset="0"/>
                <a:ea typeface="MS PGothic" pitchFamily="34" charset="-128"/>
                <a:cs typeface="ＭＳ Ｐゴシック" charset="0"/>
              </a:defRPr>
            </a:lvl3pPr>
            <a:lvl4pPr algn="l" rtl="0" eaLnBrk="0" fontAlgn="base" hangingPunct="0">
              <a:spcBef>
                <a:spcPct val="0"/>
              </a:spcBef>
              <a:spcAft>
                <a:spcPct val="0"/>
              </a:spcAft>
              <a:defRPr sz="2250">
                <a:solidFill>
                  <a:schemeClr val="tx2"/>
                </a:solidFill>
                <a:latin typeface="Georgia" pitchFamily="18" charset="0"/>
                <a:ea typeface="MS PGothic" pitchFamily="34" charset="-128"/>
                <a:cs typeface="ＭＳ Ｐゴシック" charset="0"/>
              </a:defRPr>
            </a:lvl4pPr>
            <a:lvl5pPr algn="l" rtl="0" eaLnBrk="0" fontAlgn="base" hangingPunct="0">
              <a:spcBef>
                <a:spcPct val="0"/>
              </a:spcBef>
              <a:spcAft>
                <a:spcPct val="0"/>
              </a:spcAft>
              <a:defRPr sz="2250">
                <a:solidFill>
                  <a:schemeClr val="tx2"/>
                </a:solidFill>
                <a:latin typeface="Georgia" pitchFamily="18" charset="0"/>
                <a:ea typeface="MS PGothic" pitchFamily="34" charset="-128"/>
                <a:cs typeface="ＭＳ Ｐゴシック" charset="0"/>
              </a:defRPr>
            </a:lvl5pPr>
            <a:lvl6pPr marL="342900" algn="l" rtl="0" fontAlgn="base">
              <a:spcBef>
                <a:spcPct val="0"/>
              </a:spcBef>
              <a:spcAft>
                <a:spcPct val="0"/>
              </a:spcAft>
              <a:defRPr sz="2250">
                <a:solidFill>
                  <a:schemeClr val="tx2"/>
                </a:solidFill>
                <a:latin typeface="Georgia" pitchFamily="18" charset="0"/>
              </a:defRPr>
            </a:lvl6pPr>
            <a:lvl7pPr marL="685800" algn="l" rtl="0" fontAlgn="base">
              <a:spcBef>
                <a:spcPct val="0"/>
              </a:spcBef>
              <a:spcAft>
                <a:spcPct val="0"/>
              </a:spcAft>
              <a:defRPr sz="2250">
                <a:solidFill>
                  <a:schemeClr val="tx2"/>
                </a:solidFill>
                <a:latin typeface="Georgia" pitchFamily="18" charset="0"/>
              </a:defRPr>
            </a:lvl7pPr>
            <a:lvl8pPr marL="1028700" algn="l" rtl="0" fontAlgn="base">
              <a:spcBef>
                <a:spcPct val="0"/>
              </a:spcBef>
              <a:spcAft>
                <a:spcPct val="0"/>
              </a:spcAft>
              <a:defRPr sz="2250">
                <a:solidFill>
                  <a:schemeClr val="tx2"/>
                </a:solidFill>
                <a:latin typeface="Georgia" pitchFamily="18" charset="0"/>
              </a:defRPr>
            </a:lvl8pPr>
            <a:lvl9pPr marL="1371600" algn="l" rtl="0" fontAlgn="base">
              <a:spcBef>
                <a:spcPct val="0"/>
              </a:spcBef>
              <a:spcAft>
                <a:spcPct val="0"/>
              </a:spcAft>
              <a:defRPr sz="2250">
                <a:solidFill>
                  <a:schemeClr val="tx2"/>
                </a:solidFill>
                <a:latin typeface="Georgia" pitchFamily="18" charset="0"/>
              </a:defRPr>
            </a:lvl9pPr>
          </a:lstStyle>
          <a:p>
            <a:pPr>
              <a:defRPr/>
            </a:pPr>
            <a:r>
              <a:rPr lang="en-US" sz="1980" b="1" dirty="0">
                <a:solidFill>
                  <a:schemeClr val="accent1"/>
                </a:solidFill>
                <a:latin typeface="Manifold CF Demi Bold" pitchFamily="2" charset="77"/>
              </a:rPr>
              <a:t>SAN ACACIO PROJECT</a:t>
            </a:r>
            <a:endParaRPr lang="en-US" sz="1620" b="1" i="1" dirty="0">
              <a:solidFill>
                <a:schemeClr val="accent1"/>
              </a:solidFill>
              <a:latin typeface="Manifold CF Demi Bold" pitchFamily="2" charset="77"/>
            </a:endParaRPr>
          </a:p>
        </p:txBody>
      </p:sp>
      <p:sp>
        <p:nvSpPr>
          <p:cNvPr id="2" name="Slide Number Placeholder 1">
            <a:extLst>
              <a:ext uri="{FF2B5EF4-FFF2-40B4-BE49-F238E27FC236}">
                <a16:creationId xmlns:a16="http://schemas.microsoft.com/office/drawing/2014/main" id="{42418AF5-DADD-4349-BC05-F8E0C66A3D0E}"/>
              </a:ext>
            </a:extLst>
          </p:cNvPr>
          <p:cNvSpPr>
            <a:spLocks noGrp="1"/>
          </p:cNvSpPr>
          <p:nvPr>
            <p:ph type="sldNum" sz="quarter" idx="4"/>
          </p:nvPr>
        </p:nvSpPr>
        <p:spPr/>
        <p:txBody>
          <a:bodyPr/>
          <a:lstStyle/>
          <a:p>
            <a:fld id="{092B7659-9165-A646-905C-0168404DB040}" type="slidenum">
              <a:rPr lang="en-US" smtClean="0"/>
              <a:pPr/>
              <a:t>25</a:t>
            </a:fld>
            <a:endParaRPr lang="en-US" dirty="0"/>
          </a:p>
        </p:txBody>
      </p:sp>
    </p:spTree>
    <p:extLst>
      <p:ext uri="{BB962C8B-B14F-4D97-AF65-F5344CB8AC3E}">
        <p14:creationId xmlns:p14="http://schemas.microsoft.com/office/powerpoint/2010/main" val="32652331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24" name="Rectangle 14">
            <a:extLst>
              <a:ext uri="{FF2B5EF4-FFF2-40B4-BE49-F238E27FC236}">
                <a16:creationId xmlns:a16="http://schemas.microsoft.com/office/drawing/2014/main" id="{9F87B118-262C-49B8-AEBA-D105A6002375}"/>
              </a:ext>
            </a:extLst>
          </p:cNvPr>
          <p:cNvSpPr>
            <a:spLocks noChangeArrowheads="1"/>
          </p:cNvSpPr>
          <p:nvPr/>
        </p:nvSpPr>
        <p:spPr bwMode="auto">
          <a:xfrm>
            <a:off x="972540" y="4768475"/>
            <a:ext cx="7198922" cy="282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20000"/>
              </a:spcBef>
              <a:buClr>
                <a:srgbClr val="8A96A1"/>
              </a:buClr>
            </a:pPr>
            <a:r>
              <a:rPr lang="en-CA" altLang="en-US" sz="607" dirty="0">
                <a:solidFill>
                  <a:schemeClr val="accent6">
                    <a:lumMod val="75000"/>
                  </a:schemeClr>
                </a:solidFill>
                <a:latin typeface="Palatino Linotype" panose="02040502050505030304" pitchFamily="18" charset="0"/>
                <a:ea typeface="Tahoma" panose="020B0604030504040204" pitchFamily="34" charset="0"/>
                <a:cs typeface="Tahoma" panose="020B0604030504040204" pitchFamily="34" charset="0"/>
              </a:rPr>
              <a:t>*True Widths are approximately 70% to 80% of each intersection **Reported for comparison only, with no assumptions regarding metal recovery or smelter payments. Prices used are Au: $1210.50/ounce, Ag: $</a:t>
            </a:r>
            <a:r>
              <a:rPr lang="en-CA" altLang="en-US" sz="630" dirty="0">
                <a:solidFill>
                  <a:schemeClr val="accent6">
                    <a:lumMod val="75000"/>
                  </a:schemeClr>
                </a:solidFill>
                <a:latin typeface="Palatino Linotype" panose="02040502050505030304" pitchFamily="18" charset="0"/>
                <a:ea typeface="Tahoma" panose="020B0604030504040204" pitchFamily="34" charset="0"/>
                <a:cs typeface="Tahoma" panose="020B0604030504040204" pitchFamily="34" charset="0"/>
              </a:rPr>
              <a:t>16.33</a:t>
            </a:r>
            <a:r>
              <a:rPr lang="en-CA" altLang="en-US" sz="607" dirty="0">
                <a:solidFill>
                  <a:schemeClr val="accent6">
                    <a:lumMod val="75000"/>
                  </a:schemeClr>
                </a:solidFill>
                <a:latin typeface="Palatino Linotype" panose="02040502050505030304" pitchFamily="18" charset="0"/>
                <a:ea typeface="Tahoma" panose="020B0604030504040204" pitchFamily="34" charset="0"/>
                <a:cs typeface="Tahoma" panose="020B0604030504040204" pitchFamily="34" charset="0"/>
              </a:rPr>
              <a:t>/ounce, Cu; $2.80/pound, Pb; $0.83/pound and Zn $0.95/pound in US$.  </a:t>
            </a:r>
            <a:r>
              <a:rPr lang="en-US" altLang="en-US" sz="607" dirty="0">
                <a:solidFill>
                  <a:schemeClr val="accent6">
                    <a:lumMod val="75000"/>
                  </a:schemeClr>
                </a:solidFill>
                <a:latin typeface="Palatino Linotype" panose="02040502050505030304" pitchFamily="18" charset="0"/>
                <a:ea typeface="Tahoma" panose="020B0604030504040204" pitchFamily="34" charset="0"/>
                <a:cs typeface="Tahoma" panose="020B0604030504040204" pitchFamily="34" charset="0"/>
              </a:rPr>
              <a:t>1 Gram = 0.03215074657 Troy ounce</a:t>
            </a:r>
            <a:endParaRPr lang="en-CA" altLang="en-US" sz="607" dirty="0">
              <a:solidFill>
                <a:schemeClr val="accent6">
                  <a:lumMod val="75000"/>
                </a:schemeClr>
              </a:solidFill>
              <a:latin typeface="Palatino Linotype" panose="02040502050505030304" pitchFamily="18" charset="0"/>
              <a:ea typeface="Tahoma" panose="020B0604030504040204" pitchFamily="34" charset="0"/>
              <a:cs typeface="Tahoma" panose="020B0604030504040204" pitchFamily="34" charset="0"/>
            </a:endParaRPr>
          </a:p>
        </p:txBody>
      </p:sp>
      <p:graphicFrame>
        <p:nvGraphicFramePr>
          <p:cNvPr id="6" name="Content Placeholder 11">
            <a:extLst>
              <a:ext uri="{FF2B5EF4-FFF2-40B4-BE49-F238E27FC236}">
                <a16:creationId xmlns:a16="http://schemas.microsoft.com/office/drawing/2014/main" id="{46FA650B-72FB-BF41-959A-F8C5AE45A997}"/>
              </a:ext>
            </a:extLst>
          </p:cNvPr>
          <p:cNvGraphicFramePr>
            <a:graphicFrameLocks/>
          </p:cNvGraphicFramePr>
          <p:nvPr/>
        </p:nvGraphicFramePr>
        <p:xfrm>
          <a:off x="838341" y="1383567"/>
          <a:ext cx="7467321" cy="2717249"/>
        </p:xfrm>
        <a:graphic>
          <a:graphicData uri="http://schemas.openxmlformats.org/drawingml/2006/table">
            <a:tbl>
              <a:tblPr firstRow="1" bandRow="1">
                <a:tableStyleId>{912C8C85-51F0-491E-9774-3900AFEF0FD7}</a:tableStyleId>
              </a:tblPr>
              <a:tblGrid>
                <a:gridCol w="774435">
                  <a:extLst>
                    <a:ext uri="{9D8B030D-6E8A-4147-A177-3AD203B41FA5}">
                      <a16:colId xmlns:a16="http://schemas.microsoft.com/office/drawing/2014/main" val="4126490374"/>
                    </a:ext>
                  </a:extLst>
                </a:gridCol>
                <a:gridCol w="743654">
                  <a:extLst>
                    <a:ext uri="{9D8B030D-6E8A-4147-A177-3AD203B41FA5}">
                      <a16:colId xmlns:a16="http://schemas.microsoft.com/office/drawing/2014/main" val="1148516646"/>
                    </a:ext>
                  </a:extLst>
                </a:gridCol>
                <a:gridCol w="743654">
                  <a:extLst>
                    <a:ext uri="{9D8B030D-6E8A-4147-A177-3AD203B41FA5}">
                      <a16:colId xmlns:a16="http://schemas.microsoft.com/office/drawing/2014/main" val="2719932377"/>
                    </a:ext>
                  </a:extLst>
                </a:gridCol>
                <a:gridCol w="743654">
                  <a:extLst>
                    <a:ext uri="{9D8B030D-6E8A-4147-A177-3AD203B41FA5}">
                      <a16:colId xmlns:a16="http://schemas.microsoft.com/office/drawing/2014/main" val="270455935"/>
                    </a:ext>
                  </a:extLst>
                </a:gridCol>
                <a:gridCol w="743654">
                  <a:extLst>
                    <a:ext uri="{9D8B030D-6E8A-4147-A177-3AD203B41FA5}">
                      <a16:colId xmlns:a16="http://schemas.microsoft.com/office/drawing/2014/main" val="4240841248"/>
                    </a:ext>
                  </a:extLst>
                </a:gridCol>
                <a:gridCol w="743654">
                  <a:extLst>
                    <a:ext uri="{9D8B030D-6E8A-4147-A177-3AD203B41FA5}">
                      <a16:colId xmlns:a16="http://schemas.microsoft.com/office/drawing/2014/main" val="1002503063"/>
                    </a:ext>
                  </a:extLst>
                </a:gridCol>
                <a:gridCol w="743654">
                  <a:extLst>
                    <a:ext uri="{9D8B030D-6E8A-4147-A177-3AD203B41FA5}">
                      <a16:colId xmlns:a16="http://schemas.microsoft.com/office/drawing/2014/main" val="3496233485"/>
                    </a:ext>
                  </a:extLst>
                </a:gridCol>
                <a:gridCol w="743654">
                  <a:extLst>
                    <a:ext uri="{9D8B030D-6E8A-4147-A177-3AD203B41FA5}">
                      <a16:colId xmlns:a16="http://schemas.microsoft.com/office/drawing/2014/main" val="237790915"/>
                    </a:ext>
                  </a:extLst>
                </a:gridCol>
                <a:gridCol w="743654">
                  <a:extLst>
                    <a:ext uri="{9D8B030D-6E8A-4147-A177-3AD203B41FA5}">
                      <a16:colId xmlns:a16="http://schemas.microsoft.com/office/drawing/2014/main" val="1313169233"/>
                    </a:ext>
                  </a:extLst>
                </a:gridCol>
                <a:gridCol w="743654">
                  <a:extLst>
                    <a:ext uri="{9D8B030D-6E8A-4147-A177-3AD203B41FA5}">
                      <a16:colId xmlns:a16="http://schemas.microsoft.com/office/drawing/2014/main" val="1536177069"/>
                    </a:ext>
                  </a:extLst>
                </a:gridCol>
              </a:tblGrid>
              <a:tr h="381248">
                <a:tc>
                  <a:txBody>
                    <a:bodyPr/>
                    <a:lstStyle/>
                    <a:p>
                      <a:pPr algn="ctr"/>
                      <a:r>
                        <a:rPr lang="en-US" sz="1100" dirty="0">
                          <a:solidFill>
                            <a:srgbClr val="244061"/>
                          </a:solidFill>
                          <a:latin typeface="Lato" panose="020F0502020204030203" pitchFamily="34" charset="0"/>
                          <a:ea typeface="Lato" panose="020F0502020204030203" pitchFamily="34" charset="0"/>
                          <a:cs typeface="Lato" panose="020F0502020204030203" pitchFamily="34" charset="0"/>
                        </a:rPr>
                        <a:t>Hole</a:t>
                      </a:r>
                      <a:r>
                        <a:rPr lang="en-US" sz="1100" baseline="0" dirty="0">
                          <a:solidFill>
                            <a:srgbClr val="244061"/>
                          </a:solidFill>
                          <a:latin typeface="Lato" panose="020F0502020204030203" pitchFamily="34" charset="0"/>
                          <a:ea typeface="Lato" panose="020F0502020204030203" pitchFamily="34" charset="0"/>
                          <a:cs typeface="Lato" panose="020F0502020204030203" pitchFamily="34" charset="0"/>
                        </a:rPr>
                        <a:t> #</a:t>
                      </a:r>
                      <a:endParaRPr lang="en-CA" sz="1100" b="0" i="0" dirty="0">
                        <a:solidFill>
                          <a:srgbClr val="244061"/>
                        </a:solidFill>
                        <a:latin typeface="Lato" panose="020F0502020204030203" pitchFamily="34" charset="0"/>
                        <a:ea typeface="Lato" panose="020F0502020204030203" pitchFamily="34" charset="0"/>
                        <a:cs typeface="Lato" panose="020F0502020204030203" pitchFamily="34" charset="0"/>
                      </a:endParaRPr>
                    </a:p>
                  </a:txBody>
                  <a:tcPr marL="59383" marR="59383" marT="29677" marB="29677">
                    <a:noFill/>
                  </a:tcPr>
                </a:tc>
                <a:tc>
                  <a:txBody>
                    <a:bodyPr/>
                    <a:lstStyle/>
                    <a:p>
                      <a:pPr algn="ctr"/>
                      <a:r>
                        <a:rPr lang="en-US" sz="1000" dirty="0">
                          <a:solidFill>
                            <a:srgbClr val="244061"/>
                          </a:solidFill>
                          <a:latin typeface="Lato" panose="020F0502020204030203" pitchFamily="34" charset="0"/>
                          <a:ea typeface="Lato" panose="020F0502020204030203" pitchFamily="34" charset="0"/>
                          <a:cs typeface="Lato" panose="020F0502020204030203" pitchFamily="34" charset="0"/>
                        </a:rPr>
                        <a:t>From (m)</a:t>
                      </a:r>
                      <a:endParaRPr lang="en-CA" sz="1000" b="0" i="0" dirty="0">
                        <a:solidFill>
                          <a:srgbClr val="244061"/>
                        </a:solidFill>
                        <a:latin typeface="Lato" panose="020F0502020204030203" pitchFamily="34" charset="0"/>
                        <a:ea typeface="Lato" panose="020F0502020204030203" pitchFamily="34" charset="0"/>
                        <a:cs typeface="Lato" panose="020F0502020204030203" pitchFamily="34" charset="0"/>
                      </a:endParaRPr>
                    </a:p>
                  </a:txBody>
                  <a:tcPr marL="59383" marR="59383" marT="29677" marB="29677">
                    <a:noFill/>
                  </a:tcPr>
                </a:tc>
                <a:tc>
                  <a:txBody>
                    <a:bodyPr/>
                    <a:lstStyle/>
                    <a:p>
                      <a:pPr algn="ctr"/>
                      <a:r>
                        <a:rPr lang="en-US" sz="1000" dirty="0">
                          <a:solidFill>
                            <a:srgbClr val="244061"/>
                          </a:solidFill>
                          <a:latin typeface="Lato" panose="020F0502020204030203" pitchFamily="34" charset="0"/>
                          <a:ea typeface="Lato" panose="020F0502020204030203" pitchFamily="34" charset="0"/>
                          <a:cs typeface="Lato" panose="020F0502020204030203" pitchFamily="34" charset="0"/>
                        </a:rPr>
                        <a:t>To</a:t>
                      </a:r>
                      <a:r>
                        <a:rPr lang="en-US" sz="1000" baseline="0" dirty="0">
                          <a:solidFill>
                            <a:srgbClr val="244061"/>
                          </a:solidFill>
                          <a:latin typeface="Lato" panose="020F0502020204030203" pitchFamily="34" charset="0"/>
                          <a:ea typeface="Lato" panose="020F0502020204030203" pitchFamily="34" charset="0"/>
                          <a:cs typeface="Lato" panose="020F0502020204030203" pitchFamily="34" charset="0"/>
                        </a:rPr>
                        <a:t> (m)</a:t>
                      </a:r>
                      <a:endParaRPr lang="en-CA" sz="1000" b="0" i="0" dirty="0">
                        <a:solidFill>
                          <a:srgbClr val="244061"/>
                        </a:solidFill>
                        <a:latin typeface="Lato" panose="020F0502020204030203" pitchFamily="34" charset="0"/>
                        <a:ea typeface="Lato" panose="020F0502020204030203" pitchFamily="34" charset="0"/>
                        <a:cs typeface="Lato" panose="020F0502020204030203" pitchFamily="34" charset="0"/>
                      </a:endParaRPr>
                    </a:p>
                  </a:txBody>
                  <a:tcPr marL="59383" marR="59383" marT="29677" marB="29677">
                    <a:noFill/>
                  </a:tcPr>
                </a:tc>
                <a:tc>
                  <a:txBody>
                    <a:bodyPr/>
                    <a:lstStyle/>
                    <a:p>
                      <a:pPr algn="ctr"/>
                      <a:r>
                        <a:rPr lang="en-US" sz="1000" dirty="0">
                          <a:solidFill>
                            <a:srgbClr val="244061"/>
                          </a:solidFill>
                          <a:latin typeface="Lato" panose="020F0502020204030203" pitchFamily="34" charset="0"/>
                          <a:ea typeface="Lato" panose="020F0502020204030203" pitchFamily="34" charset="0"/>
                          <a:cs typeface="Lato" panose="020F0502020204030203" pitchFamily="34" charset="0"/>
                        </a:rPr>
                        <a:t>Length (m)*</a:t>
                      </a:r>
                      <a:endParaRPr lang="en-CA" sz="1000" b="0" i="0" dirty="0">
                        <a:solidFill>
                          <a:srgbClr val="244061"/>
                        </a:solidFill>
                        <a:latin typeface="Lato" panose="020F0502020204030203" pitchFamily="34" charset="0"/>
                        <a:ea typeface="Lato" panose="020F0502020204030203" pitchFamily="34" charset="0"/>
                        <a:cs typeface="Lato" panose="020F0502020204030203" pitchFamily="34" charset="0"/>
                      </a:endParaRPr>
                    </a:p>
                  </a:txBody>
                  <a:tcPr marL="59383" marR="59383" marT="29677" marB="29677">
                    <a:noFill/>
                  </a:tcPr>
                </a:tc>
                <a:tc>
                  <a:txBody>
                    <a:bodyPr/>
                    <a:lstStyle/>
                    <a:p>
                      <a:pPr algn="ctr"/>
                      <a:r>
                        <a:rPr lang="en-US" sz="1000" dirty="0">
                          <a:solidFill>
                            <a:srgbClr val="244061"/>
                          </a:solidFill>
                          <a:latin typeface="Lato" panose="020F0502020204030203" pitchFamily="34" charset="0"/>
                          <a:ea typeface="Lato" panose="020F0502020204030203" pitchFamily="34" charset="0"/>
                          <a:cs typeface="Lato" panose="020F0502020204030203" pitchFamily="34" charset="0"/>
                        </a:rPr>
                        <a:t>Ag (g/t)</a:t>
                      </a:r>
                      <a:endParaRPr lang="en-CA" sz="1000" b="0" i="0" dirty="0">
                        <a:solidFill>
                          <a:srgbClr val="244061"/>
                        </a:solidFill>
                        <a:latin typeface="Lato" panose="020F0502020204030203" pitchFamily="34" charset="0"/>
                        <a:ea typeface="Lato" panose="020F0502020204030203" pitchFamily="34" charset="0"/>
                        <a:cs typeface="Lato" panose="020F0502020204030203" pitchFamily="34" charset="0"/>
                      </a:endParaRPr>
                    </a:p>
                  </a:txBody>
                  <a:tcPr marL="59383" marR="59383" marT="29677" marB="29677">
                    <a:noFill/>
                  </a:tcPr>
                </a:tc>
                <a:tc>
                  <a:txBody>
                    <a:bodyPr/>
                    <a:lstStyle/>
                    <a:p>
                      <a:pPr algn="ctr"/>
                      <a:r>
                        <a:rPr lang="en-US" sz="1000" dirty="0">
                          <a:solidFill>
                            <a:srgbClr val="244061"/>
                          </a:solidFill>
                          <a:latin typeface="Lato" panose="020F0502020204030203" pitchFamily="34" charset="0"/>
                          <a:ea typeface="Lato" panose="020F0502020204030203" pitchFamily="34" charset="0"/>
                          <a:cs typeface="Lato" panose="020F0502020204030203" pitchFamily="34" charset="0"/>
                        </a:rPr>
                        <a:t>Au (g/t)</a:t>
                      </a:r>
                      <a:endParaRPr lang="en-CA" sz="1000" b="0" i="0" dirty="0">
                        <a:solidFill>
                          <a:srgbClr val="244061"/>
                        </a:solidFill>
                        <a:latin typeface="Lato" panose="020F0502020204030203" pitchFamily="34" charset="0"/>
                        <a:ea typeface="Lato" panose="020F0502020204030203" pitchFamily="34" charset="0"/>
                        <a:cs typeface="Lato" panose="020F0502020204030203" pitchFamily="34" charset="0"/>
                      </a:endParaRPr>
                    </a:p>
                  </a:txBody>
                  <a:tcPr marL="59383" marR="59383" marT="29677" marB="29677">
                    <a:noFill/>
                  </a:tcPr>
                </a:tc>
                <a:tc>
                  <a:txBody>
                    <a:bodyPr/>
                    <a:lstStyle/>
                    <a:p>
                      <a:pPr algn="ctr"/>
                      <a:r>
                        <a:rPr lang="en-US" sz="1000" dirty="0">
                          <a:solidFill>
                            <a:srgbClr val="244061"/>
                          </a:solidFill>
                          <a:latin typeface="Lato" panose="020F0502020204030203" pitchFamily="34" charset="0"/>
                          <a:ea typeface="Lato" panose="020F0502020204030203" pitchFamily="34" charset="0"/>
                          <a:cs typeface="Lato" panose="020F0502020204030203" pitchFamily="34" charset="0"/>
                        </a:rPr>
                        <a:t>Cu %</a:t>
                      </a:r>
                      <a:endParaRPr lang="en-CA" sz="1000" b="0" i="0" dirty="0">
                        <a:solidFill>
                          <a:srgbClr val="244061"/>
                        </a:solidFill>
                        <a:latin typeface="Lato" panose="020F0502020204030203" pitchFamily="34" charset="0"/>
                        <a:ea typeface="Lato" panose="020F0502020204030203" pitchFamily="34" charset="0"/>
                        <a:cs typeface="Lato" panose="020F0502020204030203" pitchFamily="34" charset="0"/>
                      </a:endParaRPr>
                    </a:p>
                  </a:txBody>
                  <a:tcPr marL="59383" marR="59383" marT="29677" marB="29677">
                    <a:noFill/>
                  </a:tcPr>
                </a:tc>
                <a:tc>
                  <a:txBody>
                    <a:bodyPr/>
                    <a:lstStyle/>
                    <a:p>
                      <a:pPr algn="ctr"/>
                      <a:r>
                        <a:rPr lang="en-US" sz="1000" dirty="0">
                          <a:solidFill>
                            <a:srgbClr val="244061"/>
                          </a:solidFill>
                          <a:latin typeface="Lato" panose="020F0502020204030203" pitchFamily="34" charset="0"/>
                          <a:ea typeface="Lato" panose="020F0502020204030203" pitchFamily="34" charset="0"/>
                          <a:cs typeface="Lato" panose="020F0502020204030203" pitchFamily="34" charset="0"/>
                        </a:rPr>
                        <a:t>Pb</a:t>
                      </a:r>
                      <a:r>
                        <a:rPr lang="en-US" sz="1000" baseline="0" dirty="0">
                          <a:solidFill>
                            <a:srgbClr val="244061"/>
                          </a:solidFill>
                          <a:latin typeface="Lato" panose="020F0502020204030203" pitchFamily="34" charset="0"/>
                          <a:ea typeface="Lato" panose="020F0502020204030203" pitchFamily="34" charset="0"/>
                          <a:cs typeface="Lato" panose="020F0502020204030203" pitchFamily="34" charset="0"/>
                        </a:rPr>
                        <a:t> %</a:t>
                      </a:r>
                      <a:endParaRPr lang="en-CA" sz="1000" b="0" i="0" dirty="0">
                        <a:solidFill>
                          <a:srgbClr val="244061"/>
                        </a:solidFill>
                        <a:latin typeface="Lato" panose="020F0502020204030203" pitchFamily="34" charset="0"/>
                        <a:ea typeface="Lato" panose="020F0502020204030203" pitchFamily="34" charset="0"/>
                        <a:cs typeface="Lato" panose="020F0502020204030203" pitchFamily="34" charset="0"/>
                      </a:endParaRPr>
                    </a:p>
                  </a:txBody>
                  <a:tcPr marL="59383" marR="59383" marT="29677" marB="29677">
                    <a:noFill/>
                  </a:tcPr>
                </a:tc>
                <a:tc>
                  <a:txBody>
                    <a:bodyPr/>
                    <a:lstStyle/>
                    <a:p>
                      <a:pPr algn="ctr"/>
                      <a:r>
                        <a:rPr lang="en-US" sz="1000" dirty="0">
                          <a:solidFill>
                            <a:srgbClr val="244061"/>
                          </a:solidFill>
                          <a:latin typeface="Lato" panose="020F0502020204030203" pitchFamily="34" charset="0"/>
                          <a:ea typeface="Lato" panose="020F0502020204030203" pitchFamily="34" charset="0"/>
                          <a:cs typeface="Lato" panose="020F0502020204030203" pitchFamily="34" charset="0"/>
                        </a:rPr>
                        <a:t>Zn %</a:t>
                      </a:r>
                      <a:endParaRPr lang="en-CA" sz="1000" b="0" i="0" dirty="0">
                        <a:solidFill>
                          <a:srgbClr val="244061"/>
                        </a:solidFill>
                        <a:latin typeface="Lato" panose="020F0502020204030203" pitchFamily="34" charset="0"/>
                        <a:ea typeface="Lato" panose="020F0502020204030203" pitchFamily="34" charset="0"/>
                        <a:cs typeface="Lato" panose="020F0502020204030203" pitchFamily="34" charset="0"/>
                      </a:endParaRPr>
                    </a:p>
                  </a:txBody>
                  <a:tcPr marL="59383" marR="59383" marT="29677" marB="29677">
                    <a:noFill/>
                  </a:tcPr>
                </a:tc>
                <a:tc>
                  <a:txBody>
                    <a:bodyPr/>
                    <a:lstStyle/>
                    <a:p>
                      <a:pPr algn="ctr"/>
                      <a:r>
                        <a:rPr lang="en-US" sz="1000" dirty="0">
                          <a:solidFill>
                            <a:srgbClr val="244061"/>
                          </a:solidFill>
                          <a:latin typeface="Lato" panose="020F0502020204030203" pitchFamily="34" charset="0"/>
                          <a:ea typeface="Lato" panose="020F0502020204030203" pitchFamily="34" charset="0"/>
                          <a:cs typeface="Lato" panose="020F0502020204030203" pitchFamily="34" charset="0"/>
                        </a:rPr>
                        <a:t>AgEq</a:t>
                      </a:r>
                      <a:r>
                        <a:rPr lang="en-US" sz="1000" baseline="0" dirty="0">
                          <a:solidFill>
                            <a:srgbClr val="244061"/>
                          </a:solidFill>
                          <a:latin typeface="Lato" panose="020F0502020204030203" pitchFamily="34" charset="0"/>
                          <a:ea typeface="Lato" panose="020F0502020204030203" pitchFamily="34" charset="0"/>
                          <a:cs typeface="Lato" panose="020F0502020204030203" pitchFamily="34" charset="0"/>
                        </a:rPr>
                        <a:t> (g/t)**</a:t>
                      </a:r>
                      <a:endParaRPr lang="en-CA" sz="1000" b="0" i="0" dirty="0">
                        <a:solidFill>
                          <a:srgbClr val="244061"/>
                        </a:solidFill>
                        <a:latin typeface="Lato" panose="020F0502020204030203" pitchFamily="34" charset="0"/>
                        <a:ea typeface="Lato" panose="020F0502020204030203" pitchFamily="34" charset="0"/>
                        <a:cs typeface="Lato" panose="020F0502020204030203" pitchFamily="34" charset="0"/>
                      </a:endParaRPr>
                    </a:p>
                  </a:txBody>
                  <a:tcPr marL="59383" marR="59383" marT="29677" marB="29677">
                    <a:noFill/>
                  </a:tcPr>
                </a:tc>
                <a:extLst>
                  <a:ext uri="{0D108BD9-81ED-4DB2-BD59-A6C34878D82A}">
                    <a16:rowId xmlns:a16="http://schemas.microsoft.com/office/drawing/2014/main" val="1181445065"/>
                  </a:ext>
                </a:extLst>
              </a:tr>
              <a:tr h="227022">
                <a:tc>
                  <a:txBody>
                    <a:bodyPr/>
                    <a:lstStyle/>
                    <a:p>
                      <a:pPr algn="ctr"/>
                      <a:r>
                        <a:rPr lang="en-CA" sz="900" b="0" kern="1200" dirty="0">
                          <a:latin typeface="Lato" panose="020F0502020204030203" pitchFamily="34" charset="0"/>
                          <a:ea typeface="Lato" panose="020F0502020204030203" pitchFamily="34" charset="0"/>
                          <a:cs typeface="Lato" panose="020F0502020204030203" pitchFamily="34" charset="0"/>
                        </a:rPr>
                        <a:t>SAD14-01 </a:t>
                      </a:r>
                      <a:endParaRPr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50982" marR="50982" marT="26940" marB="26940" anchor="ctr">
                    <a:noFill/>
                  </a:tcPr>
                </a:tc>
                <a:tc>
                  <a:txBody>
                    <a:bodyPr/>
                    <a:lstStyle/>
                    <a:p>
                      <a:pPr algn="ctr"/>
                      <a:r>
                        <a:rPr kumimoji="0" lang="en-CA" sz="900" b="0" kern="1200" dirty="0">
                          <a:latin typeface="Lato" panose="020F0502020204030203" pitchFamily="34" charset="0"/>
                          <a:ea typeface="Lato" panose="020F0502020204030203" pitchFamily="34" charset="0"/>
                          <a:cs typeface="Lato" panose="020F0502020204030203" pitchFamily="34" charset="0"/>
                        </a:rPr>
                        <a:t>134.00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algn="ctr"/>
                      <a:r>
                        <a:rPr kumimoji="0" lang="en-CA" sz="900" b="0" kern="1200" dirty="0">
                          <a:latin typeface="Lato" panose="020F0502020204030203" pitchFamily="34" charset="0"/>
                          <a:ea typeface="Lato" panose="020F0502020204030203" pitchFamily="34" charset="0"/>
                          <a:cs typeface="Lato" panose="020F0502020204030203" pitchFamily="34" charset="0"/>
                        </a:rPr>
                        <a:t>142.10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algn="ctr"/>
                      <a:r>
                        <a:rPr kumimoji="0" lang="en-CA" sz="900" b="0" kern="1200" dirty="0">
                          <a:latin typeface="Lato" panose="020F0502020204030203" pitchFamily="34" charset="0"/>
                          <a:ea typeface="Lato" panose="020F0502020204030203" pitchFamily="34" charset="0"/>
                          <a:cs typeface="Lato" panose="020F0502020204030203" pitchFamily="34" charset="0"/>
                        </a:rPr>
                        <a:t>8.10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algn="ctr"/>
                      <a:r>
                        <a:rPr kumimoji="0" lang="en-CA" sz="900" b="0" kern="1200" dirty="0">
                          <a:latin typeface="Lato" panose="020F0502020204030203" pitchFamily="34" charset="0"/>
                          <a:ea typeface="Lato" panose="020F0502020204030203" pitchFamily="34" charset="0"/>
                          <a:cs typeface="Lato" panose="020F0502020204030203" pitchFamily="34" charset="0"/>
                        </a:rPr>
                        <a:t>222.12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algn="ctr"/>
                      <a:r>
                        <a:rPr kumimoji="0" lang="en-CA" sz="900" b="0" kern="1200" dirty="0">
                          <a:latin typeface="Lato" panose="020F0502020204030203" pitchFamily="34" charset="0"/>
                          <a:ea typeface="Lato" panose="020F0502020204030203" pitchFamily="34" charset="0"/>
                          <a:cs typeface="Lato" panose="020F0502020204030203" pitchFamily="34" charset="0"/>
                        </a:rPr>
                        <a:t>0.22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algn="ctr"/>
                      <a:r>
                        <a:rPr kumimoji="0" lang="en-CA" sz="900" b="0" kern="1200" dirty="0">
                          <a:latin typeface="Lato" panose="020F0502020204030203" pitchFamily="34" charset="0"/>
                          <a:ea typeface="Lato" panose="020F0502020204030203" pitchFamily="34" charset="0"/>
                          <a:cs typeface="Lato" panose="020F0502020204030203" pitchFamily="34" charset="0"/>
                        </a:rPr>
                        <a:t>0.01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algn="ctr"/>
                      <a:r>
                        <a:rPr kumimoji="0" lang="en-CA" sz="900" b="0" kern="1200" dirty="0">
                          <a:latin typeface="Lato" panose="020F0502020204030203" pitchFamily="34" charset="0"/>
                          <a:ea typeface="Lato" panose="020F0502020204030203" pitchFamily="34" charset="0"/>
                          <a:cs typeface="Lato" panose="020F0502020204030203" pitchFamily="34" charset="0"/>
                        </a:rPr>
                        <a:t>0.20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algn="ctr"/>
                      <a:r>
                        <a:rPr kumimoji="0" lang="en-CA" sz="900" b="0" kern="1200" dirty="0">
                          <a:latin typeface="Lato" panose="020F0502020204030203" pitchFamily="34" charset="0"/>
                          <a:ea typeface="Lato" panose="020F0502020204030203" pitchFamily="34" charset="0"/>
                          <a:cs typeface="Lato" panose="020F0502020204030203" pitchFamily="34" charset="0"/>
                        </a:rPr>
                        <a:t>0.53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algn="ctr"/>
                      <a:r>
                        <a:rPr kumimoji="0" lang="en-CA" sz="900" b="0" kern="1200" dirty="0">
                          <a:latin typeface="Lato" panose="020F0502020204030203" pitchFamily="34" charset="0"/>
                          <a:ea typeface="Lato" panose="020F0502020204030203" pitchFamily="34" charset="0"/>
                          <a:cs typeface="Lato" panose="020F0502020204030203" pitchFamily="34" charset="0"/>
                        </a:rPr>
                        <a:t>268.13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extLst>
                  <a:ext uri="{0D108BD9-81ED-4DB2-BD59-A6C34878D82A}">
                    <a16:rowId xmlns:a16="http://schemas.microsoft.com/office/drawing/2014/main" val="68249107"/>
                  </a:ext>
                </a:extLst>
              </a:tr>
              <a:tr h="214952">
                <a:tc>
                  <a:txBody>
                    <a:bodyPr/>
                    <a:lstStyle/>
                    <a:p>
                      <a:pPr algn="ctr"/>
                      <a:r>
                        <a:rPr lang="en-CA" sz="900" b="0" kern="1200" dirty="0">
                          <a:latin typeface="Lato" panose="020F0502020204030203" pitchFamily="34" charset="0"/>
                          <a:ea typeface="Lato" panose="020F0502020204030203" pitchFamily="34" charset="0"/>
                          <a:cs typeface="Lato" panose="020F0502020204030203" pitchFamily="34" charset="0"/>
                        </a:rPr>
                        <a:t>SAD14-02 </a:t>
                      </a:r>
                      <a:endParaRPr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50982" marR="50982" marT="26945" marB="26945" anchor="ctr">
                    <a:noFill/>
                  </a:tcPr>
                </a:tc>
                <a:tc>
                  <a:txBody>
                    <a:bodyPr/>
                    <a:lstStyle/>
                    <a:p>
                      <a:pPr algn="ctr"/>
                      <a:r>
                        <a:rPr kumimoji="0" lang="en-CA" sz="900" b="0" kern="1200" dirty="0">
                          <a:latin typeface="Lato" panose="020F0502020204030203" pitchFamily="34" charset="0"/>
                          <a:ea typeface="Lato" panose="020F0502020204030203" pitchFamily="34" charset="0"/>
                          <a:cs typeface="Lato" panose="020F0502020204030203" pitchFamily="34" charset="0"/>
                        </a:rPr>
                        <a:t>168.50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algn="ctr"/>
                      <a:r>
                        <a:rPr kumimoji="0" lang="en-CA" sz="900" b="0" kern="1200" dirty="0">
                          <a:latin typeface="Lato" panose="020F0502020204030203" pitchFamily="34" charset="0"/>
                          <a:ea typeface="Lato" panose="020F0502020204030203" pitchFamily="34" charset="0"/>
                          <a:cs typeface="Lato" panose="020F0502020204030203" pitchFamily="34" charset="0"/>
                        </a:rPr>
                        <a:t>171.70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algn="ctr"/>
                      <a:r>
                        <a:rPr kumimoji="0" lang="en-CA" sz="900" b="0" kern="1200" dirty="0">
                          <a:latin typeface="Lato" panose="020F0502020204030203" pitchFamily="34" charset="0"/>
                          <a:ea typeface="Lato" panose="020F0502020204030203" pitchFamily="34" charset="0"/>
                          <a:cs typeface="Lato" panose="020F0502020204030203" pitchFamily="34" charset="0"/>
                        </a:rPr>
                        <a:t>3.20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algn="ctr"/>
                      <a:r>
                        <a:rPr kumimoji="0" lang="en-CA" sz="900" b="0" kern="1200" dirty="0">
                          <a:latin typeface="Lato" panose="020F0502020204030203" pitchFamily="34" charset="0"/>
                          <a:ea typeface="Lato" panose="020F0502020204030203" pitchFamily="34" charset="0"/>
                          <a:cs typeface="Lato" panose="020F0502020204030203" pitchFamily="34" charset="0"/>
                        </a:rPr>
                        <a:t>419.09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algn="ctr"/>
                      <a:r>
                        <a:rPr kumimoji="0" lang="en-CA" sz="900" b="0" kern="1200" dirty="0">
                          <a:latin typeface="Lato" panose="020F0502020204030203" pitchFamily="34" charset="0"/>
                          <a:ea typeface="Lato" panose="020F0502020204030203" pitchFamily="34" charset="0"/>
                          <a:cs typeface="Lato" panose="020F0502020204030203" pitchFamily="34" charset="0"/>
                        </a:rPr>
                        <a:t>0.82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algn="ctr"/>
                      <a:r>
                        <a:rPr kumimoji="0" lang="en-CA" sz="900" b="0" kern="1200" dirty="0">
                          <a:latin typeface="Lato" panose="020F0502020204030203" pitchFamily="34" charset="0"/>
                          <a:ea typeface="Lato" panose="020F0502020204030203" pitchFamily="34" charset="0"/>
                          <a:cs typeface="Lato" panose="020F0502020204030203" pitchFamily="34" charset="0"/>
                        </a:rPr>
                        <a:t>0.02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algn="ctr"/>
                      <a:r>
                        <a:rPr kumimoji="0" lang="en-CA" sz="900" b="0" kern="1200" dirty="0">
                          <a:latin typeface="Lato" panose="020F0502020204030203" pitchFamily="34" charset="0"/>
                          <a:ea typeface="Lato" panose="020F0502020204030203" pitchFamily="34" charset="0"/>
                          <a:cs typeface="Lato" panose="020F0502020204030203" pitchFamily="34" charset="0"/>
                        </a:rPr>
                        <a:t>0.14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algn="ctr"/>
                      <a:r>
                        <a:rPr kumimoji="0" lang="en-CA" sz="900" b="0" kern="1200" dirty="0">
                          <a:latin typeface="Lato" panose="020F0502020204030203" pitchFamily="34" charset="0"/>
                          <a:ea typeface="Lato" panose="020F0502020204030203" pitchFamily="34" charset="0"/>
                          <a:cs typeface="Lato" panose="020F0502020204030203" pitchFamily="34" charset="0"/>
                        </a:rPr>
                        <a:t>0.30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algn="ctr"/>
                      <a:r>
                        <a:rPr kumimoji="0" lang="en-CA" sz="900" b="0" kern="1200" dirty="0">
                          <a:latin typeface="Lato" panose="020F0502020204030203" pitchFamily="34" charset="0"/>
                          <a:ea typeface="Lato" panose="020F0502020204030203" pitchFamily="34" charset="0"/>
                          <a:cs typeface="Lato" panose="020F0502020204030203" pitchFamily="34" charset="0"/>
                        </a:rPr>
                        <a:t>499.43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extLst>
                  <a:ext uri="{0D108BD9-81ED-4DB2-BD59-A6C34878D82A}">
                    <a16:rowId xmlns:a16="http://schemas.microsoft.com/office/drawing/2014/main" val="682352436"/>
                  </a:ext>
                </a:extLst>
              </a:tr>
              <a:tr h="231212">
                <a:tc>
                  <a:txBody>
                    <a:bodyPr/>
                    <a:lstStyle/>
                    <a:p>
                      <a:pPr algn="ctr"/>
                      <a:r>
                        <a:rPr lang="en-CA" sz="900" b="0" kern="1200" dirty="0">
                          <a:latin typeface="Lato" panose="020F0502020204030203" pitchFamily="34" charset="0"/>
                          <a:ea typeface="Lato" panose="020F0502020204030203" pitchFamily="34" charset="0"/>
                          <a:cs typeface="Lato" panose="020F0502020204030203" pitchFamily="34" charset="0"/>
                        </a:rPr>
                        <a:t>SAD14-03</a:t>
                      </a:r>
                      <a:endParaRPr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50982" marR="50982" marT="26945" marB="26945" anchor="ctr">
                    <a:noFill/>
                  </a:tcPr>
                </a:tc>
                <a:tc>
                  <a:txBody>
                    <a:bodyPr/>
                    <a:lstStyle/>
                    <a:p>
                      <a:pPr algn="ctr"/>
                      <a:r>
                        <a:rPr kumimoji="0" lang="en-CA" sz="900" b="0" kern="1200" dirty="0">
                          <a:latin typeface="Lato" panose="020F0502020204030203" pitchFamily="34" charset="0"/>
                          <a:ea typeface="Lato" panose="020F0502020204030203" pitchFamily="34" charset="0"/>
                          <a:cs typeface="Lato" panose="020F0502020204030203" pitchFamily="34" charset="0"/>
                        </a:rPr>
                        <a:t>05.00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algn="ctr"/>
                      <a:r>
                        <a:rPr kumimoji="0" lang="en-CA" sz="900" b="0" kern="1200" dirty="0">
                          <a:latin typeface="Lato" panose="020F0502020204030203" pitchFamily="34" charset="0"/>
                          <a:ea typeface="Lato" panose="020F0502020204030203" pitchFamily="34" charset="0"/>
                          <a:cs typeface="Lato" panose="020F0502020204030203" pitchFamily="34" charset="0"/>
                        </a:rPr>
                        <a:t>213.30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algn="ctr"/>
                      <a:r>
                        <a:rPr kumimoji="0" lang="en-CA" sz="900" b="0" kern="1200" dirty="0">
                          <a:latin typeface="Lato" panose="020F0502020204030203" pitchFamily="34" charset="0"/>
                          <a:ea typeface="Lato" panose="020F0502020204030203" pitchFamily="34" charset="0"/>
                          <a:cs typeface="Lato" panose="020F0502020204030203" pitchFamily="34" charset="0"/>
                        </a:rPr>
                        <a:t>8.30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algn="ctr"/>
                      <a:r>
                        <a:rPr kumimoji="0" lang="en-CA" sz="900" b="0" kern="1200" dirty="0">
                          <a:latin typeface="Lato" panose="020F0502020204030203" pitchFamily="34" charset="0"/>
                          <a:ea typeface="Lato" panose="020F0502020204030203" pitchFamily="34" charset="0"/>
                          <a:cs typeface="Lato" panose="020F0502020204030203" pitchFamily="34" charset="0"/>
                        </a:rPr>
                        <a:t>42.89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algn="ctr"/>
                      <a:r>
                        <a:rPr kumimoji="0" lang="en-CA" sz="900" b="0" kern="1200" dirty="0">
                          <a:latin typeface="Lato" panose="020F0502020204030203" pitchFamily="34" charset="0"/>
                          <a:ea typeface="Lato" panose="020F0502020204030203" pitchFamily="34" charset="0"/>
                          <a:cs typeface="Lato" panose="020F0502020204030203" pitchFamily="34" charset="0"/>
                        </a:rPr>
                        <a:t>0.92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algn="ctr"/>
                      <a:r>
                        <a:rPr kumimoji="0" lang="en-CA" sz="900" b="0" kern="1200" dirty="0">
                          <a:latin typeface="Lato" panose="020F0502020204030203" pitchFamily="34" charset="0"/>
                          <a:ea typeface="Lato" panose="020F0502020204030203" pitchFamily="34" charset="0"/>
                          <a:cs typeface="Lato" panose="020F0502020204030203" pitchFamily="34" charset="0"/>
                        </a:rPr>
                        <a:t>0.04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algn="ctr"/>
                      <a:r>
                        <a:rPr kumimoji="0" lang="en-CA" sz="900" b="0" kern="1200" dirty="0">
                          <a:latin typeface="Lato" panose="020F0502020204030203" pitchFamily="34" charset="0"/>
                          <a:ea typeface="Lato" panose="020F0502020204030203" pitchFamily="34" charset="0"/>
                          <a:cs typeface="Lato" panose="020F0502020204030203" pitchFamily="34" charset="0"/>
                        </a:rPr>
                        <a:t>1.87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algn="ctr"/>
                      <a:r>
                        <a:rPr kumimoji="0" lang="en-CA" sz="900" b="0" kern="1200" dirty="0">
                          <a:latin typeface="Lato" panose="020F0502020204030203" pitchFamily="34" charset="0"/>
                          <a:ea typeface="Lato" panose="020F0502020204030203" pitchFamily="34" charset="0"/>
                          <a:cs typeface="Lato" panose="020F0502020204030203" pitchFamily="34" charset="0"/>
                        </a:rPr>
                        <a:t>2.44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algn="ctr"/>
                      <a:r>
                        <a:rPr kumimoji="0" lang="en-CA" sz="900" b="0" kern="1200" dirty="0">
                          <a:latin typeface="Lato" panose="020F0502020204030203" pitchFamily="34" charset="0"/>
                          <a:ea typeface="Lato" panose="020F0502020204030203" pitchFamily="34" charset="0"/>
                          <a:cs typeface="Lato" panose="020F0502020204030203" pitchFamily="34" charset="0"/>
                        </a:rPr>
                        <a:t>278.33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extLst>
                  <a:ext uri="{0D108BD9-81ED-4DB2-BD59-A6C34878D82A}">
                    <a16:rowId xmlns:a16="http://schemas.microsoft.com/office/drawing/2014/main" val="4020151449"/>
                  </a:ext>
                </a:extLst>
              </a:tr>
              <a:tr h="194575">
                <a:tc>
                  <a:txBody>
                    <a:bodyPr/>
                    <a:lstStyle/>
                    <a:p>
                      <a:pPr algn="ctr"/>
                      <a:r>
                        <a:rPr lang="en-CA" sz="900" b="0" kern="1200" dirty="0">
                          <a:latin typeface="Lato" panose="020F0502020204030203" pitchFamily="34" charset="0"/>
                          <a:ea typeface="Lato" panose="020F0502020204030203" pitchFamily="34" charset="0"/>
                          <a:cs typeface="Lato" panose="020F0502020204030203" pitchFamily="34" charset="0"/>
                        </a:rPr>
                        <a:t>SAD14-04</a:t>
                      </a:r>
                      <a:endParaRPr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50982" marR="50982" marT="26945" marB="26945" anchor="ctr">
                    <a:noFill/>
                  </a:tcPr>
                </a:tc>
                <a:tc>
                  <a:txBody>
                    <a:bodyPr/>
                    <a:lstStyle/>
                    <a:p>
                      <a:pPr algn="ctr"/>
                      <a:r>
                        <a:rPr kumimoji="0" lang="en-CA" sz="900" b="0" kern="1200" dirty="0">
                          <a:latin typeface="Lato" panose="020F0502020204030203" pitchFamily="34" charset="0"/>
                          <a:ea typeface="Lato" panose="020F0502020204030203" pitchFamily="34" charset="0"/>
                          <a:cs typeface="Lato" panose="020F0502020204030203" pitchFamily="34" charset="0"/>
                        </a:rPr>
                        <a:t>147.00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algn="ctr"/>
                      <a:r>
                        <a:rPr kumimoji="0" lang="en-CA" sz="900" b="0" kern="1200" dirty="0">
                          <a:latin typeface="Lato" panose="020F0502020204030203" pitchFamily="34" charset="0"/>
                          <a:ea typeface="Lato" panose="020F0502020204030203" pitchFamily="34" charset="0"/>
                          <a:cs typeface="Lato" panose="020F0502020204030203" pitchFamily="34" charset="0"/>
                        </a:rPr>
                        <a:t>153.10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algn="ctr"/>
                      <a:r>
                        <a:rPr kumimoji="0" lang="en-CA" sz="900" b="0" kern="1200" dirty="0">
                          <a:latin typeface="Lato" panose="020F0502020204030203" pitchFamily="34" charset="0"/>
                          <a:ea typeface="Lato" panose="020F0502020204030203" pitchFamily="34" charset="0"/>
                          <a:cs typeface="Lato" panose="020F0502020204030203" pitchFamily="34" charset="0"/>
                        </a:rPr>
                        <a:t>6.10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algn="ctr"/>
                      <a:r>
                        <a:rPr kumimoji="0" lang="en-CA" sz="900" b="0" kern="1200" dirty="0">
                          <a:latin typeface="Lato" panose="020F0502020204030203" pitchFamily="34" charset="0"/>
                          <a:ea typeface="Lato" panose="020F0502020204030203" pitchFamily="34" charset="0"/>
                          <a:cs typeface="Lato" panose="020F0502020204030203" pitchFamily="34" charset="0"/>
                        </a:rPr>
                        <a:t>138.35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algn="ctr"/>
                      <a:r>
                        <a:rPr kumimoji="0" lang="en-CA" sz="900" b="0" kern="1200" dirty="0">
                          <a:latin typeface="Lato" panose="020F0502020204030203" pitchFamily="34" charset="0"/>
                          <a:ea typeface="Lato" panose="020F0502020204030203" pitchFamily="34" charset="0"/>
                          <a:cs typeface="Lato" panose="020F0502020204030203" pitchFamily="34" charset="0"/>
                        </a:rPr>
                        <a:t>0.80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algn="ctr"/>
                      <a:r>
                        <a:rPr kumimoji="0" lang="en-CA" sz="900" b="0" kern="1200" dirty="0">
                          <a:latin typeface="Lato" panose="020F0502020204030203" pitchFamily="34" charset="0"/>
                          <a:ea typeface="Lato" panose="020F0502020204030203" pitchFamily="34" charset="0"/>
                          <a:cs typeface="Lato" panose="020F0502020204030203" pitchFamily="34" charset="0"/>
                        </a:rPr>
                        <a:t>0.19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algn="ctr"/>
                      <a:r>
                        <a:rPr kumimoji="0" lang="en-CA" sz="900" b="0" kern="1200" dirty="0">
                          <a:latin typeface="Lato" panose="020F0502020204030203" pitchFamily="34" charset="0"/>
                          <a:ea typeface="Lato" panose="020F0502020204030203" pitchFamily="34" charset="0"/>
                          <a:cs typeface="Lato" panose="020F0502020204030203" pitchFamily="34" charset="0"/>
                        </a:rPr>
                        <a:t>1.27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algn="ctr"/>
                      <a:r>
                        <a:rPr kumimoji="0" lang="en-CA" sz="900" b="0" kern="1200" dirty="0">
                          <a:latin typeface="Lato" panose="020F0502020204030203" pitchFamily="34" charset="0"/>
                          <a:ea typeface="Lato" panose="020F0502020204030203" pitchFamily="34" charset="0"/>
                          <a:cs typeface="Lato" panose="020F0502020204030203" pitchFamily="34" charset="0"/>
                        </a:rPr>
                        <a:t>1.90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algn="ctr"/>
                      <a:r>
                        <a:rPr kumimoji="0" lang="en-CA" sz="900" b="0" kern="1200" dirty="0">
                          <a:latin typeface="Lato" panose="020F0502020204030203" pitchFamily="34" charset="0"/>
                          <a:ea typeface="Lato" panose="020F0502020204030203" pitchFamily="34" charset="0"/>
                          <a:cs typeface="Lato" panose="020F0502020204030203" pitchFamily="34" charset="0"/>
                        </a:rPr>
                        <a:t>340.4</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extLst>
                  <a:ext uri="{0D108BD9-81ED-4DB2-BD59-A6C34878D82A}">
                    <a16:rowId xmlns:a16="http://schemas.microsoft.com/office/drawing/2014/main" val="881643240"/>
                  </a:ext>
                </a:extLst>
              </a:tr>
              <a:tr h="216913">
                <a:tc>
                  <a:txBody>
                    <a:bodyPr/>
                    <a:lstStyle/>
                    <a:p>
                      <a:pPr algn="ctr"/>
                      <a:r>
                        <a:rPr lang="en-CA" sz="900" b="0" kern="1200" dirty="0">
                          <a:latin typeface="Lato" panose="020F0502020204030203" pitchFamily="34" charset="0"/>
                          <a:ea typeface="Lato" panose="020F0502020204030203" pitchFamily="34" charset="0"/>
                          <a:cs typeface="Lato" panose="020F0502020204030203" pitchFamily="34" charset="0"/>
                        </a:rPr>
                        <a:t>SAD15-07</a:t>
                      </a:r>
                      <a:endParaRPr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50982" marR="50982" marT="26945" marB="26945" anchor="ctr">
                    <a:noFill/>
                  </a:tcPr>
                </a:tc>
                <a:tc>
                  <a:txBody>
                    <a:bodyPr/>
                    <a:lstStyle/>
                    <a:p>
                      <a:pPr algn="ctr"/>
                      <a:r>
                        <a:rPr kumimoji="0" lang="en-CA" sz="900" b="0" kern="1200" dirty="0">
                          <a:latin typeface="Lato" panose="020F0502020204030203" pitchFamily="34" charset="0"/>
                          <a:ea typeface="Lato" panose="020F0502020204030203" pitchFamily="34" charset="0"/>
                          <a:cs typeface="Lato" panose="020F0502020204030203" pitchFamily="34" charset="0"/>
                        </a:rPr>
                        <a:t>136.40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algn="ctr"/>
                      <a:r>
                        <a:rPr kumimoji="0" lang="en-CA" sz="900" b="0" kern="1200" dirty="0">
                          <a:latin typeface="Lato" panose="020F0502020204030203" pitchFamily="34" charset="0"/>
                          <a:ea typeface="Lato" panose="020F0502020204030203" pitchFamily="34" charset="0"/>
                          <a:cs typeface="Lato" panose="020F0502020204030203" pitchFamily="34" charset="0"/>
                        </a:rPr>
                        <a:t>140.00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algn="ctr"/>
                      <a:r>
                        <a:rPr kumimoji="0" lang="en-CA" sz="900" b="0" kern="1200" dirty="0">
                          <a:latin typeface="Lato" panose="020F0502020204030203" pitchFamily="34" charset="0"/>
                          <a:ea typeface="Lato" panose="020F0502020204030203" pitchFamily="34" charset="0"/>
                          <a:cs typeface="Lato" panose="020F0502020204030203" pitchFamily="34" charset="0"/>
                        </a:rPr>
                        <a:t>3.60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algn="ctr"/>
                      <a:r>
                        <a:rPr kumimoji="0" lang="en-CA" sz="900" b="0" kern="1200" dirty="0">
                          <a:latin typeface="Lato" panose="020F0502020204030203" pitchFamily="34" charset="0"/>
                          <a:ea typeface="Lato" panose="020F0502020204030203" pitchFamily="34" charset="0"/>
                          <a:cs typeface="Lato" panose="020F0502020204030203" pitchFamily="34" charset="0"/>
                        </a:rPr>
                        <a:t>211.49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algn="ctr"/>
                      <a:r>
                        <a:rPr kumimoji="0" lang="en-CA" sz="900" b="0" kern="1200" dirty="0">
                          <a:latin typeface="Lato" panose="020F0502020204030203" pitchFamily="34" charset="0"/>
                          <a:ea typeface="Lato" panose="020F0502020204030203" pitchFamily="34" charset="0"/>
                          <a:cs typeface="Lato" panose="020F0502020204030203" pitchFamily="34" charset="0"/>
                        </a:rPr>
                        <a:t>0.14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algn="ctr"/>
                      <a:r>
                        <a:rPr kumimoji="0" lang="en-CA" sz="900" b="0" kern="1200" dirty="0">
                          <a:latin typeface="Lato" panose="020F0502020204030203" pitchFamily="34" charset="0"/>
                          <a:ea typeface="Lato" panose="020F0502020204030203" pitchFamily="34" charset="0"/>
                          <a:cs typeface="Lato" panose="020F0502020204030203" pitchFamily="34" charset="0"/>
                        </a:rPr>
                        <a:t>0.01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algn="ctr"/>
                      <a:r>
                        <a:rPr kumimoji="0" lang="en-CA" sz="900" b="0" kern="1200" dirty="0">
                          <a:latin typeface="Lato" panose="020F0502020204030203" pitchFamily="34" charset="0"/>
                          <a:ea typeface="Lato" panose="020F0502020204030203" pitchFamily="34" charset="0"/>
                          <a:cs typeface="Lato" panose="020F0502020204030203" pitchFamily="34" charset="0"/>
                        </a:rPr>
                        <a:t>0.11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algn="ctr"/>
                      <a:r>
                        <a:rPr kumimoji="0" lang="en-CA" sz="900" b="0" kern="1200" dirty="0">
                          <a:latin typeface="Lato" panose="020F0502020204030203" pitchFamily="34" charset="0"/>
                          <a:ea typeface="Lato" panose="020F0502020204030203" pitchFamily="34" charset="0"/>
                          <a:cs typeface="Lato" panose="020F0502020204030203" pitchFamily="34" charset="0"/>
                        </a:rPr>
                        <a:t>0.20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algn="ctr"/>
                      <a:r>
                        <a:rPr kumimoji="0" lang="en-CA" sz="900" b="0" kern="1200" dirty="0">
                          <a:latin typeface="Lato" panose="020F0502020204030203" pitchFamily="34" charset="0"/>
                          <a:ea typeface="Lato" panose="020F0502020204030203" pitchFamily="34" charset="0"/>
                          <a:cs typeface="Lato" panose="020F0502020204030203" pitchFamily="34" charset="0"/>
                        </a:rPr>
                        <a:t>234.17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extLst>
                  <a:ext uri="{0D108BD9-81ED-4DB2-BD59-A6C34878D82A}">
                    <a16:rowId xmlns:a16="http://schemas.microsoft.com/office/drawing/2014/main" val="660371395"/>
                  </a:ext>
                </a:extLst>
              </a:tr>
              <a:tr h="222889">
                <a:tc>
                  <a:txBody>
                    <a:bodyPr/>
                    <a:lstStyle/>
                    <a:p>
                      <a:pPr marL="0" algn="ctr" defTabSz="914400" rtl="0" eaLnBrk="1" latinLnBrk="0" hangingPunct="1"/>
                      <a:r>
                        <a:rPr kumimoji="0" lang="en-CA" sz="900" b="0" kern="1200" dirty="0">
                          <a:latin typeface="Lato" panose="020F0502020204030203" pitchFamily="34" charset="0"/>
                          <a:ea typeface="Lato" panose="020F0502020204030203" pitchFamily="34" charset="0"/>
                          <a:cs typeface="Lato" panose="020F0502020204030203" pitchFamily="34" charset="0"/>
                        </a:rPr>
                        <a:t>SAD15-08</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40904" marR="40904" marT="21218" marB="21218" anchor="ctr">
                    <a:noFill/>
                  </a:tcPr>
                </a:tc>
                <a:tc>
                  <a:txBody>
                    <a:bodyPr/>
                    <a:lstStyle/>
                    <a:p>
                      <a:pPr algn="ctr"/>
                      <a:r>
                        <a:rPr kumimoji="0" lang="en-CA" sz="900" b="0" kern="1200" dirty="0">
                          <a:latin typeface="Lato" panose="020F0502020204030203" pitchFamily="34" charset="0"/>
                          <a:ea typeface="Lato" panose="020F0502020204030203" pitchFamily="34" charset="0"/>
                          <a:cs typeface="Lato" panose="020F0502020204030203" pitchFamily="34" charset="0"/>
                        </a:rPr>
                        <a:t>106.05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algn="ctr"/>
                      <a:r>
                        <a:rPr kumimoji="0" lang="en-CA" sz="900" b="0" kern="1200" dirty="0">
                          <a:latin typeface="Lato" panose="020F0502020204030203" pitchFamily="34" charset="0"/>
                          <a:ea typeface="Lato" panose="020F0502020204030203" pitchFamily="34" charset="0"/>
                          <a:cs typeface="Lato" panose="020F0502020204030203" pitchFamily="34" charset="0"/>
                        </a:rPr>
                        <a:t>113.30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algn="ctr"/>
                      <a:r>
                        <a:rPr kumimoji="0" lang="en-CA" sz="900" b="0" kern="1200" dirty="0">
                          <a:latin typeface="Lato" panose="020F0502020204030203" pitchFamily="34" charset="0"/>
                          <a:ea typeface="Lato" panose="020F0502020204030203" pitchFamily="34" charset="0"/>
                          <a:cs typeface="Lato" panose="020F0502020204030203" pitchFamily="34" charset="0"/>
                        </a:rPr>
                        <a:t>7.25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algn="ctr"/>
                      <a:r>
                        <a:rPr kumimoji="0" lang="en-CA" sz="900" b="0" kern="1200" dirty="0">
                          <a:latin typeface="Lato" panose="020F0502020204030203" pitchFamily="34" charset="0"/>
                          <a:ea typeface="Lato" panose="020F0502020204030203" pitchFamily="34" charset="0"/>
                          <a:cs typeface="Lato" panose="020F0502020204030203" pitchFamily="34" charset="0"/>
                        </a:rPr>
                        <a:t>631.46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algn="ctr"/>
                      <a:r>
                        <a:rPr kumimoji="0" lang="en-CA" sz="900" b="0" kern="1200" dirty="0">
                          <a:latin typeface="Lato" panose="020F0502020204030203" pitchFamily="34" charset="0"/>
                          <a:ea typeface="Lato" panose="020F0502020204030203" pitchFamily="34" charset="0"/>
                          <a:cs typeface="Lato" panose="020F0502020204030203" pitchFamily="34" charset="0"/>
                        </a:rPr>
                        <a:t>0.43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algn="ctr"/>
                      <a:r>
                        <a:rPr kumimoji="0" lang="en-CA" sz="900" b="0" kern="1200" dirty="0">
                          <a:latin typeface="Lato" panose="020F0502020204030203" pitchFamily="34" charset="0"/>
                          <a:ea typeface="Lato" panose="020F0502020204030203" pitchFamily="34" charset="0"/>
                          <a:cs typeface="Lato" panose="020F0502020204030203" pitchFamily="34" charset="0"/>
                        </a:rPr>
                        <a:t>0.01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algn="ctr"/>
                      <a:r>
                        <a:rPr kumimoji="0" lang="en-CA" sz="900" b="0" kern="1200" dirty="0">
                          <a:latin typeface="Lato" panose="020F0502020204030203" pitchFamily="34" charset="0"/>
                          <a:ea typeface="Lato" panose="020F0502020204030203" pitchFamily="34" charset="0"/>
                          <a:cs typeface="Lato" panose="020F0502020204030203" pitchFamily="34" charset="0"/>
                        </a:rPr>
                        <a:t>0.09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algn="ctr"/>
                      <a:r>
                        <a:rPr kumimoji="0" lang="en-CA" sz="900" b="0" kern="1200" dirty="0">
                          <a:latin typeface="Lato" panose="020F0502020204030203" pitchFamily="34" charset="0"/>
                          <a:ea typeface="Lato" panose="020F0502020204030203" pitchFamily="34" charset="0"/>
                          <a:cs typeface="Lato" panose="020F0502020204030203" pitchFamily="34" charset="0"/>
                        </a:rPr>
                        <a:t>0.22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algn="ctr"/>
                      <a:r>
                        <a:rPr kumimoji="0" lang="en-CA" sz="900" b="0" kern="1200" dirty="0">
                          <a:latin typeface="Lato" panose="020F0502020204030203" pitchFamily="34" charset="0"/>
                          <a:ea typeface="Lato" panose="020F0502020204030203" pitchFamily="34" charset="0"/>
                          <a:cs typeface="Lato" panose="020F0502020204030203" pitchFamily="34" charset="0"/>
                        </a:rPr>
                        <a:t>675.58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extLst>
                  <a:ext uri="{0D108BD9-81ED-4DB2-BD59-A6C34878D82A}">
                    <a16:rowId xmlns:a16="http://schemas.microsoft.com/office/drawing/2014/main" val="1944732632"/>
                  </a:ext>
                </a:extLst>
              </a:tr>
              <a:tr h="222889">
                <a:tc>
                  <a:txBody>
                    <a:bodyPr/>
                    <a:lstStyle/>
                    <a:p>
                      <a:pPr algn="ctr">
                        <a:spcAft>
                          <a:spcPts val="0"/>
                        </a:spcAft>
                      </a:pPr>
                      <a:r>
                        <a:rPr kumimoji="0" lang="en-US" sz="900" b="0" kern="1200" dirty="0">
                          <a:latin typeface="Lato" panose="020F0502020204030203" pitchFamily="34" charset="0"/>
                          <a:ea typeface="Lato" panose="020F0502020204030203" pitchFamily="34" charset="0"/>
                          <a:cs typeface="Lato" panose="020F0502020204030203" pitchFamily="34" charset="0"/>
                        </a:rPr>
                        <a:t>SAD15-10</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44538" marR="44538" marT="0" marB="0" anchor="ctr">
                    <a:noFill/>
                  </a:tcPr>
                </a:tc>
                <a:tc>
                  <a:txBody>
                    <a:bodyPr/>
                    <a:lstStyle/>
                    <a:p>
                      <a:pPr algn="ctr">
                        <a:spcAft>
                          <a:spcPts val="0"/>
                        </a:spcAft>
                      </a:pPr>
                      <a:r>
                        <a:rPr kumimoji="0" lang="en-US" sz="900" b="0" kern="1200" dirty="0">
                          <a:latin typeface="Lato" panose="020F0502020204030203" pitchFamily="34" charset="0"/>
                          <a:ea typeface="Lato" panose="020F0502020204030203" pitchFamily="34" charset="0"/>
                          <a:cs typeface="Lato" panose="020F0502020204030203" pitchFamily="34" charset="0"/>
                        </a:rPr>
                        <a:t>331.5</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44538" marR="44538" marT="0" marB="0" anchor="ctr">
                    <a:noFill/>
                  </a:tcPr>
                </a:tc>
                <a:tc>
                  <a:txBody>
                    <a:bodyPr/>
                    <a:lstStyle/>
                    <a:p>
                      <a:pPr algn="ctr">
                        <a:spcAft>
                          <a:spcPts val="0"/>
                        </a:spcAft>
                      </a:pPr>
                      <a:r>
                        <a:rPr kumimoji="0" lang="en-US" sz="900" b="0" kern="1200" dirty="0">
                          <a:latin typeface="Lato" panose="020F0502020204030203" pitchFamily="34" charset="0"/>
                          <a:ea typeface="Lato" panose="020F0502020204030203" pitchFamily="34" charset="0"/>
                          <a:cs typeface="Lato" panose="020F0502020204030203" pitchFamily="34" charset="0"/>
                        </a:rPr>
                        <a:t>333.6</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44538" marR="44538" marT="0" marB="0" anchor="ctr">
                    <a:noFill/>
                  </a:tcPr>
                </a:tc>
                <a:tc>
                  <a:txBody>
                    <a:bodyPr/>
                    <a:lstStyle/>
                    <a:p>
                      <a:pPr algn="ctr">
                        <a:spcAft>
                          <a:spcPts val="0"/>
                        </a:spcAft>
                      </a:pPr>
                      <a:r>
                        <a:rPr kumimoji="0" lang="en-US" sz="900" b="0" kern="1200" dirty="0">
                          <a:latin typeface="Lato" panose="020F0502020204030203" pitchFamily="34" charset="0"/>
                          <a:ea typeface="Lato" panose="020F0502020204030203" pitchFamily="34" charset="0"/>
                          <a:cs typeface="Lato" panose="020F0502020204030203" pitchFamily="34" charset="0"/>
                        </a:rPr>
                        <a:t>2.1</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44538" marR="44538" marT="0" marB="0" anchor="ctr">
                    <a:noFill/>
                  </a:tcPr>
                </a:tc>
                <a:tc>
                  <a:txBody>
                    <a:bodyPr/>
                    <a:lstStyle/>
                    <a:p>
                      <a:pPr algn="ctr">
                        <a:spcAft>
                          <a:spcPts val="0"/>
                        </a:spcAft>
                      </a:pPr>
                      <a:r>
                        <a:rPr kumimoji="0" lang="en-US" sz="900" b="0" kern="1200" dirty="0">
                          <a:latin typeface="Lato" panose="020F0502020204030203" pitchFamily="34" charset="0"/>
                          <a:ea typeface="Lato" panose="020F0502020204030203" pitchFamily="34" charset="0"/>
                          <a:cs typeface="Lato" panose="020F0502020204030203" pitchFamily="34" charset="0"/>
                        </a:rPr>
                        <a:t>283.31</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44538" marR="44538" marT="0" marB="0" anchor="ctr">
                    <a:noFill/>
                  </a:tcPr>
                </a:tc>
                <a:tc>
                  <a:txBody>
                    <a:bodyPr/>
                    <a:lstStyle/>
                    <a:p>
                      <a:pPr algn="ctr">
                        <a:spcAft>
                          <a:spcPts val="0"/>
                        </a:spcAft>
                      </a:pPr>
                      <a:r>
                        <a:rPr kumimoji="0" lang="en-US" sz="900" b="0" kern="1200" dirty="0">
                          <a:latin typeface="Lato" panose="020F0502020204030203" pitchFamily="34" charset="0"/>
                          <a:ea typeface="Lato" panose="020F0502020204030203" pitchFamily="34" charset="0"/>
                          <a:cs typeface="Lato" panose="020F0502020204030203" pitchFamily="34" charset="0"/>
                        </a:rPr>
                        <a:t>0.17</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44538" marR="44538" marT="0" marB="0" anchor="ctr">
                    <a:noFill/>
                  </a:tcPr>
                </a:tc>
                <a:tc>
                  <a:txBody>
                    <a:bodyPr/>
                    <a:lstStyle/>
                    <a:p>
                      <a:pPr algn="ctr">
                        <a:spcAft>
                          <a:spcPts val="0"/>
                        </a:spcAft>
                      </a:pPr>
                      <a:r>
                        <a:rPr kumimoji="0" lang="en-US" sz="900" b="0" kern="1200" dirty="0">
                          <a:latin typeface="Lato" panose="020F0502020204030203" pitchFamily="34" charset="0"/>
                          <a:ea typeface="Lato" panose="020F0502020204030203" pitchFamily="34" charset="0"/>
                          <a:cs typeface="Lato" panose="020F0502020204030203" pitchFamily="34" charset="0"/>
                        </a:rPr>
                        <a:t>0.01</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44538" marR="44538" marT="0" marB="0" anchor="ctr">
                    <a:noFill/>
                  </a:tcPr>
                </a:tc>
                <a:tc>
                  <a:txBody>
                    <a:bodyPr/>
                    <a:lstStyle/>
                    <a:p>
                      <a:pPr algn="ctr">
                        <a:spcAft>
                          <a:spcPts val="0"/>
                        </a:spcAft>
                      </a:pPr>
                      <a:r>
                        <a:rPr kumimoji="0" lang="en-US" sz="900" b="0" kern="1200" dirty="0">
                          <a:latin typeface="Lato" panose="020F0502020204030203" pitchFamily="34" charset="0"/>
                          <a:ea typeface="Lato" panose="020F0502020204030203" pitchFamily="34" charset="0"/>
                          <a:cs typeface="Lato" panose="020F0502020204030203" pitchFamily="34" charset="0"/>
                        </a:rPr>
                        <a:t>0.38</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44538" marR="44538" marT="0" marB="0" anchor="ctr">
                    <a:noFill/>
                  </a:tcPr>
                </a:tc>
                <a:tc>
                  <a:txBody>
                    <a:bodyPr/>
                    <a:lstStyle/>
                    <a:p>
                      <a:pPr algn="ctr">
                        <a:spcAft>
                          <a:spcPts val="0"/>
                        </a:spcAft>
                      </a:pPr>
                      <a:r>
                        <a:rPr kumimoji="0" lang="en-US" sz="900" b="0" kern="1200" dirty="0">
                          <a:latin typeface="Lato" panose="020F0502020204030203" pitchFamily="34" charset="0"/>
                          <a:ea typeface="Lato" panose="020F0502020204030203" pitchFamily="34" charset="0"/>
                          <a:cs typeface="Lato" panose="020F0502020204030203" pitchFamily="34" charset="0"/>
                        </a:rPr>
                        <a:t>0.70</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44538" marR="44538" marT="0" marB="0" anchor="ctr">
                    <a:noFill/>
                  </a:tcPr>
                </a:tc>
                <a:tc>
                  <a:txBody>
                    <a:bodyPr/>
                    <a:lstStyle/>
                    <a:p>
                      <a:pPr algn="ctr">
                        <a:spcAft>
                          <a:spcPts val="0"/>
                        </a:spcAft>
                      </a:pPr>
                      <a:r>
                        <a:rPr kumimoji="0" lang="en-US" sz="900" b="0" kern="1200" dirty="0">
                          <a:latin typeface="Lato" panose="020F0502020204030203" pitchFamily="34" charset="0"/>
                          <a:ea typeface="Lato" panose="020F0502020204030203" pitchFamily="34" charset="0"/>
                          <a:cs typeface="Lato" panose="020F0502020204030203" pitchFamily="34" charset="0"/>
                        </a:rPr>
                        <a:t>337.8</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44538" marR="44538" marT="0" marB="0" anchor="ctr">
                    <a:noFill/>
                  </a:tcPr>
                </a:tc>
                <a:extLst>
                  <a:ext uri="{0D108BD9-81ED-4DB2-BD59-A6C34878D82A}">
                    <a16:rowId xmlns:a16="http://schemas.microsoft.com/office/drawing/2014/main" val="1196305554"/>
                  </a:ext>
                </a:extLst>
              </a:tr>
              <a:tr h="214316">
                <a:tc>
                  <a:txBody>
                    <a:bodyPr/>
                    <a:lstStyle/>
                    <a:p>
                      <a:pPr algn="ctr">
                        <a:spcAft>
                          <a:spcPts val="0"/>
                        </a:spcAft>
                      </a:pPr>
                      <a:r>
                        <a:rPr kumimoji="0" lang="en-US" sz="900" b="0" kern="1200" dirty="0">
                          <a:latin typeface="Lato" panose="020F0502020204030203" pitchFamily="34" charset="0"/>
                          <a:ea typeface="Lato" panose="020F0502020204030203" pitchFamily="34" charset="0"/>
                          <a:cs typeface="Lato" panose="020F0502020204030203" pitchFamily="34" charset="0"/>
                        </a:rPr>
                        <a:t>SAD15-12</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44538" marR="44538" marT="0" marB="0" anchor="ctr">
                    <a:noFill/>
                  </a:tcPr>
                </a:tc>
                <a:tc>
                  <a:txBody>
                    <a:bodyPr/>
                    <a:lstStyle/>
                    <a:p>
                      <a:pPr marL="0" algn="ctr" rtl="0" eaLnBrk="1" latinLnBrk="0" hangingPunct="1"/>
                      <a:r>
                        <a:rPr kumimoji="0" lang="en-CA" sz="900" b="0" kern="1200" dirty="0">
                          <a:latin typeface="Lato" panose="020F0502020204030203" pitchFamily="34" charset="0"/>
                          <a:ea typeface="Lato" panose="020F0502020204030203" pitchFamily="34" charset="0"/>
                          <a:cs typeface="Lato" panose="020F0502020204030203" pitchFamily="34" charset="0"/>
                        </a:rPr>
                        <a:t>226.2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marL="0" algn="ctr" rtl="0" eaLnBrk="1" latinLnBrk="0" hangingPunct="1"/>
                      <a:r>
                        <a:rPr kumimoji="0" lang="en-CA" sz="900" b="0" kern="1200" dirty="0">
                          <a:latin typeface="Lato" panose="020F0502020204030203" pitchFamily="34" charset="0"/>
                          <a:ea typeface="Lato" panose="020F0502020204030203" pitchFamily="34" charset="0"/>
                          <a:cs typeface="Lato" panose="020F0502020204030203" pitchFamily="34" charset="0"/>
                        </a:rPr>
                        <a:t>253.65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marL="0" algn="ctr" rtl="0" eaLnBrk="1" latinLnBrk="0" hangingPunct="1"/>
                      <a:r>
                        <a:rPr kumimoji="0" lang="en-CA" sz="900" b="0" kern="1200" dirty="0">
                          <a:latin typeface="Lato" panose="020F0502020204030203" pitchFamily="34" charset="0"/>
                          <a:ea typeface="Lato" panose="020F0502020204030203" pitchFamily="34" charset="0"/>
                          <a:cs typeface="Lato" panose="020F0502020204030203" pitchFamily="34" charset="0"/>
                        </a:rPr>
                        <a:t>27.03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marL="0" algn="ctr" rtl="0" eaLnBrk="1" latinLnBrk="0" hangingPunct="1"/>
                      <a:r>
                        <a:rPr kumimoji="0" lang="en-CA" sz="900" b="0" kern="1200" dirty="0">
                          <a:latin typeface="Lato" panose="020F0502020204030203" pitchFamily="34" charset="0"/>
                          <a:ea typeface="Lato" panose="020F0502020204030203" pitchFamily="34" charset="0"/>
                          <a:cs typeface="Lato" panose="020F0502020204030203" pitchFamily="34" charset="0"/>
                        </a:rPr>
                        <a:t>148.21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marL="0" algn="ctr" rtl="0" eaLnBrk="1" latinLnBrk="0" hangingPunct="1"/>
                      <a:r>
                        <a:rPr kumimoji="0" lang="en-CA" sz="900" b="0" kern="1200" dirty="0">
                          <a:latin typeface="Lato" panose="020F0502020204030203" pitchFamily="34" charset="0"/>
                          <a:ea typeface="Lato" panose="020F0502020204030203" pitchFamily="34" charset="0"/>
                          <a:cs typeface="Lato" panose="020F0502020204030203" pitchFamily="34" charset="0"/>
                        </a:rPr>
                        <a:t>0.29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marL="0" algn="ctr" rtl="0" eaLnBrk="1" latinLnBrk="0" hangingPunct="1"/>
                      <a:r>
                        <a:rPr kumimoji="0" lang="en-CA" sz="900" b="0" kern="1200" dirty="0">
                          <a:latin typeface="Lato" panose="020F0502020204030203" pitchFamily="34" charset="0"/>
                          <a:ea typeface="Lato" panose="020F0502020204030203" pitchFamily="34" charset="0"/>
                          <a:cs typeface="Lato" panose="020F0502020204030203" pitchFamily="34" charset="0"/>
                        </a:rPr>
                        <a:t>0.02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marL="0" algn="ctr" rtl="0" eaLnBrk="1" latinLnBrk="0" hangingPunct="1"/>
                      <a:r>
                        <a:rPr kumimoji="0" lang="en-CA" sz="900" b="0" kern="1200" dirty="0">
                          <a:latin typeface="Lato" panose="020F0502020204030203" pitchFamily="34" charset="0"/>
                          <a:ea typeface="Lato" panose="020F0502020204030203" pitchFamily="34" charset="0"/>
                          <a:cs typeface="Lato" panose="020F0502020204030203" pitchFamily="34" charset="0"/>
                        </a:rPr>
                        <a:t>0.13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marL="0" algn="ctr" rtl="0" eaLnBrk="1" latinLnBrk="0" hangingPunct="1"/>
                      <a:r>
                        <a:rPr kumimoji="0" lang="en-CA" sz="900" b="0" kern="1200" dirty="0">
                          <a:latin typeface="Lato" panose="020F0502020204030203" pitchFamily="34" charset="0"/>
                          <a:ea typeface="Lato" panose="020F0502020204030203" pitchFamily="34" charset="0"/>
                          <a:cs typeface="Lato" panose="020F0502020204030203" pitchFamily="34" charset="0"/>
                        </a:rPr>
                        <a:t>0.67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marL="0" algn="ctr" rtl="0" eaLnBrk="1" latinLnBrk="0" hangingPunct="1"/>
                      <a:r>
                        <a:rPr kumimoji="0" lang="en-CA" sz="900" b="0" kern="1200" dirty="0">
                          <a:latin typeface="Lato" panose="020F0502020204030203" pitchFamily="34" charset="0"/>
                          <a:ea typeface="Lato" panose="020F0502020204030203" pitchFamily="34" charset="0"/>
                          <a:cs typeface="Lato" panose="020F0502020204030203" pitchFamily="34" charset="0"/>
                        </a:rPr>
                        <a:t>202.99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extLst>
                  <a:ext uri="{0D108BD9-81ED-4DB2-BD59-A6C34878D82A}">
                    <a16:rowId xmlns:a16="http://schemas.microsoft.com/office/drawing/2014/main" val="1236791540"/>
                  </a:ext>
                </a:extLst>
              </a:tr>
              <a:tr h="22260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900" b="0" kern="1200" dirty="0">
                          <a:latin typeface="Lato" panose="020F0502020204030203" pitchFamily="34" charset="0"/>
                          <a:ea typeface="Lato" panose="020F0502020204030203" pitchFamily="34" charset="0"/>
                          <a:cs typeface="Lato" panose="020F0502020204030203" pitchFamily="34" charset="0"/>
                        </a:rPr>
                        <a:t>SAD15-13</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44538" marR="44538" marT="0" marB="0" anchor="ctr">
                    <a:noFill/>
                  </a:tcPr>
                </a:tc>
                <a:tc>
                  <a:txBody>
                    <a:bodyPr/>
                    <a:lstStyle/>
                    <a:p>
                      <a:pPr marL="0" algn="ctr" rtl="0" eaLnBrk="1" latinLnBrk="0" hangingPunct="1"/>
                      <a:r>
                        <a:rPr kumimoji="0" lang="en-CA" sz="900" b="0" kern="1200" dirty="0">
                          <a:latin typeface="Lato" panose="020F0502020204030203" pitchFamily="34" charset="0"/>
                          <a:ea typeface="Lato" panose="020F0502020204030203" pitchFamily="34" charset="0"/>
                          <a:cs typeface="Lato" panose="020F0502020204030203" pitchFamily="34" charset="0"/>
                        </a:rPr>
                        <a:t>261.00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marL="0" algn="ctr" rtl="0" eaLnBrk="1" latinLnBrk="0" hangingPunct="1"/>
                      <a:r>
                        <a:rPr kumimoji="0" lang="en-CA" sz="900" b="0" kern="1200" dirty="0">
                          <a:latin typeface="Lato" panose="020F0502020204030203" pitchFamily="34" charset="0"/>
                          <a:ea typeface="Lato" panose="020F0502020204030203" pitchFamily="34" charset="0"/>
                          <a:cs typeface="Lato" panose="020F0502020204030203" pitchFamily="34" charset="0"/>
                        </a:rPr>
                        <a:t>271.00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marL="0" algn="ctr" rtl="0" eaLnBrk="1" latinLnBrk="0" hangingPunct="1"/>
                      <a:r>
                        <a:rPr kumimoji="0" lang="en-CA" sz="900" b="0" kern="1200" dirty="0">
                          <a:latin typeface="Lato" panose="020F0502020204030203" pitchFamily="34" charset="0"/>
                          <a:ea typeface="Lato" panose="020F0502020204030203" pitchFamily="34" charset="0"/>
                          <a:cs typeface="Lato" panose="020F0502020204030203" pitchFamily="34" charset="0"/>
                        </a:rPr>
                        <a:t>10.00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marL="0" algn="ctr" rtl="0" eaLnBrk="1" latinLnBrk="0" hangingPunct="1"/>
                      <a:r>
                        <a:rPr kumimoji="0" lang="en-CA" sz="900" b="0" kern="1200" dirty="0">
                          <a:latin typeface="Lato" panose="020F0502020204030203" pitchFamily="34" charset="0"/>
                          <a:ea typeface="Lato" panose="020F0502020204030203" pitchFamily="34" charset="0"/>
                          <a:cs typeface="Lato" panose="020F0502020204030203" pitchFamily="34" charset="0"/>
                        </a:rPr>
                        <a:t>171.22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marL="0" algn="ctr" rtl="0" eaLnBrk="1" latinLnBrk="0" hangingPunct="1"/>
                      <a:r>
                        <a:rPr kumimoji="0" lang="en-CA" sz="900" b="0" kern="1200" dirty="0">
                          <a:latin typeface="Lato" panose="020F0502020204030203" pitchFamily="34" charset="0"/>
                          <a:ea typeface="Lato" panose="020F0502020204030203" pitchFamily="34" charset="0"/>
                          <a:cs typeface="Lato" panose="020F0502020204030203" pitchFamily="34" charset="0"/>
                        </a:rPr>
                        <a:t>0.08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marL="0" algn="ctr" rtl="0" eaLnBrk="1" latinLnBrk="0" hangingPunct="1"/>
                      <a:r>
                        <a:rPr kumimoji="0" lang="en-CA" sz="900" b="0" kern="1200" dirty="0">
                          <a:latin typeface="Lato" panose="020F0502020204030203" pitchFamily="34" charset="0"/>
                          <a:ea typeface="Lato" panose="020F0502020204030203" pitchFamily="34" charset="0"/>
                          <a:cs typeface="Lato" panose="020F0502020204030203" pitchFamily="34" charset="0"/>
                        </a:rPr>
                        <a:t>0.01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marL="0" algn="ctr" rtl="0" eaLnBrk="1" latinLnBrk="0" hangingPunct="1"/>
                      <a:r>
                        <a:rPr kumimoji="0" lang="en-CA" sz="900" b="0" kern="1200" dirty="0">
                          <a:latin typeface="Lato" panose="020F0502020204030203" pitchFamily="34" charset="0"/>
                          <a:ea typeface="Lato" panose="020F0502020204030203" pitchFamily="34" charset="0"/>
                          <a:cs typeface="Lato" panose="020F0502020204030203" pitchFamily="34" charset="0"/>
                        </a:rPr>
                        <a:t>0.27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marL="0" algn="ctr" rtl="0" eaLnBrk="1" latinLnBrk="0" hangingPunct="1"/>
                      <a:r>
                        <a:rPr kumimoji="0" lang="en-CA" sz="900" b="0" kern="1200" dirty="0">
                          <a:latin typeface="Lato" panose="020F0502020204030203" pitchFamily="34" charset="0"/>
                          <a:ea typeface="Lato" panose="020F0502020204030203" pitchFamily="34" charset="0"/>
                          <a:cs typeface="Lato" panose="020F0502020204030203" pitchFamily="34" charset="0"/>
                        </a:rPr>
                        <a:t>0.42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marL="0" algn="ctr" rtl="0" eaLnBrk="1" latinLnBrk="0" hangingPunct="1"/>
                      <a:r>
                        <a:rPr kumimoji="0" lang="en-CA" sz="900" b="0" kern="1200" dirty="0">
                          <a:latin typeface="Lato" panose="020F0502020204030203" pitchFamily="34" charset="0"/>
                          <a:ea typeface="Lato" panose="020F0502020204030203" pitchFamily="34" charset="0"/>
                          <a:cs typeface="Lato" panose="020F0502020204030203" pitchFamily="34" charset="0"/>
                        </a:rPr>
                        <a:t>204.65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extLst>
                  <a:ext uri="{0D108BD9-81ED-4DB2-BD59-A6C34878D82A}">
                    <a16:rowId xmlns:a16="http://schemas.microsoft.com/office/drawing/2014/main" val="3439104085"/>
                  </a:ext>
                </a:extLst>
              </a:tr>
              <a:tr h="1628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900" b="0" kern="1200" dirty="0">
                          <a:latin typeface="Lato" panose="020F0502020204030203" pitchFamily="34" charset="0"/>
                          <a:ea typeface="Lato" panose="020F0502020204030203" pitchFamily="34" charset="0"/>
                          <a:cs typeface="Lato" panose="020F0502020204030203" pitchFamily="34" charset="0"/>
                        </a:rPr>
                        <a:t>SAD15-13</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44538" marR="44538" marT="0" marB="0" anchor="ctr">
                    <a:noFill/>
                  </a:tcPr>
                </a:tc>
                <a:tc>
                  <a:txBody>
                    <a:bodyPr/>
                    <a:lstStyle/>
                    <a:p>
                      <a:pPr marL="0" algn="ctr" rtl="0" eaLnBrk="1" latinLnBrk="0" hangingPunct="1"/>
                      <a:r>
                        <a:rPr kumimoji="0" lang="en-CA" sz="900" b="0" kern="1200" dirty="0">
                          <a:latin typeface="Lato" panose="020F0502020204030203" pitchFamily="34" charset="0"/>
                          <a:ea typeface="Lato" panose="020F0502020204030203" pitchFamily="34" charset="0"/>
                          <a:cs typeface="Lato" panose="020F0502020204030203" pitchFamily="34" charset="0"/>
                        </a:rPr>
                        <a:t>261.00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marL="0" algn="ctr" rtl="0" eaLnBrk="1" latinLnBrk="0" hangingPunct="1"/>
                      <a:r>
                        <a:rPr kumimoji="0" lang="en-CA" sz="900" b="0" kern="1200" dirty="0">
                          <a:latin typeface="Lato" panose="020F0502020204030203" pitchFamily="34" charset="0"/>
                          <a:ea typeface="Lato" panose="020F0502020204030203" pitchFamily="34" charset="0"/>
                          <a:cs typeface="Lato" panose="020F0502020204030203" pitchFamily="34" charset="0"/>
                        </a:rPr>
                        <a:t>271.00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marL="0" algn="ctr" rtl="0" eaLnBrk="1" latinLnBrk="0" hangingPunct="1"/>
                      <a:r>
                        <a:rPr kumimoji="0" lang="en-CA" sz="900" b="0" kern="1200" dirty="0">
                          <a:latin typeface="Lato" panose="020F0502020204030203" pitchFamily="34" charset="0"/>
                          <a:ea typeface="Lato" panose="020F0502020204030203" pitchFamily="34" charset="0"/>
                          <a:cs typeface="Lato" panose="020F0502020204030203" pitchFamily="34" charset="0"/>
                        </a:rPr>
                        <a:t>10.00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marL="0" algn="ctr" rtl="0" eaLnBrk="1" latinLnBrk="0" hangingPunct="1"/>
                      <a:r>
                        <a:rPr kumimoji="0" lang="en-CA" sz="900" b="0" kern="1200" dirty="0">
                          <a:latin typeface="Lato" panose="020F0502020204030203" pitchFamily="34" charset="0"/>
                          <a:ea typeface="Lato" panose="020F0502020204030203" pitchFamily="34" charset="0"/>
                          <a:cs typeface="Lato" panose="020F0502020204030203" pitchFamily="34" charset="0"/>
                        </a:rPr>
                        <a:t>171.22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marL="0" algn="ctr" rtl="0" eaLnBrk="1" latinLnBrk="0" hangingPunct="1"/>
                      <a:r>
                        <a:rPr kumimoji="0" lang="en-CA" sz="900" b="0" kern="1200" dirty="0">
                          <a:latin typeface="Lato" panose="020F0502020204030203" pitchFamily="34" charset="0"/>
                          <a:ea typeface="Lato" panose="020F0502020204030203" pitchFamily="34" charset="0"/>
                          <a:cs typeface="Lato" panose="020F0502020204030203" pitchFamily="34" charset="0"/>
                        </a:rPr>
                        <a:t>0.08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marL="0" algn="ctr" rtl="0" eaLnBrk="1" latinLnBrk="0" hangingPunct="1"/>
                      <a:r>
                        <a:rPr kumimoji="0" lang="en-CA" sz="900" b="0" kern="1200" dirty="0">
                          <a:latin typeface="Lato" panose="020F0502020204030203" pitchFamily="34" charset="0"/>
                          <a:ea typeface="Lato" panose="020F0502020204030203" pitchFamily="34" charset="0"/>
                          <a:cs typeface="Lato" panose="020F0502020204030203" pitchFamily="34" charset="0"/>
                        </a:rPr>
                        <a:t>0.01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marL="0" algn="ctr" rtl="0" eaLnBrk="1" latinLnBrk="0" hangingPunct="1"/>
                      <a:r>
                        <a:rPr kumimoji="0" lang="en-CA" sz="900" b="0" kern="1200" dirty="0">
                          <a:latin typeface="Lato" panose="020F0502020204030203" pitchFamily="34" charset="0"/>
                          <a:ea typeface="Lato" panose="020F0502020204030203" pitchFamily="34" charset="0"/>
                          <a:cs typeface="Lato" panose="020F0502020204030203" pitchFamily="34" charset="0"/>
                        </a:rPr>
                        <a:t>0.27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marL="0" algn="ctr" rtl="0" eaLnBrk="1" latinLnBrk="0" hangingPunct="1"/>
                      <a:r>
                        <a:rPr kumimoji="0" lang="en-CA" sz="900" b="0" kern="1200" dirty="0">
                          <a:latin typeface="Lato" panose="020F0502020204030203" pitchFamily="34" charset="0"/>
                          <a:ea typeface="Lato" panose="020F0502020204030203" pitchFamily="34" charset="0"/>
                          <a:cs typeface="Lato" panose="020F0502020204030203" pitchFamily="34" charset="0"/>
                        </a:rPr>
                        <a:t>0.42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marL="0" algn="ctr" rtl="0" eaLnBrk="1" latinLnBrk="0" hangingPunct="1"/>
                      <a:r>
                        <a:rPr kumimoji="0" lang="en-CA" sz="900" b="0" kern="1200" dirty="0">
                          <a:latin typeface="Lato" panose="020F0502020204030203" pitchFamily="34" charset="0"/>
                          <a:ea typeface="Lato" panose="020F0502020204030203" pitchFamily="34" charset="0"/>
                          <a:cs typeface="Lato" panose="020F0502020204030203" pitchFamily="34" charset="0"/>
                        </a:rPr>
                        <a:t>204.65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extLst>
                  <a:ext uri="{0D108BD9-81ED-4DB2-BD59-A6C34878D82A}">
                    <a16:rowId xmlns:a16="http://schemas.microsoft.com/office/drawing/2014/main" val="4238970568"/>
                  </a:ext>
                </a:extLst>
              </a:tr>
              <a:tr h="205744">
                <a:tc>
                  <a:txBody>
                    <a:bodyPr/>
                    <a:lstStyle/>
                    <a:p>
                      <a:pPr algn="ctr">
                        <a:spcAft>
                          <a:spcPts val="0"/>
                        </a:spcAft>
                      </a:pPr>
                      <a:r>
                        <a:rPr kumimoji="0" lang="en-US" sz="900" b="0" kern="1200" dirty="0">
                          <a:latin typeface="Lato" panose="020F0502020204030203" pitchFamily="34" charset="0"/>
                          <a:ea typeface="Lato" panose="020F0502020204030203" pitchFamily="34" charset="0"/>
                          <a:cs typeface="Lato" panose="020F0502020204030203" pitchFamily="34" charset="0"/>
                        </a:rPr>
                        <a:t>SAD15-15</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44538" marR="44538" marT="0" marB="0" anchor="ctr">
                    <a:noFill/>
                  </a:tcPr>
                </a:tc>
                <a:tc>
                  <a:txBody>
                    <a:bodyPr/>
                    <a:lstStyle/>
                    <a:p>
                      <a:pPr marL="0" algn="ctr" rtl="0" eaLnBrk="1" latinLnBrk="0" hangingPunct="1"/>
                      <a:r>
                        <a:rPr kumimoji="0" lang="en-CA" sz="900" b="0" kern="1200" dirty="0">
                          <a:latin typeface="Lato" panose="020F0502020204030203" pitchFamily="34" charset="0"/>
                          <a:ea typeface="Lato" panose="020F0502020204030203" pitchFamily="34" charset="0"/>
                          <a:cs typeface="Lato" panose="020F0502020204030203" pitchFamily="34" charset="0"/>
                        </a:rPr>
                        <a:t>209.82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marL="0" algn="ctr" rtl="0" eaLnBrk="1" latinLnBrk="0" hangingPunct="1"/>
                      <a:r>
                        <a:rPr kumimoji="0" lang="en-CA" sz="900" b="0" kern="1200" dirty="0">
                          <a:latin typeface="Lato" panose="020F0502020204030203" pitchFamily="34" charset="0"/>
                          <a:ea typeface="Lato" panose="020F0502020204030203" pitchFamily="34" charset="0"/>
                          <a:cs typeface="Lato" panose="020F0502020204030203" pitchFamily="34" charset="0"/>
                        </a:rPr>
                        <a:t>213.00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marL="0" algn="ctr" rtl="0" eaLnBrk="1" latinLnBrk="0" hangingPunct="1"/>
                      <a:r>
                        <a:rPr kumimoji="0" lang="en-CA" sz="900" b="0" kern="1200" dirty="0">
                          <a:latin typeface="Lato" panose="020F0502020204030203" pitchFamily="34" charset="0"/>
                          <a:ea typeface="Lato" panose="020F0502020204030203" pitchFamily="34" charset="0"/>
                          <a:cs typeface="Lato" panose="020F0502020204030203" pitchFamily="34" charset="0"/>
                        </a:rPr>
                        <a:t>3.18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marL="0" algn="ctr" rtl="0" eaLnBrk="1" latinLnBrk="0" hangingPunct="1"/>
                      <a:r>
                        <a:rPr kumimoji="0" lang="en-CA" sz="900" b="0" kern="1200" dirty="0">
                          <a:latin typeface="Lato" panose="020F0502020204030203" pitchFamily="34" charset="0"/>
                          <a:ea typeface="Lato" panose="020F0502020204030203" pitchFamily="34" charset="0"/>
                          <a:cs typeface="Lato" panose="020F0502020204030203" pitchFamily="34" charset="0"/>
                        </a:rPr>
                        <a:t>285.04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marL="0" algn="ctr" rtl="0" eaLnBrk="1" latinLnBrk="0" hangingPunct="1"/>
                      <a:r>
                        <a:rPr kumimoji="0" lang="en-CA" sz="900" b="0" kern="1200" dirty="0">
                          <a:latin typeface="Lato" panose="020F0502020204030203" pitchFamily="34" charset="0"/>
                          <a:ea typeface="Lato" panose="020F0502020204030203" pitchFamily="34" charset="0"/>
                          <a:cs typeface="Lato" panose="020F0502020204030203" pitchFamily="34" charset="0"/>
                        </a:rPr>
                        <a:t>0.02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marL="0" algn="ctr" rtl="0" eaLnBrk="1" latinLnBrk="0" hangingPunct="1"/>
                      <a:r>
                        <a:rPr kumimoji="0" lang="en-CA" sz="900" b="0" kern="1200" dirty="0">
                          <a:latin typeface="Lato" panose="020F0502020204030203" pitchFamily="34" charset="0"/>
                          <a:ea typeface="Lato" panose="020F0502020204030203" pitchFamily="34" charset="0"/>
                          <a:cs typeface="Lato" panose="020F0502020204030203" pitchFamily="34" charset="0"/>
                        </a:rPr>
                        <a:t>0.01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marL="0" algn="ctr" rtl="0" eaLnBrk="1" latinLnBrk="0" hangingPunct="1"/>
                      <a:r>
                        <a:rPr kumimoji="0" lang="en-CA" sz="900" b="0" kern="1200" dirty="0">
                          <a:latin typeface="Lato" panose="020F0502020204030203" pitchFamily="34" charset="0"/>
                          <a:ea typeface="Lato" panose="020F0502020204030203" pitchFamily="34" charset="0"/>
                          <a:cs typeface="Lato" panose="020F0502020204030203" pitchFamily="34" charset="0"/>
                        </a:rPr>
                        <a:t>0.05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marL="0" algn="ctr" rtl="0" eaLnBrk="1" latinLnBrk="0" hangingPunct="1"/>
                      <a:r>
                        <a:rPr kumimoji="0" lang="en-CA" sz="900" b="0" kern="1200" dirty="0">
                          <a:latin typeface="Lato" panose="020F0502020204030203" pitchFamily="34" charset="0"/>
                          <a:ea typeface="Lato" panose="020F0502020204030203" pitchFamily="34" charset="0"/>
                          <a:cs typeface="Lato" panose="020F0502020204030203" pitchFamily="34" charset="0"/>
                        </a:rPr>
                        <a:t>0.17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marL="0" algn="ctr" rtl="0" eaLnBrk="1" latinLnBrk="0" hangingPunct="1"/>
                      <a:r>
                        <a:rPr kumimoji="0" lang="en-CA" sz="900" b="0" kern="1200" dirty="0">
                          <a:latin typeface="Lato" panose="020F0502020204030203" pitchFamily="34" charset="0"/>
                          <a:ea typeface="Lato" panose="020F0502020204030203" pitchFamily="34" charset="0"/>
                          <a:cs typeface="Lato" panose="020F0502020204030203" pitchFamily="34" charset="0"/>
                        </a:rPr>
                        <a:t>296.30 </a:t>
                      </a:r>
                      <a:endParaRPr kumimoji="0" lang="en-CA" sz="900" b="0" i="0" kern="1200"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extLst>
                  <a:ext uri="{0D108BD9-81ED-4DB2-BD59-A6C34878D82A}">
                    <a16:rowId xmlns:a16="http://schemas.microsoft.com/office/drawing/2014/main" val="3615742224"/>
                  </a:ext>
                </a:extLst>
              </a:tr>
            </a:tbl>
          </a:graphicData>
        </a:graphic>
      </p:graphicFrame>
      <p:sp>
        <p:nvSpPr>
          <p:cNvPr id="12" name="Title 1">
            <a:extLst>
              <a:ext uri="{FF2B5EF4-FFF2-40B4-BE49-F238E27FC236}">
                <a16:creationId xmlns:a16="http://schemas.microsoft.com/office/drawing/2014/main" id="{6DE1E6A4-AC7A-3743-91D1-EB2A30F7C496}"/>
              </a:ext>
            </a:extLst>
          </p:cNvPr>
          <p:cNvSpPr txBox="1">
            <a:spLocks/>
          </p:cNvSpPr>
          <p:nvPr/>
        </p:nvSpPr>
        <p:spPr>
          <a:xfrm>
            <a:off x="720838" y="506350"/>
            <a:ext cx="7078883" cy="396638"/>
          </a:xfrm>
          <a:prstGeom prst="rect">
            <a:avLst/>
          </a:prstGeom>
        </p:spPr>
        <p:txBody>
          <a:bodyPr vert="horz" anchor="b">
            <a:normAutofit/>
          </a:bodyPr>
          <a:lstStyle>
            <a:lvl1pPr algn="l" rtl="0" eaLnBrk="0" fontAlgn="base" hangingPunct="0">
              <a:spcBef>
                <a:spcPct val="0"/>
              </a:spcBef>
              <a:spcAft>
                <a:spcPct val="0"/>
              </a:spcAft>
              <a:defRPr lang="en-US" sz="2250" kern="1200" cap="none" spc="225" baseline="0" dirty="0">
                <a:solidFill>
                  <a:srgbClr val="012B5B"/>
                </a:solidFill>
                <a:latin typeface="Lato" panose="020F0502020204030203" pitchFamily="34" charset="0"/>
                <a:ea typeface="Lato" panose="020F0502020204030203" pitchFamily="34" charset="0"/>
                <a:cs typeface="Lato" panose="020F0502020204030203" pitchFamily="34" charset="0"/>
              </a:defRPr>
            </a:lvl1pPr>
            <a:lvl2pPr algn="l" rtl="0" eaLnBrk="0" fontAlgn="base" hangingPunct="0">
              <a:spcBef>
                <a:spcPct val="0"/>
              </a:spcBef>
              <a:spcAft>
                <a:spcPct val="0"/>
              </a:spcAft>
              <a:defRPr sz="2250">
                <a:solidFill>
                  <a:schemeClr val="tx2"/>
                </a:solidFill>
                <a:latin typeface="Georgia" pitchFamily="18" charset="0"/>
                <a:ea typeface="MS PGothic" pitchFamily="34" charset="-128"/>
                <a:cs typeface="ＭＳ Ｐゴシック" charset="0"/>
              </a:defRPr>
            </a:lvl2pPr>
            <a:lvl3pPr algn="l" rtl="0" eaLnBrk="0" fontAlgn="base" hangingPunct="0">
              <a:spcBef>
                <a:spcPct val="0"/>
              </a:spcBef>
              <a:spcAft>
                <a:spcPct val="0"/>
              </a:spcAft>
              <a:defRPr sz="2250">
                <a:solidFill>
                  <a:schemeClr val="tx2"/>
                </a:solidFill>
                <a:latin typeface="Georgia" pitchFamily="18" charset="0"/>
                <a:ea typeface="MS PGothic" pitchFamily="34" charset="-128"/>
                <a:cs typeface="ＭＳ Ｐゴシック" charset="0"/>
              </a:defRPr>
            </a:lvl3pPr>
            <a:lvl4pPr algn="l" rtl="0" eaLnBrk="0" fontAlgn="base" hangingPunct="0">
              <a:spcBef>
                <a:spcPct val="0"/>
              </a:spcBef>
              <a:spcAft>
                <a:spcPct val="0"/>
              </a:spcAft>
              <a:defRPr sz="2250">
                <a:solidFill>
                  <a:schemeClr val="tx2"/>
                </a:solidFill>
                <a:latin typeface="Georgia" pitchFamily="18" charset="0"/>
                <a:ea typeface="MS PGothic" pitchFamily="34" charset="-128"/>
                <a:cs typeface="ＭＳ Ｐゴシック" charset="0"/>
              </a:defRPr>
            </a:lvl4pPr>
            <a:lvl5pPr algn="l" rtl="0" eaLnBrk="0" fontAlgn="base" hangingPunct="0">
              <a:spcBef>
                <a:spcPct val="0"/>
              </a:spcBef>
              <a:spcAft>
                <a:spcPct val="0"/>
              </a:spcAft>
              <a:defRPr sz="2250">
                <a:solidFill>
                  <a:schemeClr val="tx2"/>
                </a:solidFill>
                <a:latin typeface="Georgia" pitchFamily="18" charset="0"/>
                <a:ea typeface="MS PGothic" pitchFamily="34" charset="-128"/>
                <a:cs typeface="ＭＳ Ｐゴシック" charset="0"/>
              </a:defRPr>
            </a:lvl5pPr>
            <a:lvl6pPr marL="342900" algn="l" rtl="0" fontAlgn="base">
              <a:spcBef>
                <a:spcPct val="0"/>
              </a:spcBef>
              <a:spcAft>
                <a:spcPct val="0"/>
              </a:spcAft>
              <a:defRPr sz="2250">
                <a:solidFill>
                  <a:schemeClr val="tx2"/>
                </a:solidFill>
                <a:latin typeface="Georgia" pitchFamily="18" charset="0"/>
              </a:defRPr>
            </a:lvl6pPr>
            <a:lvl7pPr marL="685800" algn="l" rtl="0" fontAlgn="base">
              <a:spcBef>
                <a:spcPct val="0"/>
              </a:spcBef>
              <a:spcAft>
                <a:spcPct val="0"/>
              </a:spcAft>
              <a:defRPr sz="2250">
                <a:solidFill>
                  <a:schemeClr val="tx2"/>
                </a:solidFill>
                <a:latin typeface="Georgia" pitchFamily="18" charset="0"/>
              </a:defRPr>
            </a:lvl7pPr>
            <a:lvl8pPr marL="1028700" algn="l" rtl="0" fontAlgn="base">
              <a:spcBef>
                <a:spcPct val="0"/>
              </a:spcBef>
              <a:spcAft>
                <a:spcPct val="0"/>
              </a:spcAft>
              <a:defRPr sz="2250">
                <a:solidFill>
                  <a:schemeClr val="tx2"/>
                </a:solidFill>
                <a:latin typeface="Georgia" pitchFamily="18" charset="0"/>
              </a:defRPr>
            </a:lvl8pPr>
            <a:lvl9pPr marL="1371600" algn="l" rtl="0" fontAlgn="base">
              <a:spcBef>
                <a:spcPct val="0"/>
              </a:spcBef>
              <a:spcAft>
                <a:spcPct val="0"/>
              </a:spcAft>
              <a:defRPr sz="2250">
                <a:solidFill>
                  <a:schemeClr val="tx2"/>
                </a:solidFill>
                <a:latin typeface="Georgia" pitchFamily="18" charset="0"/>
              </a:defRPr>
            </a:lvl9pPr>
          </a:lstStyle>
          <a:p>
            <a:pPr>
              <a:defRPr/>
            </a:pPr>
            <a:r>
              <a:rPr lang="en-US" sz="1980" b="1" dirty="0">
                <a:solidFill>
                  <a:schemeClr val="accent1"/>
                </a:solidFill>
                <a:latin typeface="Manifold CF Demi Bold" pitchFamily="2" charset="77"/>
              </a:rPr>
              <a:t>SAN ACACIO PROJECT</a:t>
            </a:r>
            <a:endParaRPr lang="en-US" sz="1620" b="1" i="1" dirty="0">
              <a:solidFill>
                <a:schemeClr val="accent1"/>
              </a:solidFill>
              <a:latin typeface="Manifold CF Demi Bold" pitchFamily="2" charset="77"/>
            </a:endParaRPr>
          </a:p>
        </p:txBody>
      </p:sp>
      <p:sp>
        <p:nvSpPr>
          <p:cNvPr id="8" name="Rectangle 7">
            <a:extLst>
              <a:ext uri="{FF2B5EF4-FFF2-40B4-BE49-F238E27FC236}">
                <a16:creationId xmlns:a16="http://schemas.microsoft.com/office/drawing/2014/main" id="{F6815295-D3EB-3E4E-8C64-CC988A8D85B2}"/>
              </a:ext>
            </a:extLst>
          </p:cNvPr>
          <p:cNvSpPr/>
          <p:nvPr/>
        </p:nvSpPr>
        <p:spPr>
          <a:xfrm>
            <a:off x="728922" y="844204"/>
            <a:ext cx="7374116" cy="318742"/>
          </a:xfrm>
          <a:prstGeom prst="rect">
            <a:avLst/>
          </a:prstGeom>
        </p:spPr>
        <p:txBody>
          <a:bodyPr wrap="square">
            <a:spAutoFit/>
          </a:bodyPr>
          <a:lstStyle/>
          <a:p>
            <a:pPr>
              <a:lnSpc>
                <a:spcPct val="114000"/>
              </a:lnSpc>
            </a:pPr>
            <a:r>
              <a:rPr lang="en-US" sz="1440" b="1" spc="198" dirty="0">
                <a:solidFill>
                  <a:schemeClr val="accent1"/>
                </a:solidFill>
                <a:latin typeface="Manifold CF Demi Bold" pitchFamily="2" charset="77"/>
                <a:ea typeface="Lato" panose="020F0502020204030203" pitchFamily="34" charset="0"/>
                <a:cs typeface="Lato" panose="020F0502020204030203" pitchFamily="34" charset="0"/>
              </a:rPr>
              <a:t>“POST-RESOURCE” DRILL RESULTS SUMMARY</a:t>
            </a:r>
          </a:p>
        </p:txBody>
      </p:sp>
      <p:sp>
        <p:nvSpPr>
          <p:cNvPr id="10" name="Slide Number Placeholder 3">
            <a:extLst>
              <a:ext uri="{FF2B5EF4-FFF2-40B4-BE49-F238E27FC236}">
                <a16:creationId xmlns:a16="http://schemas.microsoft.com/office/drawing/2014/main" id="{BC83B638-CFCD-FC47-A3E3-A7CA87DA05E3}"/>
              </a:ext>
            </a:extLst>
          </p:cNvPr>
          <p:cNvSpPr txBox="1">
            <a:spLocks/>
          </p:cNvSpPr>
          <p:nvPr/>
        </p:nvSpPr>
        <p:spPr bwMode="auto">
          <a:xfrm>
            <a:off x="8428482" y="5218024"/>
            <a:ext cx="201168" cy="211226"/>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32400" tIns="32400" rIns="32400" bIns="32400" numCol="1" anchor="t" anchorCtr="0" compatLnSpc="1">
            <a:prstTxWarp prst="textNoShape">
              <a:avLst/>
            </a:prstTxWarp>
          </a:bodyPr>
          <a:lstStyle>
            <a:defPPr>
              <a:defRPr lang="en-US"/>
            </a:defPPr>
            <a:lvl1pPr marL="0" algn="l" defTabSz="914400" rtl="0" eaLnBrk="1" latinLnBrk="0" hangingPunct="1">
              <a:defRPr sz="1800" b="0" i="0" kern="1200">
                <a:solidFill>
                  <a:schemeClr val="tx1"/>
                </a:solidFill>
                <a:latin typeface="Arial" panose="020B0604020202020204" pitchFamily="34" charset="0"/>
                <a:ea typeface="MS PGothic" panose="020B0600070205080204" pitchFamily="34" charset="-128"/>
                <a:cs typeface="Lato" panose="020F0502020204030203" pitchFamily="34" charset="0"/>
              </a:defRPr>
            </a:lvl1pPr>
            <a:lvl2pPr marL="557186" indent="-214302"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857207"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200090"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1542974"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1885856"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228738"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2571621"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2914505"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A983A77F-E02C-4B55-AE23-88B176EE659A}" type="slidenum">
              <a:rPr lang="en-US" altLang="en-US" sz="810">
                <a:solidFill>
                  <a:schemeClr val="bg1"/>
                </a:solidFill>
                <a:latin typeface="Manifold CF" pitchFamily="2" charset="77"/>
                <a:ea typeface="Lato" panose="020F0502020204030203" pitchFamily="34" charset="0"/>
              </a:rPr>
              <a:pPr algn="ctr"/>
              <a:t>26</a:t>
            </a:fld>
            <a:endParaRPr lang="en-US" altLang="en-US" sz="810" dirty="0">
              <a:solidFill>
                <a:schemeClr val="bg1"/>
              </a:solidFill>
              <a:latin typeface="Manifold CF" pitchFamily="2" charset="77"/>
              <a:ea typeface="Lato" panose="020F0502020204030203" pitchFamily="34" charset="0"/>
            </a:endParaRPr>
          </a:p>
        </p:txBody>
      </p:sp>
      <p:sp>
        <p:nvSpPr>
          <p:cNvPr id="9" name="TextBox 8">
            <a:extLst>
              <a:ext uri="{FF2B5EF4-FFF2-40B4-BE49-F238E27FC236}">
                <a16:creationId xmlns:a16="http://schemas.microsoft.com/office/drawing/2014/main" id="{FD5380A5-A4DB-9A48-A623-66DC6D87B3D6}"/>
              </a:ext>
            </a:extLst>
          </p:cNvPr>
          <p:cNvSpPr txBox="1"/>
          <p:nvPr/>
        </p:nvSpPr>
        <p:spPr>
          <a:xfrm>
            <a:off x="2004008" y="4151385"/>
            <a:ext cx="5135985" cy="237757"/>
          </a:xfrm>
          <a:prstGeom prst="rect">
            <a:avLst/>
          </a:prstGeom>
          <a:noFill/>
        </p:spPr>
        <p:txBody>
          <a:bodyPr wrap="square" rtlCol="0">
            <a:spAutoFit/>
          </a:bodyPr>
          <a:lstStyle/>
          <a:p>
            <a:r>
              <a:rPr lang="en-AU" sz="945" dirty="0">
                <a:latin typeface="Lato" panose="020F0502020204030203"/>
              </a:rPr>
              <a:t>*Please see Defiance </a:t>
            </a:r>
            <a:r>
              <a:rPr lang="en-AU" sz="945" dirty="0">
                <a:latin typeface="Lato" panose="020F0502020204030203"/>
                <a:hlinkClick r:id="rId2"/>
              </a:rPr>
              <a:t>press release </a:t>
            </a:r>
            <a:r>
              <a:rPr lang="en-AU" sz="945" dirty="0">
                <a:latin typeface="Lato" panose="020F0502020204030203"/>
              </a:rPr>
              <a:t>of 25 Oct 2017 for further details and 2017 intercepts. </a:t>
            </a:r>
          </a:p>
        </p:txBody>
      </p:sp>
      <p:sp>
        <p:nvSpPr>
          <p:cNvPr id="2" name="Slide Number Placeholder 1">
            <a:extLst>
              <a:ext uri="{FF2B5EF4-FFF2-40B4-BE49-F238E27FC236}">
                <a16:creationId xmlns:a16="http://schemas.microsoft.com/office/drawing/2014/main" id="{9DCDBEDF-826A-E846-8364-F6A87A9B65AE}"/>
              </a:ext>
            </a:extLst>
          </p:cNvPr>
          <p:cNvSpPr>
            <a:spLocks noGrp="1"/>
          </p:cNvSpPr>
          <p:nvPr>
            <p:ph type="sldNum" sz="quarter" idx="4"/>
          </p:nvPr>
        </p:nvSpPr>
        <p:spPr/>
        <p:txBody>
          <a:bodyPr/>
          <a:lstStyle/>
          <a:p>
            <a:fld id="{092B7659-9165-A646-905C-0168404DB040}" type="slidenum">
              <a:rPr lang="en-US" smtClean="0"/>
              <a:pPr/>
              <a:t>26</a:t>
            </a:fld>
            <a:endParaRPr lang="en-US" dirty="0"/>
          </a:p>
        </p:txBody>
      </p:sp>
    </p:spTree>
    <p:extLst>
      <p:ext uri="{BB962C8B-B14F-4D97-AF65-F5344CB8AC3E}">
        <p14:creationId xmlns:p14="http://schemas.microsoft.com/office/powerpoint/2010/main" val="36537478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5628BEEF-EC4E-4081-A54C-4F0AEB382C55}"/>
              </a:ext>
            </a:extLst>
          </p:cNvPr>
          <p:cNvSpPr txBox="1">
            <a:spLocks noChangeArrowheads="1"/>
          </p:cNvSpPr>
          <p:nvPr/>
        </p:nvSpPr>
        <p:spPr bwMode="auto">
          <a:xfrm>
            <a:off x="1794236" y="3446577"/>
            <a:ext cx="5555528" cy="5406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55390" tIns="27695" rIns="55390" bIns="27695">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154297" indent="-154297">
              <a:buAutoNum type="arabicPeriod"/>
              <a:defRPr/>
            </a:pPr>
            <a:r>
              <a:rPr lang="en-US" altLang="en-US" sz="63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rPr>
              <a:t>The resource states in the table conforms to CIM guidelines for reasonable potential for economic extraction and is not to be confused as reserves.  Resource numbers above are rounded to the nearest 100,000 tonnes, 1,000 oz Au and 1,000,000 lbs Cu.</a:t>
            </a:r>
          </a:p>
          <a:p>
            <a:pPr marL="154297" indent="-154297">
              <a:buAutoNum type="arabicPeriod"/>
              <a:defRPr/>
            </a:pPr>
            <a:r>
              <a:rPr lang="en-CA" altLang="en-US" sz="63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rPr>
              <a:t>The mineral resource stated in the table conforms to CIM guidelines for reasonable potential for economic extraction and is not to be considered mineral reserves.</a:t>
            </a:r>
            <a:endParaRPr lang="en-US" altLang="en-US" sz="63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a:p>
            <a:pPr marL="154297" indent="-154297">
              <a:buAutoNum type="arabicPeriod"/>
              <a:defRPr/>
            </a:pPr>
            <a:r>
              <a:rPr lang="en-US" altLang="en-US" sz="63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rPr>
              <a:t>NSR cut-off for sulphide material is $8.19/tonne milled and for oxide material is $10.13/tonne milled. </a:t>
            </a:r>
          </a:p>
        </p:txBody>
      </p:sp>
      <p:graphicFrame>
        <p:nvGraphicFramePr>
          <p:cNvPr id="11" name="Content Placeholder 11">
            <a:extLst>
              <a:ext uri="{FF2B5EF4-FFF2-40B4-BE49-F238E27FC236}">
                <a16:creationId xmlns:a16="http://schemas.microsoft.com/office/drawing/2014/main" id="{84672226-072C-D142-A6D0-066E7E14F4F8}"/>
              </a:ext>
            </a:extLst>
          </p:cNvPr>
          <p:cNvGraphicFramePr>
            <a:graphicFrameLocks/>
          </p:cNvGraphicFramePr>
          <p:nvPr/>
        </p:nvGraphicFramePr>
        <p:xfrm>
          <a:off x="715519" y="1917464"/>
          <a:ext cx="3752162" cy="1247762"/>
        </p:xfrm>
        <a:graphic>
          <a:graphicData uri="http://schemas.openxmlformats.org/drawingml/2006/table">
            <a:tbl>
              <a:tblPr firstRow="1" bandRow="1">
                <a:tableStyleId>{10A1B5D5-9B99-4C35-A422-299274C87663}</a:tableStyleId>
              </a:tblPr>
              <a:tblGrid>
                <a:gridCol w="714554">
                  <a:extLst>
                    <a:ext uri="{9D8B030D-6E8A-4147-A177-3AD203B41FA5}">
                      <a16:colId xmlns:a16="http://schemas.microsoft.com/office/drawing/2014/main" val="4126490374"/>
                    </a:ext>
                  </a:extLst>
                </a:gridCol>
                <a:gridCol w="506268">
                  <a:extLst>
                    <a:ext uri="{9D8B030D-6E8A-4147-A177-3AD203B41FA5}">
                      <a16:colId xmlns:a16="http://schemas.microsoft.com/office/drawing/2014/main" val="6564021"/>
                    </a:ext>
                  </a:extLst>
                </a:gridCol>
                <a:gridCol w="506268">
                  <a:extLst>
                    <a:ext uri="{9D8B030D-6E8A-4147-A177-3AD203B41FA5}">
                      <a16:colId xmlns:a16="http://schemas.microsoft.com/office/drawing/2014/main" val="2467743119"/>
                    </a:ext>
                  </a:extLst>
                </a:gridCol>
                <a:gridCol w="506268">
                  <a:extLst>
                    <a:ext uri="{9D8B030D-6E8A-4147-A177-3AD203B41FA5}">
                      <a16:colId xmlns:a16="http://schemas.microsoft.com/office/drawing/2014/main" val="3631251465"/>
                    </a:ext>
                  </a:extLst>
                </a:gridCol>
                <a:gridCol w="506268">
                  <a:extLst>
                    <a:ext uri="{9D8B030D-6E8A-4147-A177-3AD203B41FA5}">
                      <a16:colId xmlns:a16="http://schemas.microsoft.com/office/drawing/2014/main" val="4188806621"/>
                    </a:ext>
                  </a:extLst>
                </a:gridCol>
                <a:gridCol w="506268">
                  <a:extLst>
                    <a:ext uri="{9D8B030D-6E8A-4147-A177-3AD203B41FA5}">
                      <a16:colId xmlns:a16="http://schemas.microsoft.com/office/drawing/2014/main" val="3952603116"/>
                    </a:ext>
                  </a:extLst>
                </a:gridCol>
                <a:gridCol w="506268">
                  <a:extLst>
                    <a:ext uri="{9D8B030D-6E8A-4147-A177-3AD203B41FA5}">
                      <a16:colId xmlns:a16="http://schemas.microsoft.com/office/drawing/2014/main" val="1939519962"/>
                    </a:ext>
                  </a:extLst>
                </a:gridCol>
              </a:tblGrid>
              <a:tr h="287407">
                <a:tc>
                  <a:txBody>
                    <a:bodyPr/>
                    <a:lstStyle/>
                    <a:p>
                      <a:pPr algn="ctr"/>
                      <a:r>
                        <a:rPr lang="en-CA" sz="600" b="1" i="0" kern="1200" dirty="0">
                          <a:solidFill>
                            <a:schemeClr val="tx1"/>
                          </a:solidFill>
                          <a:latin typeface="Lato" panose="020F0502020204030203" pitchFamily="34" charset="0"/>
                          <a:ea typeface="Lato" panose="020F0502020204030203" pitchFamily="34" charset="0"/>
                          <a:cs typeface="Lato" panose="020F0502020204030203" pitchFamily="34" charset="0"/>
                        </a:rPr>
                        <a:t>Resource Classification</a:t>
                      </a:r>
                    </a:p>
                  </a:txBody>
                  <a:tcPr marL="50982" marR="50982" marT="26940" marB="26940" anchor="ctr">
                    <a:noFill/>
                  </a:tcPr>
                </a:tc>
                <a:tc>
                  <a:txBody>
                    <a:bodyPr/>
                    <a:lstStyle/>
                    <a:p>
                      <a:pPr algn="ctr"/>
                      <a:r>
                        <a:rPr kumimoji="0" lang="en-CA" sz="600" b="1" i="0" kern="1200" dirty="0">
                          <a:solidFill>
                            <a:schemeClr val="tx1"/>
                          </a:solidFill>
                          <a:latin typeface="Lato" panose="020F0502020204030203" pitchFamily="34" charset="0"/>
                          <a:ea typeface="Lato" panose="020F0502020204030203" pitchFamily="34" charset="0"/>
                          <a:cs typeface="Lato" panose="020F0502020204030203" pitchFamily="34" charset="0"/>
                        </a:rPr>
                        <a:t>Tonnes</a:t>
                      </a:r>
                    </a:p>
                  </a:txBody>
                  <a:tcPr marL="12371" marR="12371" marT="12374" marB="12374" anchor="ctr">
                    <a:noFill/>
                  </a:tcPr>
                </a:tc>
                <a:tc>
                  <a:txBody>
                    <a:bodyPr/>
                    <a:lstStyle/>
                    <a:p>
                      <a:pPr algn="ctr"/>
                      <a:r>
                        <a:rPr kumimoji="0" lang="en-CA" sz="600" b="1" i="0" kern="1200" dirty="0">
                          <a:solidFill>
                            <a:schemeClr val="tx1"/>
                          </a:solidFill>
                          <a:latin typeface="Lato" panose="020F0502020204030203" pitchFamily="34" charset="0"/>
                          <a:ea typeface="Lato" panose="020F0502020204030203" pitchFamily="34" charset="0"/>
                          <a:cs typeface="Lato" panose="020F0502020204030203" pitchFamily="34" charset="0"/>
                        </a:rPr>
                        <a:t>Au Grade (g/t)</a:t>
                      </a:r>
                    </a:p>
                  </a:txBody>
                  <a:tcPr marL="12371" marR="12371" marT="12374" marB="12374" anchor="ctr">
                    <a:noFill/>
                  </a:tcPr>
                </a:tc>
                <a:tc>
                  <a:txBody>
                    <a:bodyPr/>
                    <a:lstStyle/>
                    <a:p>
                      <a:pPr algn="ctr"/>
                      <a:r>
                        <a:rPr kumimoji="0" lang="en-CA" sz="600" b="1" i="0" kern="1200" dirty="0">
                          <a:solidFill>
                            <a:schemeClr val="tx1"/>
                          </a:solidFill>
                          <a:latin typeface="Lato" panose="020F0502020204030203" pitchFamily="34" charset="0"/>
                          <a:ea typeface="Lato" panose="020F0502020204030203" pitchFamily="34" charset="0"/>
                          <a:cs typeface="Lato" panose="020F0502020204030203" pitchFamily="34" charset="0"/>
                        </a:rPr>
                        <a:t>Cu Grade (%)</a:t>
                      </a:r>
                    </a:p>
                  </a:txBody>
                  <a:tcPr marL="12371" marR="12371" marT="12374" marB="12374" anchor="ctr">
                    <a:noFill/>
                  </a:tcPr>
                </a:tc>
                <a:tc>
                  <a:txBody>
                    <a:bodyPr/>
                    <a:lstStyle/>
                    <a:p>
                      <a:pPr algn="ctr"/>
                      <a:r>
                        <a:rPr kumimoji="0" lang="en-CA" sz="600" b="1" i="0" kern="1200" dirty="0">
                          <a:solidFill>
                            <a:schemeClr val="tx1"/>
                          </a:solidFill>
                          <a:latin typeface="Lato" panose="020F0502020204030203" pitchFamily="34" charset="0"/>
                          <a:ea typeface="Lato" panose="020F0502020204030203" pitchFamily="34" charset="0"/>
                          <a:cs typeface="Lato" panose="020F0502020204030203" pitchFamily="34" charset="0"/>
                        </a:rPr>
                        <a:t>Ag Grade (g/t)</a:t>
                      </a:r>
                    </a:p>
                  </a:txBody>
                  <a:tcPr marL="12371" marR="12371" marT="12374" marB="12374" anchor="ctr">
                    <a:noFill/>
                  </a:tcPr>
                </a:tc>
                <a:tc>
                  <a:txBody>
                    <a:bodyPr/>
                    <a:lstStyle/>
                    <a:p>
                      <a:pPr algn="ctr"/>
                      <a:r>
                        <a:rPr kumimoji="0" lang="en-CA" sz="600" b="1" i="0" kern="1200" dirty="0">
                          <a:solidFill>
                            <a:schemeClr val="tx1"/>
                          </a:solidFill>
                          <a:latin typeface="Lato" panose="020F0502020204030203" pitchFamily="34" charset="0"/>
                          <a:ea typeface="Lato" panose="020F0502020204030203" pitchFamily="34" charset="0"/>
                          <a:cs typeface="Lato" panose="020F0502020204030203" pitchFamily="34" charset="0"/>
                        </a:rPr>
                        <a:t>Contained Au (oz)</a:t>
                      </a:r>
                    </a:p>
                  </a:txBody>
                  <a:tcPr marL="12371" marR="12371" marT="12374" marB="12374" anchor="ctr">
                    <a:noFill/>
                  </a:tcPr>
                </a:tc>
                <a:tc>
                  <a:txBody>
                    <a:bodyPr/>
                    <a:lstStyle/>
                    <a:p>
                      <a:pPr algn="ctr"/>
                      <a:r>
                        <a:rPr kumimoji="0" lang="en-CA" sz="600" b="1" i="0" kern="1200" dirty="0">
                          <a:solidFill>
                            <a:schemeClr val="tx1"/>
                          </a:solidFill>
                          <a:latin typeface="Lato" panose="020F0502020204030203" pitchFamily="34" charset="0"/>
                          <a:ea typeface="Lato" panose="020F0502020204030203" pitchFamily="34" charset="0"/>
                          <a:cs typeface="Lato" panose="020F0502020204030203" pitchFamily="34" charset="0"/>
                        </a:rPr>
                        <a:t>Contained Cu (lbs)</a:t>
                      </a:r>
                    </a:p>
                  </a:txBody>
                  <a:tcPr marL="12371" marR="12371" marT="12374" marB="12374" anchor="ctr">
                    <a:noFill/>
                  </a:tcPr>
                </a:tc>
                <a:extLst>
                  <a:ext uri="{0D108BD9-81ED-4DB2-BD59-A6C34878D82A}">
                    <a16:rowId xmlns:a16="http://schemas.microsoft.com/office/drawing/2014/main" val="543679065"/>
                  </a:ext>
                </a:extLst>
              </a:tr>
              <a:tr h="178066">
                <a:tc>
                  <a:txBody>
                    <a:bodyPr/>
                    <a:lstStyle/>
                    <a:p>
                      <a:pPr algn="ctr"/>
                      <a:r>
                        <a:rPr lang="en-CA" sz="600" b="1" i="0" kern="1200" dirty="0">
                          <a:solidFill>
                            <a:schemeClr val="tx1"/>
                          </a:solidFill>
                          <a:latin typeface="Lato" panose="020F0502020204030203" pitchFamily="34" charset="0"/>
                          <a:ea typeface="Lato" panose="020F0502020204030203" pitchFamily="34" charset="0"/>
                          <a:cs typeface="Lato" panose="020F0502020204030203" pitchFamily="34" charset="0"/>
                        </a:rPr>
                        <a:t>Measured</a:t>
                      </a:r>
                    </a:p>
                  </a:txBody>
                  <a:tcPr marL="50982" marR="50982" marT="26945" marB="26945" anchor="ctr">
                    <a:noFill/>
                  </a:tcPr>
                </a:tc>
                <a:tc>
                  <a:txBody>
                    <a:bodyPr/>
                    <a:lstStyle/>
                    <a:p>
                      <a:pPr algn="ctr"/>
                      <a:r>
                        <a:rPr kumimoji="0" lang="en-CA" sz="600" b="0" i="0" kern="1200" dirty="0">
                          <a:solidFill>
                            <a:schemeClr val="tx1"/>
                          </a:solidFill>
                          <a:latin typeface="Lato" panose="020F0502020204030203" pitchFamily="34" charset="0"/>
                          <a:ea typeface="Lato" panose="020F0502020204030203" pitchFamily="34" charset="0"/>
                          <a:cs typeface="Lato" panose="020F0502020204030203" pitchFamily="34" charset="0"/>
                        </a:rPr>
                        <a:t>34,100,000</a:t>
                      </a:r>
                    </a:p>
                  </a:txBody>
                  <a:tcPr marL="12371" marR="12371" marT="12374" marB="12374" anchor="ctr">
                    <a:noFill/>
                  </a:tcPr>
                </a:tc>
                <a:tc>
                  <a:txBody>
                    <a:bodyPr/>
                    <a:lstStyle/>
                    <a:p>
                      <a:pPr algn="ctr"/>
                      <a:r>
                        <a:rPr kumimoji="0" lang="en-CA" sz="600" b="0" i="0" kern="1200" dirty="0">
                          <a:solidFill>
                            <a:schemeClr val="tx1"/>
                          </a:solidFill>
                          <a:latin typeface="Lato" panose="020F0502020204030203" pitchFamily="34" charset="0"/>
                          <a:ea typeface="Lato" panose="020F0502020204030203" pitchFamily="34" charset="0"/>
                          <a:cs typeface="Lato" panose="020F0502020204030203" pitchFamily="34" charset="0"/>
                        </a:rPr>
                        <a:t>0.48</a:t>
                      </a:r>
                    </a:p>
                  </a:txBody>
                  <a:tcPr marL="12371" marR="12371" marT="12374" marB="12374" anchor="ctr">
                    <a:noFill/>
                  </a:tcPr>
                </a:tc>
                <a:tc>
                  <a:txBody>
                    <a:bodyPr/>
                    <a:lstStyle/>
                    <a:p>
                      <a:pPr algn="ctr"/>
                      <a:r>
                        <a:rPr kumimoji="0" lang="en-CA" sz="600" b="0" i="0" kern="1200" dirty="0">
                          <a:solidFill>
                            <a:schemeClr val="tx1"/>
                          </a:solidFill>
                          <a:latin typeface="Lato" panose="020F0502020204030203" pitchFamily="34" charset="0"/>
                          <a:ea typeface="Lato" panose="020F0502020204030203" pitchFamily="34" charset="0"/>
                          <a:cs typeface="Lato" panose="020F0502020204030203" pitchFamily="34" charset="0"/>
                        </a:rPr>
                        <a:t>0.25</a:t>
                      </a:r>
                    </a:p>
                  </a:txBody>
                  <a:tcPr marL="12371" marR="12371" marT="12374" marB="12374" anchor="ctr">
                    <a:noFill/>
                  </a:tcPr>
                </a:tc>
                <a:tc>
                  <a:txBody>
                    <a:bodyPr/>
                    <a:lstStyle/>
                    <a:p>
                      <a:pPr algn="ctr"/>
                      <a:r>
                        <a:rPr kumimoji="0" lang="en-CA" sz="600" b="0" i="0" kern="1200" dirty="0">
                          <a:solidFill>
                            <a:schemeClr val="tx1"/>
                          </a:solidFill>
                          <a:latin typeface="Lato" panose="020F0502020204030203" pitchFamily="34" charset="0"/>
                          <a:ea typeface="Lato" panose="020F0502020204030203" pitchFamily="34" charset="0"/>
                          <a:cs typeface="Lato" panose="020F0502020204030203" pitchFamily="34" charset="0"/>
                        </a:rPr>
                        <a:t>0.95</a:t>
                      </a:r>
                    </a:p>
                  </a:txBody>
                  <a:tcPr marL="12371" marR="12371" marT="12374" marB="12374" anchor="ctr">
                    <a:noFill/>
                  </a:tcPr>
                </a:tc>
                <a:tc>
                  <a:txBody>
                    <a:bodyPr/>
                    <a:lstStyle/>
                    <a:p>
                      <a:pPr algn="ctr"/>
                      <a:r>
                        <a:rPr kumimoji="0" lang="en-CA" sz="600" b="0" i="0" kern="1200" dirty="0">
                          <a:solidFill>
                            <a:schemeClr val="tx1"/>
                          </a:solidFill>
                          <a:latin typeface="Lato" panose="020F0502020204030203" pitchFamily="34" charset="0"/>
                          <a:ea typeface="Lato" panose="020F0502020204030203" pitchFamily="34" charset="0"/>
                          <a:cs typeface="Lato" panose="020F0502020204030203" pitchFamily="34" charset="0"/>
                        </a:rPr>
                        <a:t>528,000</a:t>
                      </a:r>
                    </a:p>
                  </a:txBody>
                  <a:tcPr marL="12371" marR="12371" marT="12374" marB="12374" anchor="ctr">
                    <a:noFill/>
                  </a:tcPr>
                </a:tc>
                <a:tc>
                  <a:txBody>
                    <a:bodyPr/>
                    <a:lstStyle/>
                    <a:p>
                      <a:pPr algn="ctr"/>
                      <a:r>
                        <a:rPr kumimoji="0" lang="en-CA" sz="600" b="0" i="0" kern="1200" dirty="0">
                          <a:solidFill>
                            <a:schemeClr val="tx1"/>
                          </a:solidFill>
                          <a:latin typeface="Lato" panose="020F0502020204030203" pitchFamily="34" charset="0"/>
                          <a:ea typeface="Lato" panose="020F0502020204030203" pitchFamily="34" charset="0"/>
                          <a:cs typeface="Lato" panose="020F0502020204030203" pitchFamily="34" charset="0"/>
                        </a:rPr>
                        <a:t>185,000,000</a:t>
                      </a:r>
                    </a:p>
                  </a:txBody>
                  <a:tcPr marL="12371" marR="12371" marT="12374" marB="12374" anchor="ctr">
                    <a:noFill/>
                  </a:tcPr>
                </a:tc>
                <a:extLst>
                  <a:ext uri="{0D108BD9-81ED-4DB2-BD59-A6C34878D82A}">
                    <a16:rowId xmlns:a16="http://schemas.microsoft.com/office/drawing/2014/main" val="3166424450"/>
                  </a:ext>
                </a:extLst>
              </a:tr>
              <a:tr h="268221">
                <a:tc>
                  <a:txBody>
                    <a:bodyPr/>
                    <a:lstStyle/>
                    <a:p>
                      <a:pPr algn="ctr"/>
                      <a:r>
                        <a:rPr lang="en-CA" sz="600" b="1" i="0" kern="1200" dirty="0">
                          <a:solidFill>
                            <a:schemeClr val="tx1"/>
                          </a:solidFill>
                          <a:latin typeface="Lato" panose="020F0502020204030203" pitchFamily="34" charset="0"/>
                          <a:ea typeface="Lato" panose="020F0502020204030203" pitchFamily="34" charset="0"/>
                          <a:cs typeface="Lato" panose="020F0502020204030203" pitchFamily="34" charset="0"/>
                        </a:rPr>
                        <a:t>Indicated</a:t>
                      </a:r>
                    </a:p>
                  </a:txBody>
                  <a:tcPr marL="50982" marR="50982" marT="26945" marB="26945" anchor="ctr">
                    <a:noFill/>
                  </a:tcPr>
                </a:tc>
                <a:tc>
                  <a:txBody>
                    <a:bodyPr/>
                    <a:lstStyle/>
                    <a:p>
                      <a:pPr algn="ctr"/>
                      <a:r>
                        <a:rPr kumimoji="0" lang="en-CA" sz="600" b="0" i="0" kern="1200" dirty="0">
                          <a:solidFill>
                            <a:schemeClr val="tx1"/>
                          </a:solidFill>
                          <a:latin typeface="Lato" panose="020F0502020204030203" pitchFamily="34" charset="0"/>
                          <a:ea typeface="Lato" panose="020F0502020204030203" pitchFamily="34" charset="0"/>
                          <a:cs typeface="Lato" panose="020F0502020204030203" pitchFamily="34" charset="0"/>
                        </a:rPr>
                        <a:t>153,700,000</a:t>
                      </a:r>
                    </a:p>
                  </a:txBody>
                  <a:tcPr marL="12371" marR="12371" marT="12374" marB="12374" anchor="ctr">
                    <a:noFill/>
                  </a:tcPr>
                </a:tc>
                <a:tc>
                  <a:txBody>
                    <a:bodyPr/>
                    <a:lstStyle/>
                    <a:p>
                      <a:pPr algn="ctr"/>
                      <a:r>
                        <a:rPr kumimoji="0" lang="en-CA" sz="600" b="0" i="0" kern="1200" dirty="0">
                          <a:solidFill>
                            <a:schemeClr val="tx1"/>
                          </a:solidFill>
                          <a:latin typeface="Lato" panose="020F0502020204030203" pitchFamily="34" charset="0"/>
                          <a:ea typeface="Lato" panose="020F0502020204030203" pitchFamily="34" charset="0"/>
                          <a:cs typeface="Lato" panose="020F0502020204030203" pitchFamily="34" charset="0"/>
                        </a:rPr>
                        <a:t>0.26</a:t>
                      </a:r>
                    </a:p>
                  </a:txBody>
                  <a:tcPr marL="12371" marR="12371" marT="12374" marB="12374" anchor="ctr">
                    <a:noFill/>
                  </a:tcPr>
                </a:tc>
                <a:tc>
                  <a:txBody>
                    <a:bodyPr/>
                    <a:lstStyle/>
                    <a:p>
                      <a:pPr algn="ctr"/>
                      <a:r>
                        <a:rPr kumimoji="0" lang="en-CA" sz="600" b="0" i="0" kern="1200" dirty="0">
                          <a:solidFill>
                            <a:schemeClr val="tx1"/>
                          </a:solidFill>
                          <a:latin typeface="Lato" panose="020F0502020204030203" pitchFamily="34" charset="0"/>
                          <a:ea typeface="Lato" panose="020F0502020204030203" pitchFamily="34" charset="0"/>
                          <a:cs typeface="Lato" panose="020F0502020204030203" pitchFamily="34" charset="0"/>
                        </a:rPr>
                        <a:t>0.19</a:t>
                      </a:r>
                    </a:p>
                  </a:txBody>
                  <a:tcPr marL="12371" marR="12371" marT="12374" marB="12374" anchor="ctr">
                    <a:noFill/>
                  </a:tcPr>
                </a:tc>
                <a:tc>
                  <a:txBody>
                    <a:bodyPr/>
                    <a:lstStyle/>
                    <a:p>
                      <a:pPr algn="ctr"/>
                      <a:r>
                        <a:rPr kumimoji="0" lang="en-CA" sz="600" b="0" i="0" kern="1200" dirty="0">
                          <a:solidFill>
                            <a:schemeClr val="tx1"/>
                          </a:solidFill>
                          <a:latin typeface="Lato" panose="020F0502020204030203" pitchFamily="34" charset="0"/>
                          <a:ea typeface="Lato" panose="020F0502020204030203" pitchFamily="34" charset="0"/>
                          <a:cs typeface="Lato" panose="020F0502020204030203" pitchFamily="34" charset="0"/>
                        </a:rPr>
                        <a:t>1.67</a:t>
                      </a:r>
                    </a:p>
                  </a:txBody>
                  <a:tcPr marL="12371" marR="12371" marT="12374" marB="12374" anchor="ctr">
                    <a:noFill/>
                  </a:tcPr>
                </a:tc>
                <a:tc>
                  <a:txBody>
                    <a:bodyPr/>
                    <a:lstStyle/>
                    <a:p>
                      <a:pPr algn="ctr"/>
                      <a:r>
                        <a:rPr kumimoji="0" lang="en-CA" sz="600" b="0" i="0" kern="1200" dirty="0">
                          <a:solidFill>
                            <a:schemeClr val="tx1"/>
                          </a:solidFill>
                          <a:latin typeface="Lato" panose="020F0502020204030203" pitchFamily="34" charset="0"/>
                          <a:ea typeface="Lato" panose="020F0502020204030203" pitchFamily="34" charset="0"/>
                          <a:cs typeface="Lato" panose="020F0502020204030203" pitchFamily="34" charset="0"/>
                        </a:rPr>
                        <a:t>1,276,000</a:t>
                      </a:r>
                    </a:p>
                  </a:txBody>
                  <a:tcPr marL="12371" marR="12371" marT="12374" marB="12374" anchor="ctr">
                    <a:noFill/>
                  </a:tcPr>
                </a:tc>
                <a:tc>
                  <a:txBody>
                    <a:bodyPr/>
                    <a:lstStyle/>
                    <a:p>
                      <a:pPr algn="ctr"/>
                      <a:r>
                        <a:rPr kumimoji="0" lang="en-CA" sz="600" b="0" i="0" kern="1200" dirty="0">
                          <a:solidFill>
                            <a:schemeClr val="tx1"/>
                          </a:solidFill>
                          <a:latin typeface="Lato" panose="020F0502020204030203" pitchFamily="34" charset="0"/>
                          <a:ea typeface="Lato" panose="020F0502020204030203" pitchFamily="34" charset="0"/>
                          <a:cs typeface="Lato" panose="020F0502020204030203" pitchFamily="34" charset="0"/>
                        </a:rPr>
                        <a:t>628,000,000</a:t>
                      </a:r>
                    </a:p>
                  </a:txBody>
                  <a:tcPr marL="12371" marR="12371" marT="12374" marB="12374" anchor="ctr">
                    <a:noFill/>
                  </a:tcPr>
                </a:tc>
                <a:extLst>
                  <a:ext uri="{0D108BD9-81ED-4DB2-BD59-A6C34878D82A}">
                    <a16:rowId xmlns:a16="http://schemas.microsoft.com/office/drawing/2014/main" val="68249107"/>
                  </a:ext>
                </a:extLst>
              </a:tr>
              <a:tr h="287417">
                <a:tc>
                  <a:txBody>
                    <a:bodyPr/>
                    <a:lstStyle/>
                    <a:p>
                      <a:pPr algn="ctr"/>
                      <a:r>
                        <a:rPr lang="en-CA" sz="600" b="1" i="0" kern="1200" dirty="0">
                          <a:solidFill>
                            <a:schemeClr val="tx1"/>
                          </a:solidFill>
                          <a:latin typeface="Lato" panose="020F0502020204030203" pitchFamily="34" charset="0"/>
                          <a:ea typeface="Lato" panose="020F0502020204030203" pitchFamily="34" charset="0"/>
                          <a:cs typeface="Lato" panose="020F0502020204030203" pitchFamily="34" charset="0"/>
                        </a:rPr>
                        <a:t>Measured &amp; Indicated</a:t>
                      </a:r>
                    </a:p>
                  </a:txBody>
                  <a:tcPr marL="50982" marR="50982" marT="26945" marB="26945" anchor="ctr">
                    <a:noFill/>
                  </a:tcPr>
                </a:tc>
                <a:tc>
                  <a:txBody>
                    <a:bodyPr/>
                    <a:lstStyle/>
                    <a:p>
                      <a:pPr algn="ctr"/>
                      <a:r>
                        <a:rPr kumimoji="0" lang="en-CA" sz="600" b="0" i="0" kern="1200" dirty="0">
                          <a:solidFill>
                            <a:schemeClr val="tx1"/>
                          </a:solidFill>
                          <a:latin typeface="Lato" panose="020F0502020204030203" pitchFamily="34" charset="0"/>
                          <a:ea typeface="Lato" panose="020F0502020204030203" pitchFamily="34" charset="0"/>
                          <a:cs typeface="Lato" panose="020F0502020204030203" pitchFamily="34" charset="0"/>
                        </a:rPr>
                        <a:t>187,800,000</a:t>
                      </a:r>
                    </a:p>
                  </a:txBody>
                  <a:tcPr marL="12371" marR="12371" marT="12374" marB="12374" anchor="ctr">
                    <a:noFill/>
                  </a:tcPr>
                </a:tc>
                <a:tc>
                  <a:txBody>
                    <a:bodyPr/>
                    <a:lstStyle/>
                    <a:p>
                      <a:pPr algn="ctr"/>
                      <a:r>
                        <a:rPr kumimoji="0" lang="en-CA" sz="600" b="0" i="0" kern="1200" dirty="0">
                          <a:solidFill>
                            <a:schemeClr val="tx1"/>
                          </a:solidFill>
                          <a:latin typeface="Lato" panose="020F0502020204030203" pitchFamily="34" charset="0"/>
                          <a:ea typeface="Lato" panose="020F0502020204030203" pitchFamily="34" charset="0"/>
                          <a:cs typeface="Lato" panose="020F0502020204030203" pitchFamily="34" charset="0"/>
                        </a:rPr>
                        <a:t>0.30</a:t>
                      </a:r>
                    </a:p>
                  </a:txBody>
                  <a:tcPr marL="12371" marR="12371" marT="12374" marB="12374" anchor="ctr">
                    <a:noFill/>
                  </a:tcPr>
                </a:tc>
                <a:tc>
                  <a:txBody>
                    <a:bodyPr/>
                    <a:lstStyle/>
                    <a:p>
                      <a:pPr algn="ctr"/>
                      <a:r>
                        <a:rPr kumimoji="0" lang="en-CA" sz="600" b="0" i="0" kern="1200" dirty="0">
                          <a:solidFill>
                            <a:schemeClr val="tx1"/>
                          </a:solidFill>
                          <a:latin typeface="Lato" panose="020F0502020204030203" pitchFamily="34" charset="0"/>
                          <a:ea typeface="Lato" panose="020F0502020204030203" pitchFamily="34" charset="0"/>
                          <a:cs typeface="Lato" panose="020F0502020204030203" pitchFamily="34" charset="0"/>
                        </a:rPr>
                        <a:t>0.20</a:t>
                      </a:r>
                    </a:p>
                  </a:txBody>
                  <a:tcPr marL="12371" marR="12371" marT="12374" marB="12374" anchor="ctr">
                    <a:noFill/>
                  </a:tcPr>
                </a:tc>
                <a:tc>
                  <a:txBody>
                    <a:bodyPr/>
                    <a:lstStyle/>
                    <a:p>
                      <a:pPr algn="ctr"/>
                      <a:r>
                        <a:rPr kumimoji="0" lang="en-CA" sz="600" b="0" i="0" kern="1200" dirty="0">
                          <a:solidFill>
                            <a:schemeClr val="tx1"/>
                          </a:solidFill>
                          <a:latin typeface="Lato" panose="020F0502020204030203" pitchFamily="34" charset="0"/>
                          <a:ea typeface="Lato" panose="020F0502020204030203" pitchFamily="34" charset="0"/>
                          <a:cs typeface="Lato" panose="020F0502020204030203" pitchFamily="34" charset="0"/>
                        </a:rPr>
                        <a:t>1.54</a:t>
                      </a:r>
                    </a:p>
                  </a:txBody>
                  <a:tcPr marL="12371" marR="12371" marT="12374" marB="12374" anchor="ctr">
                    <a:noFill/>
                  </a:tcPr>
                </a:tc>
                <a:tc>
                  <a:txBody>
                    <a:bodyPr/>
                    <a:lstStyle/>
                    <a:p>
                      <a:pPr algn="ctr"/>
                      <a:r>
                        <a:rPr kumimoji="0" lang="en-CA" sz="600" b="0" i="0" kern="1200" dirty="0">
                          <a:solidFill>
                            <a:schemeClr val="tx1"/>
                          </a:solidFill>
                          <a:latin typeface="Lato" panose="020F0502020204030203" pitchFamily="34" charset="0"/>
                          <a:ea typeface="Lato" panose="020F0502020204030203" pitchFamily="34" charset="0"/>
                          <a:cs typeface="Lato" panose="020F0502020204030203" pitchFamily="34" charset="0"/>
                        </a:rPr>
                        <a:t>1,804,000</a:t>
                      </a:r>
                    </a:p>
                  </a:txBody>
                  <a:tcPr marL="12371" marR="12371" marT="12374" marB="12374" anchor="ctr">
                    <a:noFill/>
                  </a:tcPr>
                </a:tc>
                <a:tc>
                  <a:txBody>
                    <a:bodyPr/>
                    <a:lstStyle/>
                    <a:p>
                      <a:pPr algn="ctr"/>
                      <a:r>
                        <a:rPr kumimoji="0" lang="en-CA" sz="600" b="0" i="0" kern="1200" dirty="0">
                          <a:solidFill>
                            <a:schemeClr val="tx1"/>
                          </a:solidFill>
                          <a:latin typeface="Lato" panose="020F0502020204030203" pitchFamily="34" charset="0"/>
                          <a:ea typeface="Lato" panose="020F0502020204030203" pitchFamily="34" charset="0"/>
                          <a:cs typeface="Lato" panose="020F0502020204030203" pitchFamily="34" charset="0"/>
                        </a:rPr>
                        <a:t>813,000,000</a:t>
                      </a:r>
                    </a:p>
                  </a:txBody>
                  <a:tcPr marL="12371" marR="12371" marT="12374" marB="12374" anchor="ctr">
                    <a:noFill/>
                  </a:tcPr>
                </a:tc>
                <a:extLst>
                  <a:ext uri="{0D108BD9-81ED-4DB2-BD59-A6C34878D82A}">
                    <a16:rowId xmlns:a16="http://schemas.microsoft.com/office/drawing/2014/main" val="682352436"/>
                  </a:ext>
                </a:extLst>
              </a:tr>
              <a:tr h="226651">
                <a:tc>
                  <a:txBody>
                    <a:bodyPr/>
                    <a:lstStyle/>
                    <a:p>
                      <a:pPr algn="ctr"/>
                      <a:r>
                        <a:rPr lang="en-CA" sz="600" b="1" i="0" kern="1200" dirty="0">
                          <a:solidFill>
                            <a:schemeClr val="tx1"/>
                          </a:solidFill>
                          <a:latin typeface="Lato" panose="020F0502020204030203" pitchFamily="34" charset="0"/>
                          <a:ea typeface="Lato" panose="020F0502020204030203" pitchFamily="34" charset="0"/>
                          <a:cs typeface="Lato" panose="020F0502020204030203" pitchFamily="34" charset="0"/>
                        </a:rPr>
                        <a:t>Inferred</a:t>
                      </a:r>
                    </a:p>
                  </a:txBody>
                  <a:tcPr marL="50982" marR="50982" marT="26945" marB="26945" anchor="ctr">
                    <a:noFill/>
                  </a:tcPr>
                </a:tc>
                <a:tc>
                  <a:txBody>
                    <a:bodyPr/>
                    <a:lstStyle/>
                    <a:p>
                      <a:pPr algn="ctr"/>
                      <a:r>
                        <a:rPr kumimoji="0" lang="en-CA" sz="600" b="0" i="0" kern="1200" dirty="0">
                          <a:solidFill>
                            <a:schemeClr val="tx1"/>
                          </a:solidFill>
                          <a:latin typeface="Lato" panose="020F0502020204030203" pitchFamily="34" charset="0"/>
                          <a:ea typeface="Lato" panose="020F0502020204030203" pitchFamily="34" charset="0"/>
                          <a:cs typeface="Lato" panose="020F0502020204030203" pitchFamily="34" charset="0"/>
                        </a:rPr>
                        <a:t>35,700,000</a:t>
                      </a:r>
                    </a:p>
                  </a:txBody>
                  <a:tcPr marL="12371" marR="12371" marT="12374" marB="12374" anchor="ctr">
                    <a:noFill/>
                  </a:tcPr>
                </a:tc>
                <a:tc>
                  <a:txBody>
                    <a:bodyPr/>
                    <a:lstStyle/>
                    <a:p>
                      <a:pPr algn="ctr"/>
                      <a:r>
                        <a:rPr kumimoji="0" lang="en-CA" sz="600" b="0" i="0" kern="1200" dirty="0">
                          <a:solidFill>
                            <a:schemeClr val="tx1"/>
                          </a:solidFill>
                          <a:latin typeface="Lato" panose="020F0502020204030203" pitchFamily="34" charset="0"/>
                          <a:ea typeface="Lato" panose="020F0502020204030203" pitchFamily="34" charset="0"/>
                          <a:cs typeface="Lato" panose="020F0502020204030203" pitchFamily="34" charset="0"/>
                        </a:rPr>
                        <a:t>0.16</a:t>
                      </a:r>
                    </a:p>
                  </a:txBody>
                  <a:tcPr marL="12371" marR="12371" marT="12374" marB="12374" anchor="ctr">
                    <a:noFill/>
                  </a:tcPr>
                </a:tc>
                <a:tc>
                  <a:txBody>
                    <a:bodyPr/>
                    <a:lstStyle/>
                    <a:p>
                      <a:pPr algn="ctr"/>
                      <a:r>
                        <a:rPr kumimoji="0" lang="en-CA" sz="600" b="0" i="0" kern="1200" dirty="0">
                          <a:solidFill>
                            <a:schemeClr val="tx1"/>
                          </a:solidFill>
                          <a:latin typeface="Lato" panose="020F0502020204030203" pitchFamily="34" charset="0"/>
                          <a:ea typeface="Lato" panose="020F0502020204030203" pitchFamily="34" charset="0"/>
                          <a:cs typeface="Lato" panose="020F0502020204030203" pitchFamily="34" charset="0"/>
                        </a:rPr>
                        <a:t>0.15</a:t>
                      </a:r>
                    </a:p>
                  </a:txBody>
                  <a:tcPr marL="12371" marR="12371" marT="12374" marB="12374" anchor="ctr">
                    <a:noFill/>
                  </a:tcPr>
                </a:tc>
                <a:tc>
                  <a:txBody>
                    <a:bodyPr/>
                    <a:lstStyle/>
                    <a:p>
                      <a:pPr algn="ctr"/>
                      <a:r>
                        <a:rPr kumimoji="0" lang="en-CA" sz="600" b="0" i="0" kern="1200" dirty="0">
                          <a:solidFill>
                            <a:schemeClr val="tx1"/>
                          </a:solidFill>
                          <a:latin typeface="Lato" panose="020F0502020204030203" pitchFamily="34" charset="0"/>
                          <a:ea typeface="Lato" panose="020F0502020204030203" pitchFamily="34" charset="0"/>
                          <a:cs typeface="Lato" panose="020F0502020204030203" pitchFamily="34" charset="0"/>
                        </a:rPr>
                        <a:t>1.68</a:t>
                      </a:r>
                    </a:p>
                  </a:txBody>
                  <a:tcPr marL="12371" marR="12371" marT="12374" marB="12374" anchor="ctr">
                    <a:noFill/>
                  </a:tcPr>
                </a:tc>
                <a:tc>
                  <a:txBody>
                    <a:bodyPr/>
                    <a:lstStyle/>
                    <a:p>
                      <a:pPr algn="ctr"/>
                      <a:r>
                        <a:rPr kumimoji="0" lang="en-CA" sz="600" b="0" i="0" kern="1200" dirty="0">
                          <a:solidFill>
                            <a:schemeClr val="tx1"/>
                          </a:solidFill>
                          <a:latin typeface="Lato" panose="020F0502020204030203" pitchFamily="34" charset="0"/>
                          <a:ea typeface="Lato" panose="020F0502020204030203" pitchFamily="34" charset="0"/>
                          <a:cs typeface="Lato" panose="020F0502020204030203" pitchFamily="34" charset="0"/>
                        </a:rPr>
                        <a:t>182,000</a:t>
                      </a:r>
                    </a:p>
                  </a:txBody>
                  <a:tcPr marL="12371" marR="12371" marT="12374" marB="12374" anchor="ctr">
                    <a:noFill/>
                  </a:tcPr>
                </a:tc>
                <a:tc>
                  <a:txBody>
                    <a:bodyPr/>
                    <a:lstStyle/>
                    <a:p>
                      <a:pPr algn="ctr"/>
                      <a:r>
                        <a:rPr kumimoji="0" lang="en-CA" sz="600" b="0" i="0" kern="1200" dirty="0">
                          <a:solidFill>
                            <a:schemeClr val="tx1"/>
                          </a:solidFill>
                          <a:latin typeface="Lato" panose="020F0502020204030203" pitchFamily="34" charset="0"/>
                          <a:ea typeface="Lato" panose="020F0502020204030203" pitchFamily="34" charset="0"/>
                          <a:cs typeface="Lato" panose="020F0502020204030203" pitchFamily="34" charset="0"/>
                        </a:rPr>
                        <a:t>120,000,000</a:t>
                      </a:r>
                    </a:p>
                  </a:txBody>
                  <a:tcPr marL="12371" marR="12371" marT="12374" marB="12374" anchor="ctr">
                    <a:noFill/>
                  </a:tcPr>
                </a:tc>
                <a:extLst>
                  <a:ext uri="{0D108BD9-81ED-4DB2-BD59-A6C34878D82A}">
                    <a16:rowId xmlns:a16="http://schemas.microsoft.com/office/drawing/2014/main" val="4020151449"/>
                  </a:ext>
                </a:extLst>
              </a:tr>
            </a:tbl>
          </a:graphicData>
        </a:graphic>
      </p:graphicFrame>
      <p:graphicFrame>
        <p:nvGraphicFramePr>
          <p:cNvPr id="14" name="Content Placeholder 11">
            <a:extLst>
              <a:ext uri="{FF2B5EF4-FFF2-40B4-BE49-F238E27FC236}">
                <a16:creationId xmlns:a16="http://schemas.microsoft.com/office/drawing/2014/main" id="{5D2348F5-21E1-CD48-87A3-1C4DBBA839C7}"/>
              </a:ext>
            </a:extLst>
          </p:cNvPr>
          <p:cNvGraphicFramePr>
            <a:graphicFrameLocks/>
          </p:cNvGraphicFramePr>
          <p:nvPr/>
        </p:nvGraphicFramePr>
        <p:xfrm>
          <a:off x="4676319" y="1911120"/>
          <a:ext cx="3752163" cy="1234081"/>
        </p:xfrm>
        <a:graphic>
          <a:graphicData uri="http://schemas.openxmlformats.org/drawingml/2006/table">
            <a:tbl>
              <a:tblPr firstRow="1" bandRow="1">
                <a:tableStyleId>{10A1B5D5-9B99-4C35-A422-299274C87663}</a:tableStyleId>
              </a:tblPr>
              <a:tblGrid>
                <a:gridCol w="714555">
                  <a:extLst>
                    <a:ext uri="{9D8B030D-6E8A-4147-A177-3AD203B41FA5}">
                      <a16:colId xmlns:a16="http://schemas.microsoft.com/office/drawing/2014/main" val="4126490374"/>
                    </a:ext>
                  </a:extLst>
                </a:gridCol>
                <a:gridCol w="506268">
                  <a:extLst>
                    <a:ext uri="{9D8B030D-6E8A-4147-A177-3AD203B41FA5}">
                      <a16:colId xmlns:a16="http://schemas.microsoft.com/office/drawing/2014/main" val="6564021"/>
                    </a:ext>
                  </a:extLst>
                </a:gridCol>
                <a:gridCol w="506268">
                  <a:extLst>
                    <a:ext uri="{9D8B030D-6E8A-4147-A177-3AD203B41FA5}">
                      <a16:colId xmlns:a16="http://schemas.microsoft.com/office/drawing/2014/main" val="2467743119"/>
                    </a:ext>
                  </a:extLst>
                </a:gridCol>
                <a:gridCol w="506268">
                  <a:extLst>
                    <a:ext uri="{9D8B030D-6E8A-4147-A177-3AD203B41FA5}">
                      <a16:colId xmlns:a16="http://schemas.microsoft.com/office/drawing/2014/main" val="3631251465"/>
                    </a:ext>
                  </a:extLst>
                </a:gridCol>
                <a:gridCol w="506268">
                  <a:extLst>
                    <a:ext uri="{9D8B030D-6E8A-4147-A177-3AD203B41FA5}">
                      <a16:colId xmlns:a16="http://schemas.microsoft.com/office/drawing/2014/main" val="4188806621"/>
                    </a:ext>
                  </a:extLst>
                </a:gridCol>
                <a:gridCol w="506268">
                  <a:extLst>
                    <a:ext uri="{9D8B030D-6E8A-4147-A177-3AD203B41FA5}">
                      <a16:colId xmlns:a16="http://schemas.microsoft.com/office/drawing/2014/main" val="3952603116"/>
                    </a:ext>
                  </a:extLst>
                </a:gridCol>
                <a:gridCol w="506268">
                  <a:extLst>
                    <a:ext uri="{9D8B030D-6E8A-4147-A177-3AD203B41FA5}">
                      <a16:colId xmlns:a16="http://schemas.microsoft.com/office/drawing/2014/main" val="1939519962"/>
                    </a:ext>
                  </a:extLst>
                </a:gridCol>
              </a:tblGrid>
              <a:tr h="284058">
                <a:tc>
                  <a:txBody>
                    <a:bodyPr/>
                    <a:lstStyle/>
                    <a:p>
                      <a:pPr algn="ctr"/>
                      <a:r>
                        <a:rPr lang="en-CA" sz="600" b="1" i="0" kern="1200" dirty="0">
                          <a:solidFill>
                            <a:schemeClr val="tx1"/>
                          </a:solidFill>
                          <a:latin typeface="Lato" panose="020F0502020204030203" pitchFamily="34" charset="0"/>
                          <a:ea typeface="Lato" panose="020F0502020204030203" pitchFamily="34" charset="0"/>
                          <a:cs typeface="Lato" panose="020F0502020204030203" pitchFamily="34" charset="0"/>
                        </a:rPr>
                        <a:t>Resource Classification</a:t>
                      </a:r>
                    </a:p>
                  </a:txBody>
                  <a:tcPr marL="50982" marR="50982" marT="26940" marB="26940" anchor="ctr">
                    <a:noFill/>
                  </a:tcPr>
                </a:tc>
                <a:tc>
                  <a:txBody>
                    <a:bodyPr/>
                    <a:lstStyle/>
                    <a:p>
                      <a:pPr algn="ctr"/>
                      <a:r>
                        <a:rPr kumimoji="0" lang="en-CA" sz="600" b="1" i="0" kern="1200" dirty="0">
                          <a:solidFill>
                            <a:schemeClr val="tx1"/>
                          </a:solidFill>
                          <a:latin typeface="Lato" panose="020F0502020204030203" pitchFamily="34" charset="0"/>
                          <a:ea typeface="Lato" panose="020F0502020204030203" pitchFamily="34" charset="0"/>
                          <a:cs typeface="Lato" panose="020F0502020204030203" pitchFamily="34" charset="0"/>
                        </a:rPr>
                        <a:t>Tonnes</a:t>
                      </a:r>
                    </a:p>
                  </a:txBody>
                  <a:tcPr marL="12371" marR="12371" marT="12374" marB="12374" anchor="ctr">
                    <a:noFill/>
                  </a:tcPr>
                </a:tc>
                <a:tc>
                  <a:txBody>
                    <a:bodyPr/>
                    <a:lstStyle/>
                    <a:p>
                      <a:pPr algn="ctr"/>
                      <a:r>
                        <a:rPr kumimoji="0" lang="en-CA" sz="600" b="1" i="0" kern="1200" dirty="0">
                          <a:solidFill>
                            <a:schemeClr val="tx1"/>
                          </a:solidFill>
                          <a:latin typeface="Lato" panose="020F0502020204030203" pitchFamily="34" charset="0"/>
                          <a:ea typeface="Lato" panose="020F0502020204030203" pitchFamily="34" charset="0"/>
                          <a:cs typeface="Lato" panose="020F0502020204030203" pitchFamily="34" charset="0"/>
                        </a:rPr>
                        <a:t>Au Grade (g/t)</a:t>
                      </a:r>
                    </a:p>
                  </a:txBody>
                  <a:tcPr marL="12371" marR="12371" marT="12374" marB="12374" anchor="ctr">
                    <a:noFill/>
                  </a:tcPr>
                </a:tc>
                <a:tc>
                  <a:txBody>
                    <a:bodyPr/>
                    <a:lstStyle/>
                    <a:p>
                      <a:pPr algn="ctr"/>
                      <a:r>
                        <a:rPr kumimoji="0" lang="en-CA" sz="600" b="1" i="0" kern="1200" dirty="0">
                          <a:solidFill>
                            <a:schemeClr val="tx1"/>
                          </a:solidFill>
                          <a:latin typeface="Lato" panose="020F0502020204030203" pitchFamily="34" charset="0"/>
                          <a:ea typeface="Lato" panose="020F0502020204030203" pitchFamily="34" charset="0"/>
                          <a:cs typeface="Lato" panose="020F0502020204030203" pitchFamily="34" charset="0"/>
                        </a:rPr>
                        <a:t>Cu Grade (%)</a:t>
                      </a:r>
                    </a:p>
                  </a:txBody>
                  <a:tcPr marL="12371" marR="12371" marT="12374" marB="12374" anchor="ctr">
                    <a:noFill/>
                  </a:tcPr>
                </a:tc>
                <a:tc>
                  <a:txBody>
                    <a:bodyPr/>
                    <a:lstStyle/>
                    <a:p>
                      <a:pPr algn="ctr"/>
                      <a:r>
                        <a:rPr kumimoji="0" lang="en-CA" sz="600" b="1" i="0" kern="1200" dirty="0">
                          <a:solidFill>
                            <a:schemeClr val="tx1"/>
                          </a:solidFill>
                          <a:latin typeface="Lato" panose="020F0502020204030203" pitchFamily="34" charset="0"/>
                          <a:ea typeface="Lato" panose="020F0502020204030203" pitchFamily="34" charset="0"/>
                          <a:cs typeface="Lato" panose="020F0502020204030203" pitchFamily="34" charset="0"/>
                        </a:rPr>
                        <a:t>Ag Grade (g/t)</a:t>
                      </a:r>
                    </a:p>
                  </a:txBody>
                  <a:tcPr marL="12371" marR="12371" marT="12374" marB="12374" anchor="ctr">
                    <a:noFill/>
                  </a:tcPr>
                </a:tc>
                <a:tc>
                  <a:txBody>
                    <a:bodyPr/>
                    <a:lstStyle/>
                    <a:p>
                      <a:pPr algn="ctr"/>
                      <a:r>
                        <a:rPr kumimoji="0" lang="en-CA" sz="600" b="1" i="0" kern="1200" dirty="0">
                          <a:solidFill>
                            <a:schemeClr val="tx1"/>
                          </a:solidFill>
                          <a:latin typeface="Lato" panose="020F0502020204030203" pitchFamily="34" charset="0"/>
                          <a:ea typeface="Lato" panose="020F0502020204030203" pitchFamily="34" charset="0"/>
                          <a:cs typeface="Lato" panose="020F0502020204030203" pitchFamily="34" charset="0"/>
                        </a:rPr>
                        <a:t>Contained Au (oz)</a:t>
                      </a:r>
                    </a:p>
                  </a:txBody>
                  <a:tcPr marL="12371" marR="12371" marT="12374" marB="12374" anchor="ctr">
                    <a:noFill/>
                  </a:tcPr>
                </a:tc>
                <a:tc>
                  <a:txBody>
                    <a:bodyPr/>
                    <a:lstStyle/>
                    <a:p>
                      <a:pPr algn="ctr"/>
                      <a:r>
                        <a:rPr kumimoji="0" lang="en-CA" sz="600" b="1" i="0" kern="1200" dirty="0">
                          <a:solidFill>
                            <a:schemeClr val="tx1"/>
                          </a:solidFill>
                          <a:latin typeface="Lato" panose="020F0502020204030203" pitchFamily="34" charset="0"/>
                          <a:ea typeface="Lato" panose="020F0502020204030203" pitchFamily="34" charset="0"/>
                          <a:cs typeface="Lato" panose="020F0502020204030203" pitchFamily="34" charset="0"/>
                        </a:rPr>
                        <a:t>Contained Cu (lbs)</a:t>
                      </a:r>
                    </a:p>
                  </a:txBody>
                  <a:tcPr marL="12371" marR="12371" marT="12374" marB="12374" anchor="ctr">
                    <a:noFill/>
                  </a:tcPr>
                </a:tc>
                <a:extLst>
                  <a:ext uri="{0D108BD9-81ED-4DB2-BD59-A6C34878D82A}">
                    <a16:rowId xmlns:a16="http://schemas.microsoft.com/office/drawing/2014/main" val="543679065"/>
                  </a:ext>
                </a:extLst>
              </a:tr>
              <a:tr h="178532">
                <a:tc>
                  <a:txBody>
                    <a:bodyPr/>
                    <a:lstStyle/>
                    <a:p>
                      <a:pPr algn="ctr"/>
                      <a:r>
                        <a:rPr lang="en-CA" sz="600" b="1" i="0" kern="1200" dirty="0">
                          <a:solidFill>
                            <a:schemeClr val="tx1"/>
                          </a:solidFill>
                          <a:latin typeface="Lato" panose="020F0502020204030203" pitchFamily="34" charset="0"/>
                          <a:ea typeface="Lato" panose="020F0502020204030203" pitchFamily="34" charset="0"/>
                          <a:cs typeface="Lato" panose="020F0502020204030203" pitchFamily="34" charset="0"/>
                        </a:rPr>
                        <a:t>Measured</a:t>
                      </a:r>
                    </a:p>
                  </a:txBody>
                  <a:tcPr marL="50982" marR="50982" marT="26945" marB="26945" anchor="ctr">
                    <a:noFill/>
                  </a:tcPr>
                </a:tc>
                <a:tc>
                  <a:txBody>
                    <a:bodyPr/>
                    <a:lstStyle/>
                    <a:p>
                      <a:pPr algn="ctr"/>
                      <a:r>
                        <a:rPr kumimoji="0" lang="en-CA" sz="600" b="0" i="0" kern="1200" dirty="0">
                          <a:solidFill>
                            <a:schemeClr val="tx1"/>
                          </a:solidFill>
                          <a:latin typeface="Lato" panose="020F0502020204030203" pitchFamily="34" charset="0"/>
                          <a:ea typeface="Lato" panose="020F0502020204030203" pitchFamily="34" charset="0"/>
                          <a:cs typeface="Lato" panose="020F0502020204030203" pitchFamily="34" charset="0"/>
                        </a:rPr>
                        <a:t>26,800,000</a:t>
                      </a:r>
                    </a:p>
                  </a:txBody>
                  <a:tcPr marL="12371" marR="12371" marT="12374" marB="12374" anchor="ctr">
                    <a:noFill/>
                  </a:tcPr>
                </a:tc>
                <a:tc>
                  <a:txBody>
                    <a:bodyPr/>
                    <a:lstStyle/>
                    <a:p>
                      <a:pPr algn="ctr"/>
                      <a:r>
                        <a:rPr kumimoji="0" lang="en-CA" sz="600" b="0" i="0" kern="1200" dirty="0">
                          <a:solidFill>
                            <a:schemeClr val="tx1"/>
                          </a:solidFill>
                          <a:latin typeface="Lato" panose="020F0502020204030203" pitchFamily="34" charset="0"/>
                          <a:ea typeface="Lato" panose="020F0502020204030203" pitchFamily="34" charset="0"/>
                          <a:cs typeface="Lato" panose="020F0502020204030203" pitchFamily="34" charset="0"/>
                        </a:rPr>
                        <a:t>0.51</a:t>
                      </a:r>
                    </a:p>
                  </a:txBody>
                  <a:tcPr marL="12371" marR="12371" marT="12374" marB="12374" anchor="ctr">
                    <a:noFill/>
                  </a:tcPr>
                </a:tc>
                <a:tc>
                  <a:txBody>
                    <a:bodyPr/>
                    <a:lstStyle/>
                    <a:p>
                      <a:pPr algn="ctr"/>
                      <a:r>
                        <a:rPr kumimoji="0" lang="en-CA" sz="600" b="0" i="0" kern="1200" dirty="0">
                          <a:solidFill>
                            <a:schemeClr val="tx1"/>
                          </a:solidFill>
                          <a:latin typeface="Lato" panose="020F0502020204030203" pitchFamily="34" charset="0"/>
                          <a:ea typeface="Lato" panose="020F0502020204030203" pitchFamily="34" charset="0"/>
                          <a:cs typeface="Lato" panose="020F0502020204030203" pitchFamily="34" charset="0"/>
                        </a:rPr>
                        <a:t>0.25</a:t>
                      </a:r>
                    </a:p>
                  </a:txBody>
                  <a:tcPr marL="12371" marR="12371" marT="12374" marB="12374" anchor="ctr">
                    <a:noFill/>
                  </a:tcPr>
                </a:tc>
                <a:tc>
                  <a:txBody>
                    <a:bodyPr/>
                    <a:lstStyle/>
                    <a:p>
                      <a:pPr algn="ctr"/>
                      <a:r>
                        <a:rPr kumimoji="0" lang="en-CA" sz="600" b="0" i="0" kern="1200" dirty="0">
                          <a:solidFill>
                            <a:schemeClr val="tx1"/>
                          </a:solidFill>
                          <a:latin typeface="Lato" panose="020F0502020204030203" pitchFamily="34" charset="0"/>
                          <a:ea typeface="Lato" panose="020F0502020204030203" pitchFamily="34" charset="0"/>
                          <a:cs typeface="Lato" panose="020F0502020204030203" pitchFamily="34" charset="0"/>
                        </a:rPr>
                        <a:t>0.95</a:t>
                      </a:r>
                    </a:p>
                  </a:txBody>
                  <a:tcPr marL="12371" marR="12371" marT="12374" marB="12374" anchor="ctr">
                    <a:noFill/>
                  </a:tcPr>
                </a:tc>
                <a:tc>
                  <a:txBody>
                    <a:bodyPr/>
                    <a:lstStyle/>
                    <a:p>
                      <a:pPr algn="ctr"/>
                      <a:r>
                        <a:rPr kumimoji="0" lang="en-CA" sz="600" b="0" i="0" kern="1200" dirty="0">
                          <a:solidFill>
                            <a:schemeClr val="tx1"/>
                          </a:solidFill>
                          <a:latin typeface="Lato" panose="020F0502020204030203" pitchFamily="34" charset="0"/>
                          <a:ea typeface="Lato" panose="020F0502020204030203" pitchFamily="34" charset="0"/>
                          <a:cs typeface="Lato" panose="020F0502020204030203" pitchFamily="34" charset="0"/>
                        </a:rPr>
                        <a:t>438,000</a:t>
                      </a:r>
                    </a:p>
                  </a:txBody>
                  <a:tcPr marL="12371" marR="12371" marT="12374" marB="12374" anchor="ctr">
                    <a:noFill/>
                  </a:tcPr>
                </a:tc>
                <a:tc>
                  <a:txBody>
                    <a:bodyPr/>
                    <a:lstStyle/>
                    <a:p>
                      <a:pPr algn="ctr"/>
                      <a:r>
                        <a:rPr kumimoji="0" lang="en-CA" sz="600" b="0" i="0" kern="1200" dirty="0">
                          <a:solidFill>
                            <a:schemeClr val="tx1"/>
                          </a:solidFill>
                          <a:latin typeface="Lato" panose="020F0502020204030203" pitchFamily="34" charset="0"/>
                          <a:ea typeface="Lato" panose="020F0502020204030203" pitchFamily="34" charset="0"/>
                          <a:cs typeface="Lato" panose="020F0502020204030203" pitchFamily="34" charset="0"/>
                        </a:rPr>
                        <a:t>150,000,000</a:t>
                      </a:r>
                    </a:p>
                  </a:txBody>
                  <a:tcPr marL="12371" marR="12371" marT="12374" marB="12374" anchor="ctr">
                    <a:noFill/>
                  </a:tcPr>
                </a:tc>
                <a:extLst>
                  <a:ext uri="{0D108BD9-81ED-4DB2-BD59-A6C34878D82A}">
                    <a16:rowId xmlns:a16="http://schemas.microsoft.com/office/drawing/2014/main" val="3166424450"/>
                  </a:ext>
                </a:extLst>
              </a:tr>
              <a:tr h="268924">
                <a:tc>
                  <a:txBody>
                    <a:bodyPr/>
                    <a:lstStyle/>
                    <a:p>
                      <a:pPr algn="ctr"/>
                      <a:r>
                        <a:rPr lang="en-CA" sz="600" b="1" i="0" kern="1200" dirty="0">
                          <a:solidFill>
                            <a:schemeClr val="tx1"/>
                          </a:solidFill>
                          <a:latin typeface="Lato" panose="020F0502020204030203" pitchFamily="34" charset="0"/>
                          <a:ea typeface="Lato" panose="020F0502020204030203" pitchFamily="34" charset="0"/>
                          <a:cs typeface="Lato" panose="020F0502020204030203" pitchFamily="34" charset="0"/>
                        </a:rPr>
                        <a:t>Indicated</a:t>
                      </a:r>
                    </a:p>
                  </a:txBody>
                  <a:tcPr marL="50982" marR="50982" marT="26945" marB="26945" anchor="ctr">
                    <a:noFill/>
                  </a:tcPr>
                </a:tc>
                <a:tc>
                  <a:txBody>
                    <a:bodyPr/>
                    <a:lstStyle/>
                    <a:p>
                      <a:pPr algn="ctr"/>
                      <a:r>
                        <a:rPr kumimoji="0" lang="en-CA" sz="600" b="0" i="0" kern="1200" dirty="0">
                          <a:solidFill>
                            <a:schemeClr val="tx1"/>
                          </a:solidFill>
                          <a:latin typeface="Lato" panose="020F0502020204030203" pitchFamily="34" charset="0"/>
                          <a:ea typeface="Lato" panose="020F0502020204030203" pitchFamily="34" charset="0"/>
                          <a:cs typeface="Lato" panose="020F0502020204030203" pitchFamily="34" charset="0"/>
                        </a:rPr>
                        <a:t>61,700,000</a:t>
                      </a:r>
                    </a:p>
                  </a:txBody>
                  <a:tcPr marL="12371" marR="12371" marT="12374" marB="12374" anchor="ctr">
                    <a:noFill/>
                  </a:tcPr>
                </a:tc>
                <a:tc>
                  <a:txBody>
                    <a:bodyPr/>
                    <a:lstStyle/>
                    <a:p>
                      <a:pPr algn="ctr"/>
                      <a:r>
                        <a:rPr kumimoji="0" lang="en-CA" sz="600" b="0" i="0" kern="1200" dirty="0">
                          <a:solidFill>
                            <a:schemeClr val="tx1"/>
                          </a:solidFill>
                          <a:latin typeface="Lato" panose="020F0502020204030203" pitchFamily="34" charset="0"/>
                          <a:ea typeface="Lato" panose="020F0502020204030203" pitchFamily="34" charset="0"/>
                          <a:cs typeface="Lato" panose="020F0502020204030203" pitchFamily="34" charset="0"/>
                        </a:rPr>
                        <a:t>0.28</a:t>
                      </a:r>
                    </a:p>
                  </a:txBody>
                  <a:tcPr marL="12371" marR="12371" marT="12374" marB="12374" anchor="ctr">
                    <a:noFill/>
                  </a:tcPr>
                </a:tc>
                <a:tc>
                  <a:txBody>
                    <a:bodyPr/>
                    <a:lstStyle/>
                    <a:p>
                      <a:pPr algn="ctr"/>
                      <a:r>
                        <a:rPr kumimoji="0" lang="en-CA" sz="600" b="0" i="0" kern="1200" dirty="0">
                          <a:solidFill>
                            <a:schemeClr val="tx1"/>
                          </a:solidFill>
                          <a:latin typeface="Lato" panose="020F0502020204030203" pitchFamily="34" charset="0"/>
                          <a:ea typeface="Lato" panose="020F0502020204030203" pitchFamily="34" charset="0"/>
                          <a:cs typeface="Lato" panose="020F0502020204030203" pitchFamily="34" charset="0"/>
                        </a:rPr>
                        <a:t>0.20</a:t>
                      </a:r>
                    </a:p>
                  </a:txBody>
                  <a:tcPr marL="12371" marR="12371" marT="12374" marB="12374" anchor="ctr">
                    <a:noFill/>
                  </a:tcPr>
                </a:tc>
                <a:tc>
                  <a:txBody>
                    <a:bodyPr/>
                    <a:lstStyle/>
                    <a:p>
                      <a:pPr algn="ctr"/>
                      <a:r>
                        <a:rPr kumimoji="0" lang="en-CA" sz="600" b="0" i="0" kern="1200" dirty="0">
                          <a:solidFill>
                            <a:schemeClr val="tx1"/>
                          </a:solidFill>
                          <a:latin typeface="Lato" panose="020F0502020204030203" pitchFamily="34" charset="0"/>
                          <a:ea typeface="Lato" panose="020F0502020204030203" pitchFamily="34" charset="0"/>
                          <a:cs typeface="Lato" panose="020F0502020204030203" pitchFamily="34" charset="0"/>
                        </a:rPr>
                        <a:t>1.58</a:t>
                      </a:r>
                    </a:p>
                  </a:txBody>
                  <a:tcPr marL="12371" marR="12371" marT="12374" marB="12374" anchor="ctr">
                    <a:noFill/>
                  </a:tcPr>
                </a:tc>
                <a:tc>
                  <a:txBody>
                    <a:bodyPr/>
                    <a:lstStyle/>
                    <a:p>
                      <a:pPr algn="ctr"/>
                      <a:r>
                        <a:rPr kumimoji="0" lang="en-CA" sz="600" b="0" i="0" kern="1200" dirty="0">
                          <a:solidFill>
                            <a:schemeClr val="tx1"/>
                          </a:solidFill>
                          <a:latin typeface="Lato" panose="020F0502020204030203" pitchFamily="34" charset="0"/>
                          <a:ea typeface="Lato" panose="020F0502020204030203" pitchFamily="34" charset="0"/>
                          <a:cs typeface="Lato" panose="020F0502020204030203" pitchFamily="34" charset="0"/>
                        </a:rPr>
                        <a:t>550,000</a:t>
                      </a:r>
                    </a:p>
                  </a:txBody>
                  <a:tcPr marL="12371" marR="12371" marT="12374" marB="12374" anchor="ctr">
                    <a:noFill/>
                  </a:tcPr>
                </a:tc>
                <a:tc>
                  <a:txBody>
                    <a:bodyPr/>
                    <a:lstStyle/>
                    <a:p>
                      <a:pPr algn="ctr"/>
                      <a:r>
                        <a:rPr kumimoji="0" lang="en-CA" sz="600" b="0" i="0" kern="1200" dirty="0">
                          <a:solidFill>
                            <a:schemeClr val="tx1"/>
                          </a:solidFill>
                          <a:latin typeface="Lato" panose="020F0502020204030203" pitchFamily="34" charset="0"/>
                          <a:ea typeface="Lato" panose="020F0502020204030203" pitchFamily="34" charset="0"/>
                          <a:cs typeface="Lato" panose="020F0502020204030203" pitchFamily="34" charset="0"/>
                        </a:rPr>
                        <a:t>269,000,000</a:t>
                      </a:r>
                    </a:p>
                  </a:txBody>
                  <a:tcPr marL="12371" marR="12371" marT="12374" marB="12374" anchor="ctr">
                    <a:noFill/>
                  </a:tcPr>
                </a:tc>
                <a:extLst>
                  <a:ext uri="{0D108BD9-81ED-4DB2-BD59-A6C34878D82A}">
                    <a16:rowId xmlns:a16="http://schemas.microsoft.com/office/drawing/2014/main" val="68249107"/>
                  </a:ext>
                </a:extLst>
              </a:tr>
              <a:tr h="275323">
                <a:tc>
                  <a:txBody>
                    <a:bodyPr/>
                    <a:lstStyle/>
                    <a:p>
                      <a:pPr algn="ctr"/>
                      <a:r>
                        <a:rPr lang="en-CA" sz="600" b="1" i="0" kern="1200" dirty="0">
                          <a:solidFill>
                            <a:schemeClr val="tx1"/>
                          </a:solidFill>
                          <a:latin typeface="Lato" panose="020F0502020204030203" pitchFamily="34" charset="0"/>
                          <a:ea typeface="Lato" panose="020F0502020204030203" pitchFamily="34" charset="0"/>
                          <a:cs typeface="Lato" panose="020F0502020204030203" pitchFamily="34" charset="0"/>
                        </a:rPr>
                        <a:t>Measured &amp; Indicated</a:t>
                      </a:r>
                    </a:p>
                  </a:txBody>
                  <a:tcPr marL="50982" marR="50982" marT="26945" marB="26945" anchor="ctr">
                    <a:noFill/>
                  </a:tcPr>
                </a:tc>
                <a:tc>
                  <a:txBody>
                    <a:bodyPr/>
                    <a:lstStyle/>
                    <a:p>
                      <a:pPr algn="ctr"/>
                      <a:r>
                        <a:rPr kumimoji="0" lang="en-CA" sz="600" b="0" i="0" kern="1200" dirty="0">
                          <a:solidFill>
                            <a:schemeClr val="tx1"/>
                          </a:solidFill>
                          <a:latin typeface="Lato" panose="020F0502020204030203" pitchFamily="34" charset="0"/>
                          <a:ea typeface="Lato" panose="020F0502020204030203" pitchFamily="34" charset="0"/>
                          <a:cs typeface="Lato" panose="020F0502020204030203" pitchFamily="34" charset="0"/>
                        </a:rPr>
                        <a:t>88,500,000</a:t>
                      </a:r>
                    </a:p>
                  </a:txBody>
                  <a:tcPr marL="12371" marR="12371" marT="12374" marB="12374" anchor="ctr">
                    <a:noFill/>
                  </a:tcPr>
                </a:tc>
                <a:tc>
                  <a:txBody>
                    <a:bodyPr/>
                    <a:lstStyle/>
                    <a:p>
                      <a:pPr algn="ctr"/>
                      <a:r>
                        <a:rPr kumimoji="0" lang="en-CA" sz="600" b="0" i="0" kern="1200" dirty="0">
                          <a:solidFill>
                            <a:schemeClr val="tx1"/>
                          </a:solidFill>
                          <a:latin typeface="Lato" panose="020F0502020204030203" pitchFamily="34" charset="0"/>
                          <a:ea typeface="Lato" panose="020F0502020204030203" pitchFamily="34" charset="0"/>
                          <a:cs typeface="Lato" panose="020F0502020204030203" pitchFamily="34" charset="0"/>
                        </a:rPr>
                        <a:t>0.35</a:t>
                      </a:r>
                    </a:p>
                  </a:txBody>
                  <a:tcPr marL="12371" marR="12371" marT="12374" marB="12374" anchor="ctr">
                    <a:noFill/>
                  </a:tcPr>
                </a:tc>
                <a:tc>
                  <a:txBody>
                    <a:bodyPr/>
                    <a:lstStyle/>
                    <a:p>
                      <a:pPr algn="ctr"/>
                      <a:r>
                        <a:rPr kumimoji="0" lang="en-CA" sz="600" b="0" i="0" kern="1200" dirty="0">
                          <a:solidFill>
                            <a:schemeClr val="tx1"/>
                          </a:solidFill>
                          <a:latin typeface="Lato" panose="020F0502020204030203" pitchFamily="34" charset="0"/>
                          <a:ea typeface="Lato" panose="020F0502020204030203" pitchFamily="34" charset="0"/>
                          <a:cs typeface="Lato" panose="020F0502020204030203" pitchFamily="34" charset="0"/>
                        </a:rPr>
                        <a:t>0.21</a:t>
                      </a:r>
                    </a:p>
                  </a:txBody>
                  <a:tcPr marL="12371" marR="12371" marT="12374" marB="12374" anchor="ctr">
                    <a:noFill/>
                  </a:tcPr>
                </a:tc>
                <a:tc>
                  <a:txBody>
                    <a:bodyPr/>
                    <a:lstStyle/>
                    <a:p>
                      <a:pPr algn="ctr"/>
                      <a:r>
                        <a:rPr kumimoji="0" lang="en-CA" sz="600" b="0" i="0" kern="1200" dirty="0">
                          <a:solidFill>
                            <a:schemeClr val="tx1"/>
                          </a:solidFill>
                          <a:latin typeface="Lato" panose="020F0502020204030203" pitchFamily="34" charset="0"/>
                          <a:ea typeface="Lato" panose="020F0502020204030203" pitchFamily="34" charset="0"/>
                          <a:cs typeface="Lato" panose="020F0502020204030203" pitchFamily="34" charset="0"/>
                        </a:rPr>
                        <a:t>1.39</a:t>
                      </a:r>
                    </a:p>
                  </a:txBody>
                  <a:tcPr marL="12371" marR="12371" marT="12374" marB="12374" anchor="ctr">
                    <a:noFill/>
                  </a:tcPr>
                </a:tc>
                <a:tc>
                  <a:txBody>
                    <a:bodyPr/>
                    <a:lstStyle/>
                    <a:p>
                      <a:pPr algn="ctr"/>
                      <a:r>
                        <a:rPr kumimoji="0" lang="en-CA" sz="600" b="0" i="0" kern="1200" dirty="0">
                          <a:solidFill>
                            <a:schemeClr val="tx1"/>
                          </a:solidFill>
                          <a:latin typeface="Lato" panose="020F0502020204030203" pitchFamily="34" charset="0"/>
                          <a:ea typeface="Lato" panose="020F0502020204030203" pitchFamily="34" charset="0"/>
                          <a:cs typeface="Lato" panose="020F0502020204030203" pitchFamily="34" charset="0"/>
                        </a:rPr>
                        <a:t>988,000</a:t>
                      </a:r>
                    </a:p>
                  </a:txBody>
                  <a:tcPr marL="12371" marR="12371" marT="12374" marB="12374" anchor="ctr">
                    <a:noFill/>
                  </a:tcPr>
                </a:tc>
                <a:tc>
                  <a:txBody>
                    <a:bodyPr/>
                    <a:lstStyle/>
                    <a:p>
                      <a:pPr algn="ctr"/>
                      <a:r>
                        <a:rPr kumimoji="0" lang="en-CA" sz="600" b="0" i="0" kern="1200" dirty="0">
                          <a:solidFill>
                            <a:schemeClr val="tx1"/>
                          </a:solidFill>
                          <a:latin typeface="Lato" panose="020F0502020204030203" pitchFamily="34" charset="0"/>
                          <a:ea typeface="Lato" panose="020F0502020204030203" pitchFamily="34" charset="0"/>
                          <a:cs typeface="Lato" panose="020F0502020204030203" pitchFamily="34" charset="0"/>
                        </a:rPr>
                        <a:t>419,000,000</a:t>
                      </a:r>
                    </a:p>
                  </a:txBody>
                  <a:tcPr marL="12371" marR="12371" marT="12374" marB="12374" anchor="ctr">
                    <a:noFill/>
                  </a:tcPr>
                </a:tc>
                <a:extLst>
                  <a:ext uri="{0D108BD9-81ED-4DB2-BD59-A6C34878D82A}">
                    <a16:rowId xmlns:a16="http://schemas.microsoft.com/office/drawing/2014/main" val="682352436"/>
                  </a:ext>
                </a:extLst>
              </a:tr>
              <a:tr h="227244">
                <a:tc>
                  <a:txBody>
                    <a:bodyPr/>
                    <a:lstStyle/>
                    <a:p>
                      <a:pPr algn="ctr"/>
                      <a:r>
                        <a:rPr lang="en-CA" sz="600" b="1" i="0" kern="1200" dirty="0">
                          <a:solidFill>
                            <a:schemeClr val="tx1"/>
                          </a:solidFill>
                          <a:latin typeface="Lato" panose="020F0502020204030203" pitchFamily="34" charset="0"/>
                          <a:ea typeface="Lato" panose="020F0502020204030203" pitchFamily="34" charset="0"/>
                          <a:cs typeface="Lato" panose="020F0502020204030203" pitchFamily="34" charset="0"/>
                        </a:rPr>
                        <a:t>Inferred</a:t>
                      </a:r>
                    </a:p>
                  </a:txBody>
                  <a:tcPr marL="50982" marR="50982" marT="26945" marB="26945" anchor="ctr">
                    <a:noFill/>
                  </a:tcPr>
                </a:tc>
                <a:tc>
                  <a:txBody>
                    <a:bodyPr/>
                    <a:lstStyle/>
                    <a:p>
                      <a:pPr algn="ctr"/>
                      <a:r>
                        <a:rPr kumimoji="0" lang="en-CA" sz="600" b="0" i="0" kern="1200" dirty="0">
                          <a:solidFill>
                            <a:schemeClr val="tx1"/>
                          </a:solidFill>
                          <a:latin typeface="Lato" panose="020F0502020204030203" pitchFamily="34" charset="0"/>
                          <a:ea typeface="Lato" panose="020F0502020204030203" pitchFamily="34" charset="0"/>
                          <a:cs typeface="Lato" panose="020F0502020204030203" pitchFamily="34" charset="0"/>
                        </a:rPr>
                        <a:t>2,000,000</a:t>
                      </a:r>
                    </a:p>
                  </a:txBody>
                  <a:tcPr marL="12371" marR="12371" marT="12374" marB="12374" anchor="ctr">
                    <a:noFill/>
                  </a:tcPr>
                </a:tc>
                <a:tc>
                  <a:txBody>
                    <a:bodyPr/>
                    <a:lstStyle/>
                    <a:p>
                      <a:pPr algn="ctr"/>
                      <a:r>
                        <a:rPr kumimoji="0" lang="en-CA" sz="600" b="0" i="0" kern="1200" dirty="0">
                          <a:solidFill>
                            <a:schemeClr val="tx1"/>
                          </a:solidFill>
                          <a:latin typeface="Lato" panose="020F0502020204030203" pitchFamily="34" charset="0"/>
                          <a:ea typeface="Lato" panose="020F0502020204030203" pitchFamily="34" charset="0"/>
                          <a:cs typeface="Lato" panose="020F0502020204030203" pitchFamily="34" charset="0"/>
                        </a:rPr>
                        <a:t>0.19</a:t>
                      </a:r>
                    </a:p>
                  </a:txBody>
                  <a:tcPr marL="12371" marR="12371" marT="12374" marB="12374" anchor="ctr">
                    <a:noFill/>
                  </a:tcPr>
                </a:tc>
                <a:tc>
                  <a:txBody>
                    <a:bodyPr/>
                    <a:lstStyle/>
                    <a:p>
                      <a:pPr algn="ctr"/>
                      <a:r>
                        <a:rPr kumimoji="0" lang="en-CA" sz="600" b="0" i="0" kern="1200" dirty="0">
                          <a:solidFill>
                            <a:schemeClr val="tx1"/>
                          </a:solidFill>
                          <a:latin typeface="Lato" panose="020F0502020204030203" pitchFamily="34" charset="0"/>
                          <a:ea typeface="Lato" panose="020F0502020204030203" pitchFamily="34" charset="0"/>
                          <a:cs typeface="Lato" panose="020F0502020204030203" pitchFamily="34" charset="0"/>
                        </a:rPr>
                        <a:t>0.18</a:t>
                      </a:r>
                    </a:p>
                  </a:txBody>
                  <a:tcPr marL="12371" marR="12371" marT="12374" marB="12374" anchor="ctr">
                    <a:noFill/>
                  </a:tcPr>
                </a:tc>
                <a:tc>
                  <a:txBody>
                    <a:bodyPr/>
                    <a:lstStyle/>
                    <a:p>
                      <a:pPr algn="ctr"/>
                      <a:r>
                        <a:rPr kumimoji="0" lang="en-CA" sz="600" b="0" i="0" kern="1200" dirty="0">
                          <a:solidFill>
                            <a:schemeClr val="tx1"/>
                          </a:solidFill>
                          <a:latin typeface="Lato" panose="020F0502020204030203" pitchFamily="34" charset="0"/>
                          <a:ea typeface="Lato" panose="020F0502020204030203" pitchFamily="34" charset="0"/>
                          <a:cs typeface="Lato" panose="020F0502020204030203" pitchFamily="34" charset="0"/>
                        </a:rPr>
                        <a:t>2.73</a:t>
                      </a:r>
                    </a:p>
                  </a:txBody>
                  <a:tcPr marL="12371" marR="12371" marT="12374" marB="12374" anchor="ctr">
                    <a:noFill/>
                  </a:tcPr>
                </a:tc>
                <a:tc>
                  <a:txBody>
                    <a:bodyPr/>
                    <a:lstStyle/>
                    <a:p>
                      <a:pPr algn="ctr"/>
                      <a:r>
                        <a:rPr kumimoji="0" lang="en-CA" sz="600" b="0" i="0" kern="1200" dirty="0">
                          <a:solidFill>
                            <a:schemeClr val="tx1"/>
                          </a:solidFill>
                          <a:latin typeface="Lato" panose="020F0502020204030203" pitchFamily="34" charset="0"/>
                          <a:ea typeface="Lato" panose="020F0502020204030203" pitchFamily="34" charset="0"/>
                          <a:cs typeface="Lato" panose="020F0502020204030203" pitchFamily="34" charset="0"/>
                        </a:rPr>
                        <a:t>12,000</a:t>
                      </a:r>
                    </a:p>
                  </a:txBody>
                  <a:tcPr marL="12371" marR="12371" marT="12374" marB="12374" anchor="ctr">
                    <a:noFill/>
                  </a:tcPr>
                </a:tc>
                <a:tc>
                  <a:txBody>
                    <a:bodyPr/>
                    <a:lstStyle/>
                    <a:p>
                      <a:pPr algn="ctr"/>
                      <a:r>
                        <a:rPr kumimoji="0" lang="en-CA" sz="600" b="0" i="0" kern="1200" dirty="0">
                          <a:solidFill>
                            <a:schemeClr val="tx1"/>
                          </a:solidFill>
                          <a:latin typeface="Lato" panose="020F0502020204030203" pitchFamily="34" charset="0"/>
                          <a:ea typeface="Lato" panose="020F0502020204030203" pitchFamily="34" charset="0"/>
                          <a:cs typeface="Lato" panose="020F0502020204030203" pitchFamily="34" charset="0"/>
                        </a:rPr>
                        <a:t>8,000,000</a:t>
                      </a:r>
                    </a:p>
                  </a:txBody>
                  <a:tcPr marL="12371" marR="12371" marT="12374" marB="12374" anchor="ctr">
                    <a:noFill/>
                  </a:tcPr>
                </a:tc>
                <a:extLst>
                  <a:ext uri="{0D108BD9-81ED-4DB2-BD59-A6C34878D82A}">
                    <a16:rowId xmlns:a16="http://schemas.microsoft.com/office/drawing/2014/main" val="4020151449"/>
                  </a:ext>
                </a:extLst>
              </a:tr>
            </a:tbl>
          </a:graphicData>
        </a:graphic>
      </p:graphicFrame>
      <p:sp>
        <p:nvSpPr>
          <p:cNvPr id="17" name="Title 1">
            <a:extLst>
              <a:ext uri="{FF2B5EF4-FFF2-40B4-BE49-F238E27FC236}">
                <a16:creationId xmlns:a16="http://schemas.microsoft.com/office/drawing/2014/main" id="{E5256031-FBA0-344F-B57F-86E5C4A056A3}"/>
              </a:ext>
            </a:extLst>
          </p:cNvPr>
          <p:cNvSpPr txBox="1">
            <a:spLocks/>
          </p:cNvSpPr>
          <p:nvPr/>
        </p:nvSpPr>
        <p:spPr>
          <a:xfrm>
            <a:off x="715519" y="507858"/>
            <a:ext cx="7078883" cy="395131"/>
          </a:xfrm>
          <a:prstGeom prst="rect">
            <a:avLst/>
          </a:prstGeom>
        </p:spPr>
        <p:txBody>
          <a:bodyPr vert="horz" anchor="b">
            <a:normAutofit/>
          </a:bodyPr>
          <a:lstStyle>
            <a:lvl1pPr algn="l" rtl="0" eaLnBrk="0" fontAlgn="base" hangingPunct="0">
              <a:spcBef>
                <a:spcPct val="0"/>
              </a:spcBef>
              <a:spcAft>
                <a:spcPct val="0"/>
              </a:spcAft>
              <a:defRPr lang="en-US" sz="2250" kern="1200" cap="none" spc="225" baseline="0" dirty="0">
                <a:solidFill>
                  <a:srgbClr val="012B5B"/>
                </a:solidFill>
                <a:latin typeface="Lato" panose="020F0502020204030203" pitchFamily="34" charset="0"/>
                <a:ea typeface="Lato" panose="020F0502020204030203" pitchFamily="34" charset="0"/>
                <a:cs typeface="Lato" panose="020F0502020204030203" pitchFamily="34" charset="0"/>
              </a:defRPr>
            </a:lvl1pPr>
            <a:lvl2pPr algn="l" rtl="0" eaLnBrk="0" fontAlgn="base" hangingPunct="0">
              <a:spcBef>
                <a:spcPct val="0"/>
              </a:spcBef>
              <a:spcAft>
                <a:spcPct val="0"/>
              </a:spcAft>
              <a:defRPr sz="2250">
                <a:solidFill>
                  <a:schemeClr val="tx2"/>
                </a:solidFill>
                <a:latin typeface="Georgia" pitchFamily="18" charset="0"/>
                <a:ea typeface="MS PGothic" pitchFamily="34" charset="-128"/>
                <a:cs typeface="ＭＳ Ｐゴシック" charset="0"/>
              </a:defRPr>
            </a:lvl2pPr>
            <a:lvl3pPr algn="l" rtl="0" eaLnBrk="0" fontAlgn="base" hangingPunct="0">
              <a:spcBef>
                <a:spcPct val="0"/>
              </a:spcBef>
              <a:spcAft>
                <a:spcPct val="0"/>
              </a:spcAft>
              <a:defRPr sz="2250">
                <a:solidFill>
                  <a:schemeClr val="tx2"/>
                </a:solidFill>
                <a:latin typeface="Georgia" pitchFamily="18" charset="0"/>
                <a:ea typeface="MS PGothic" pitchFamily="34" charset="-128"/>
                <a:cs typeface="ＭＳ Ｐゴシック" charset="0"/>
              </a:defRPr>
            </a:lvl3pPr>
            <a:lvl4pPr algn="l" rtl="0" eaLnBrk="0" fontAlgn="base" hangingPunct="0">
              <a:spcBef>
                <a:spcPct val="0"/>
              </a:spcBef>
              <a:spcAft>
                <a:spcPct val="0"/>
              </a:spcAft>
              <a:defRPr sz="2250">
                <a:solidFill>
                  <a:schemeClr val="tx2"/>
                </a:solidFill>
                <a:latin typeface="Georgia" pitchFamily="18" charset="0"/>
                <a:ea typeface="MS PGothic" pitchFamily="34" charset="-128"/>
                <a:cs typeface="ＭＳ Ｐゴシック" charset="0"/>
              </a:defRPr>
            </a:lvl4pPr>
            <a:lvl5pPr algn="l" rtl="0" eaLnBrk="0" fontAlgn="base" hangingPunct="0">
              <a:spcBef>
                <a:spcPct val="0"/>
              </a:spcBef>
              <a:spcAft>
                <a:spcPct val="0"/>
              </a:spcAft>
              <a:defRPr sz="2250">
                <a:solidFill>
                  <a:schemeClr val="tx2"/>
                </a:solidFill>
                <a:latin typeface="Georgia" pitchFamily="18" charset="0"/>
                <a:ea typeface="MS PGothic" pitchFamily="34" charset="-128"/>
                <a:cs typeface="ＭＳ Ｐゴシック" charset="0"/>
              </a:defRPr>
            </a:lvl5pPr>
            <a:lvl6pPr marL="342900" algn="l" rtl="0" fontAlgn="base">
              <a:spcBef>
                <a:spcPct val="0"/>
              </a:spcBef>
              <a:spcAft>
                <a:spcPct val="0"/>
              </a:spcAft>
              <a:defRPr sz="2250">
                <a:solidFill>
                  <a:schemeClr val="tx2"/>
                </a:solidFill>
                <a:latin typeface="Georgia" pitchFamily="18" charset="0"/>
              </a:defRPr>
            </a:lvl6pPr>
            <a:lvl7pPr marL="685800" algn="l" rtl="0" fontAlgn="base">
              <a:spcBef>
                <a:spcPct val="0"/>
              </a:spcBef>
              <a:spcAft>
                <a:spcPct val="0"/>
              </a:spcAft>
              <a:defRPr sz="2250">
                <a:solidFill>
                  <a:schemeClr val="tx2"/>
                </a:solidFill>
                <a:latin typeface="Georgia" pitchFamily="18" charset="0"/>
              </a:defRPr>
            </a:lvl7pPr>
            <a:lvl8pPr marL="1028700" algn="l" rtl="0" fontAlgn="base">
              <a:spcBef>
                <a:spcPct val="0"/>
              </a:spcBef>
              <a:spcAft>
                <a:spcPct val="0"/>
              </a:spcAft>
              <a:defRPr sz="2250">
                <a:solidFill>
                  <a:schemeClr val="tx2"/>
                </a:solidFill>
                <a:latin typeface="Georgia" pitchFamily="18" charset="0"/>
              </a:defRPr>
            </a:lvl8pPr>
            <a:lvl9pPr marL="1371600" algn="l" rtl="0" fontAlgn="base">
              <a:spcBef>
                <a:spcPct val="0"/>
              </a:spcBef>
              <a:spcAft>
                <a:spcPct val="0"/>
              </a:spcAft>
              <a:defRPr sz="2250">
                <a:solidFill>
                  <a:schemeClr val="tx2"/>
                </a:solidFill>
                <a:latin typeface="Georgia" pitchFamily="18" charset="0"/>
              </a:defRPr>
            </a:lvl9pPr>
          </a:lstStyle>
          <a:p>
            <a:pPr>
              <a:defRPr/>
            </a:pPr>
            <a:r>
              <a:rPr lang="en-US" sz="1980" b="1" dirty="0">
                <a:solidFill>
                  <a:schemeClr val="accent1"/>
                </a:solidFill>
                <a:latin typeface="Manifold CF Demi Bold" pitchFamily="2" charset="77"/>
              </a:rPr>
              <a:t>TEPAL GOLD-COPPER PROJECT</a:t>
            </a:r>
            <a:endParaRPr lang="en-US" sz="1620" b="1" i="1" dirty="0">
              <a:solidFill>
                <a:schemeClr val="accent1"/>
              </a:solidFill>
              <a:latin typeface="Manifold CF Demi Bold" pitchFamily="2" charset="77"/>
            </a:endParaRPr>
          </a:p>
        </p:txBody>
      </p:sp>
      <p:sp>
        <p:nvSpPr>
          <p:cNvPr id="8" name="Rectangle 7">
            <a:extLst>
              <a:ext uri="{FF2B5EF4-FFF2-40B4-BE49-F238E27FC236}">
                <a16:creationId xmlns:a16="http://schemas.microsoft.com/office/drawing/2014/main" id="{DDBC973A-A857-CB46-B0FB-E6124636A10D}"/>
              </a:ext>
            </a:extLst>
          </p:cNvPr>
          <p:cNvSpPr/>
          <p:nvPr/>
        </p:nvSpPr>
        <p:spPr>
          <a:xfrm>
            <a:off x="1119440" y="1467729"/>
            <a:ext cx="2965877" cy="244682"/>
          </a:xfrm>
          <a:prstGeom prst="rect">
            <a:avLst/>
          </a:prstGeom>
        </p:spPr>
        <p:txBody>
          <a:bodyPr wrap="none">
            <a:spAutoFit/>
          </a:bodyPr>
          <a:lstStyle/>
          <a:p>
            <a:pPr algn="ctr">
              <a:defRPr/>
            </a:pPr>
            <a:r>
              <a:rPr lang="en-US" sz="990" dirty="0">
                <a:solidFill>
                  <a:schemeClr val="accent1"/>
                </a:solidFill>
                <a:latin typeface="Manifold CF" pitchFamily="2" charset="77"/>
                <a:ea typeface="Lato" panose="020F0502020204030203" pitchFamily="34" charset="0"/>
                <a:cs typeface="Lato" panose="020F0502020204030203" pitchFamily="34" charset="0"/>
              </a:rPr>
              <a:t>Tepal Total Project Resource Estimate</a:t>
            </a:r>
            <a:r>
              <a:rPr lang="en-US" sz="990" baseline="30000" dirty="0">
                <a:solidFill>
                  <a:schemeClr val="accent1"/>
                </a:solidFill>
                <a:latin typeface="Manifold CF" pitchFamily="2" charset="77"/>
                <a:ea typeface="Lato" panose="020F0502020204030203" pitchFamily="34" charset="0"/>
                <a:cs typeface="Lato" panose="020F0502020204030203" pitchFamily="34" charset="0"/>
              </a:rPr>
              <a:t>1</a:t>
            </a:r>
            <a:r>
              <a:rPr lang="en-US" sz="990" dirty="0">
                <a:solidFill>
                  <a:schemeClr val="accent1"/>
                </a:solidFill>
                <a:latin typeface="Manifold CF" pitchFamily="2" charset="77"/>
                <a:ea typeface="Lato" panose="020F0502020204030203" pitchFamily="34" charset="0"/>
                <a:cs typeface="Lato" panose="020F0502020204030203" pitchFamily="34" charset="0"/>
              </a:rPr>
              <a:t> – March 2012</a:t>
            </a:r>
            <a:endParaRPr lang="en-CA" sz="990" dirty="0">
              <a:solidFill>
                <a:schemeClr val="accent1"/>
              </a:solidFill>
              <a:latin typeface="Manifold CF" pitchFamily="2" charset="77"/>
              <a:ea typeface="Lato" panose="020F0502020204030203" pitchFamily="34" charset="0"/>
              <a:cs typeface="Lato" panose="020F0502020204030203" pitchFamily="34" charset="0"/>
            </a:endParaRPr>
          </a:p>
        </p:txBody>
      </p:sp>
      <p:cxnSp>
        <p:nvCxnSpPr>
          <p:cNvPr id="9" name="Straight Connector 8">
            <a:extLst>
              <a:ext uri="{FF2B5EF4-FFF2-40B4-BE49-F238E27FC236}">
                <a16:creationId xmlns:a16="http://schemas.microsoft.com/office/drawing/2014/main" id="{345BC1AE-EEDA-F548-A593-A650182E5E75}"/>
              </a:ext>
            </a:extLst>
          </p:cNvPr>
          <p:cNvCxnSpPr>
            <a:cxnSpLocks/>
          </p:cNvCxnSpPr>
          <p:nvPr/>
        </p:nvCxnSpPr>
        <p:spPr>
          <a:xfrm flipV="1">
            <a:off x="737077" y="1727745"/>
            <a:ext cx="3730604" cy="1"/>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F44A413A-79E4-B14A-ADA6-233C478D24BE}"/>
              </a:ext>
            </a:extLst>
          </p:cNvPr>
          <p:cNvCxnSpPr>
            <a:cxnSpLocks/>
          </p:cNvCxnSpPr>
          <p:nvPr/>
        </p:nvCxnSpPr>
        <p:spPr>
          <a:xfrm flipV="1">
            <a:off x="4687099" y="1727745"/>
            <a:ext cx="3730604" cy="1"/>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EB87D5AB-F364-5946-B513-9C6330937C63}"/>
              </a:ext>
            </a:extLst>
          </p:cNvPr>
          <p:cNvSpPr/>
          <p:nvPr/>
        </p:nvSpPr>
        <p:spPr>
          <a:xfrm>
            <a:off x="4900790" y="1467729"/>
            <a:ext cx="3281668" cy="244682"/>
          </a:xfrm>
          <a:prstGeom prst="rect">
            <a:avLst/>
          </a:prstGeom>
        </p:spPr>
        <p:txBody>
          <a:bodyPr wrap="none">
            <a:spAutoFit/>
          </a:bodyPr>
          <a:lstStyle/>
          <a:p>
            <a:pPr algn="ctr"/>
            <a:r>
              <a:rPr lang="en-US" sz="990" dirty="0">
                <a:solidFill>
                  <a:schemeClr val="accent1"/>
                </a:solidFill>
                <a:latin typeface="Manifold CF" pitchFamily="2" charset="77"/>
                <a:ea typeface="Lato" panose="020F0502020204030203" pitchFamily="34" charset="0"/>
                <a:cs typeface="Lato" panose="020F0502020204030203" pitchFamily="34" charset="0"/>
              </a:rPr>
              <a:t>Mineral Resource (Mine Diluted) Included in PEA Mine Plan</a:t>
            </a:r>
            <a:r>
              <a:rPr lang="en-US" sz="990" baseline="30000" dirty="0">
                <a:solidFill>
                  <a:schemeClr val="accent1"/>
                </a:solidFill>
                <a:latin typeface="Manifold CF" pitchFamily="2" charset="77"/>
                <a:ea typeface="Lato" panose="020F0502020204030203" pitchFamily="34" charset="0"/>
                <a:cs typeface="Lato" panose="020F0502020204030203" pitchFamily="34" charset="0"/>
              </a:rPr>
              <a:t>12</a:t>
            </a:r>
            <a:endParaRPr lang="en-CA" sz="990" dirty="0">
              <a:solidFill>
                <a:schemeClr val="accent1"/>
              </a:solidFill>
              <a:latin typeface="Manifold CF" pitchFamily="2" charset="77"/>
              <a:ea typeface="Lato" panose="020F0502020204030203" pitchFamily="34" charset="0"/>
              <a:cs typeface="Lato" panose="020F0502020204030203" pitchFamily="34" charset="0"/>
            </a:endParaRPr>
          </a:p>
        </p:txBody>
      </p:sp>
      <p:sp>
        <p:nvSpPr>
          <p:cNvPr id="16" name="Rectangle 15">
            <a:extLst>
              <a:ext uri="{FF2B5EF4-FFF2-40B4-BE49-F238E27FC236}">
                <a16:creationId xmlns:a16="http://schemas.microsoft.com/office/drawing/2014/main" id="{222D9BA2-A8BC-104F-92EB-6CDC70040571}"/>
              </a:ext>
            </a:extLst>
          </p:cNvPr>
          <p:cNvSpPr/>
          <p:nvPr/>
        </p:nvSpPr>
        <p:spPr>
          <a:xfrm>
            <a:off x="728922" y="844204"/>
            <a:ext cx="7374116" cy="318742"/>
          </a:xfrm>
          <a:prstGeom prst="rect">
            <a:avLst/>
          </a:prstGeom>
        </p:spPr>
        <p:txBody>
          <a:bodyPr wrap="square">
            <a:spAutoFit/>
          </a:bodyPr>
          <a:lstStyle/>
          <a:p>
            <a:pPr>
              <a:lnSpc>
                <a:spcPct val="114000"/>
              </a:lnSpc>
            </a:pPr>
            <a:r>
              <a:rPr lang="en-US" sz="1440" b="1" spc="198" dirty="0">
                <a:solidFill>
                  <a:schemeClr val="accent1"/>
                </a:solidFill>
                <a:latin typeface="Manifold CF Demi Bold" pitchFamily="2" charset="77"/>
                <a:ea typeface="Lato" panose="020F0502020204030203" pitchFamily="34" charset="0"/>
                <a:cs typeface="Lato" panose="020F0502020204030203" pitchFamily="34" charset="0"/>
              </a:rPr>
              <a:t>43-101 COMPLIANT MINERAL RESOURCE ESTIMATE</a:t>
            </a:r>
          </a:p>
        </p:txBody>
      </p:sp>
      <p:sp>
        <p:nvSpPr>
          <p:cNvPr id="18" name="Slide Number Placeholder 3">
            <a:extLst>
              <a:ext uri="{FF2B5EF4-FFF2-40B4-BE49-F238E27FC236}">
                <a16:creationId xmlns:a16="http://schemas.microsoft.com/office/drawing/2014/main" id="{C84475EB-13EF-9441-9BD2-58AEE9E0A807}"/>
              </a:ext>
            </a:extLst>
          </p:cNvPr>
          <p:cNvSpPr txBox="1">
            <a:spLocks/>
          </p:cNvSpPr>
          <p:nvPr/>
        </p:nvSpPr>
        <p:spPr bwMode="auto">
          <a:xfrm>
            <a:off x="8428482" y="5218024"/>
            <a:ext cx="201168" cy="211226"/>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32400" tIns="32400" rIns="32400" bIns="32400" numCol="1" anchor="t" anchorCtr="0" compatLnSpc="1">
            <a:prstTxWarp prst="textNoShape">
              <a:avLst/>
            </a:prstTxWarp>
          </a:bodyPr>
          <a:lstStyle>
            <a:defPPr>
              <a:defRPr lang="en-US"/>
            </a:defPPr>
            <a:lvl1pPr marL="0" algn="l" defTabSz="914400" rtl="0" eaLnBrk="1" latinLnBrk="0" hangingPunct="1">
              <a:defRPr sz="1800" b="0" i="0" kern="1200">
                <a:solidFill>
                  <a:schemeClr val="tx1"/>
                </a:solidFill>
                <a:latin typeface="Arial" panose="020B0604020202020204" pitchFamily="34" charset="0"/>
                <a:ea typeface="MS PGothic" panose="020B0600070205080204" pitchFamily="34" charset="-128"/>
                <a:cs typeface="Lato" panose="020F0502020204030203" pitchFamily="34" charset="0"/>
              </a:defRPr>
            </a:lvl1pPr>
            <a:lvl2pPr marL="557186" indent="-214302"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857207"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200090"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1542974"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1885856"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228738"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2571621"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2914505"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A983A77F-E02C-4B55-AE23-88B176EE659A}" type="slidenum">
              <a:rPr lang="en-US" altLang="en-US" sz="810">
                <a:solidFill>
                  <a:schemeClr val="bg1"/>
                </a:solidFill>
                <a:latin typeface="Manifold CF" pitchFamily="2" charset="77"/>
                <a:ea typeface="Lato" panose="020F0502020204030203" pitchFamily="34" charset="0"/>
              </a:rPr>
              <a:pPr algn="ctr"/>
              <a:t>27</a:t>
            </a:fld>
            <a:endParaRPr lang="en-US" altLang="en-US" sz="810" dirty="0">
              <a:solidFill>
                <a:schemeClr val="bg1"/>
              </a:solidFill>
              <a:latin typeface="Manifold CF" pitchFamily="2" charset="77"/>
              <a:ea typeface="Lato" panose="020F0502020204030203" pitchFamily="34" charset="0"/>
            </a:endParaRPr>
          </a:p>
        </p:txBody>
      </p:sp>
      <p:sp>
        <p:nvSpPr>
          <p:cNvPr id="15" name="Rectangle 14">
            <a:extLst>
              <a:ext uri="{FF2B5EF4-FFF2-40B4-BE49-F238E27FC236}">
                <a16:creationId xmlns:a16="http://schemas.microsoft.com/office/drawing/2014/main" id="{93DF621C-134A-D64A-A684-9BBB90DF4AF7}"/>
              </a:ext>
            </a:extLst>
          </p:cNvPr>
          <p:cNvSpPr/>
          <p:nvPr/>
        </p:nvSpPr>
        <p:spPr>
          <a:xfrm>
            <a:off x="1794238" y="4121414"/>
            <a:ext cx="5424883" cy="185756"/>
          </a:xfrm>
          <a:prstGeom prst="rect">
            <a:avLst/>
          </a:prstGeom>
        </p:spPr>
        <p:txBody>
          <a:bodyPr wrap="none">
            <a:spAutoFit/>
          </a:bodyPr>
          <a:lstStyle/>
          <a:p>
            <a:pPr>
              <a:defRPr/>
            </a:pPr>
            <a:r>
              <a:rPr lang="en-US" altLang="en-US" sz="607"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hlinkClick r:id="rId3"/>
              </a:rPr>
              <a:t>Source: NI-43-101 Technical Report Preliminary Economic Assessment on the </a:t>
            </a:r>
            <a:r>
              <a:rPr lang="en-US" altLang="en-US" sz="607" dirty="0" err="1">
                <a:solidFill>
                  <a:schemeClr val="accent6">
                    <a:lumMod val="75000"/>
                  </a:schemeClr>
                </a:solidFill>
                <a:latin typeface="Lato" panose="020F0502020204030203" pitchFamily="34" charset="0"/>
                <a:ea typeface="Lato" panose="020F0502020204030203" pitchFamily="34" charset="0"/>
                <a:cs typeface="Lato" panose="020F0502020204030203" pitchFamily="34" charset="0"/>
                <a:hlinkClick r:id="rId3"/>
              </a:rPr>
              <a:t>Tepal</a:t>
            </a:r>
            <a:r>
              <a:rPr lang="en-US" altLang="en-US" sz="607"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hlinkClick r:id="rId3"/>
              </a:rPr>
              <a:t> Project, </a:t>
            </a:r>
            <a:r>
              <a:rPr lang="en-US" altLang="en-US" sz="607" dirty="0" err="1">
                <a:solidFill>
                  <a:schemeClr val="accent6">
                    <a:lumMod val="75000"/>
                  </a:schemeClr>
                </a:solidFill>
                <a:latin typeface="Lato" panose="020F0502020204030203" pitchFamily="34" charset="0"/>
                <a:ea typeface="Lato" panose="020F0502020204030203" pitchFamily="34" charset="0"/>
                <a:cs typeface="Lato" panose="020F0502020204030203" pitchFamily="34" charset="0"/>
                <a:hlinkClick r:id="rId3"/>
              </a:rPr>
              <a:t>Michoacan</a:t>
            </a:r>
            <a:r>
              <a:rPr lang="en-US" altLang="en-US" sz="607"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hlinkClick r:id="rId3"/>
              </a:rPr>
              <a:t>, Mexico, JDS Energy &amp; Mining Inc; January 2017 </a:t>
            </a:r>
            <a:endParaRPr lang="en-US" altLang="en-US" sz="607"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p:txBody>
      </p:sp>
      <p:sp>
        <p:nvSpPr>
          <p:cNvPr id="2" name="Slide Number Placeholder 1">
            <a:extLst>
              <a:ext uri="{FF2B5EF4-FFF2-40B4-BE49-F238E27FC236}">
                <a16:creationId xmlns:a16="http://schemas.microsoft.com/office/drawing/2014/main" id="{D9A775D1-0A46-BE47-85C9-415786C0194D}"/>
              </a:ext>
            </a:extLst>
          </p:cNvPr>
          <p:cNvSpPr>
            <a:spLocks noGrp="1"/>
          </p:cNvSpPr>
          <p:nvPr>
            <p:ph type="sldNum" sz="quarter" idx="4"/>
          </p:nvPr>
        </p:nvSpPr>
        <p:spPr/>
        <p:txBody>
          <a:bodyPr/>
          <a:lstStyle/>
          <a:p>
            <a:fld id="{092B7659-9165-A646-905C-0168404DB040}" type="slidenum">
              <a:rPr lang="en-US" smtClean="0"/>
              <a:pPr/>
              <a:t>27</a:t>
            </a:fld>
            <a:endParaRPr lang="en-US" dirty="0"/>
          </a:p>
        </p:txBody>
      </p:sp>
    </p:spTree>
    <p:extLst>
      <p:ext uri="{BB962C8B-B14F-4D97-AF65-F5344CB8AC3E}">
        <p14:creationId xmlns:p14="http://schemas.microsoft.com/office/powerpoint/2010/main" val="2282602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5">
            <a:extLst>
              <a:ext uri="{FF2B5EF4-FFF2-40B4-BE49-F238E27FC236}">
                <a16:creationId xmlns:a16="http://schemas.microsoft.com/office/drawing/2014/main" id="{454C634E-3832-48A9-875E-23692BD23CFE}"/>
              </a:ext>
            </a:extLst>
          </p:cNvPr>
          <p:cNvSpPr>
            <a:spLocks noChangeArrowheads="1"/>
          </p:cNvSpPr>
          <p:nvPr/>
        </p:nvSpPr>
        <p:spPr bwMode="auto">
          <a:xfrm>
            <a:off x="1603116" y="4064438"/>
            <a:ext cx="6138445" cy="6740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just"/>
            <a:r>
              <a:rPr lang="en-US" altLang="en-US" sz="63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rPr>
              <a:t>1. Au = gold, Cu = copper, Ag = silver, Mo = molybdenum, g/t = grams per tonne, % = percent, oz. = ounces, lbs. = pounds.  Resource numbers above are rounded to nearest 100,000 tonnes, 1,000 oz Au, 1,000,000 lbs Cu and 1,000 oz. AuEq </a:t>
            </a:r>
            <a:r>
              <a:rPr lang="en-US" altLang="en-US" sz="630" baseline="3000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rPr>
              <a:t>2 </a:t>
            </a:r>
            <a:r>
              <a:rPr lang="en-US" altLang="en-US" sz="63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rPr>
              <a:t>AuEq = gold equivalent and is calculated using gold and copper only using $1000 Au, $2.75 Cu metal prices (AuEq = (lbs. Cu*$2.75/$1000) + Au oz.). All dollar values stated are $USD</a:t>
            </a:r>
          </a:p>
          <a:p>
            <a:pPr algn="just"/>
            <a:r>
              <a:rPr lang="en-CA" altLang="en-US" sz="63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rPr>
              <a:t>2. The mineral resource stated in the table conforms to CIM guidelines for reasonable potential for economic extraction and is not to be considered mineral reserves.</a:t>
            </a:r>
            <a:endParaRPr lang="en-US" altLang="en-US" sz="63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a:p>
            <a:pPr algn="just"/>
            <a:endParaRPr lang="en-US" altLang="en-US" sz="63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a:p>
            <a:pPr algn="just"/>
            <a:endParaRPr lang="en-US" altLang="en-US" sz="63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p:txBody>
      </p:sp>
      <p:graphicFrame>
        <p:nvGraphicFramePr>
          <p:cNvPr id="11" name="Content Placeholder 11">
            <a:extLst>
              <a:ext uri="{FF2B5EF4-FFF2-40B4-BE49-F238E27FC236}">
                <a16:creationId xmlns:a16="http://schemas.microsoft.com/office/drawing/2014/main" id="{D518462B-22BB-CF41-807F-D6B69FDF90B5}"/>
              </a:ext>
            </a:extLst>
          </p:cNvPr>
          <p:cNvGraphicFramePr>
            <a:graphicFrameLocks/>
          </p:cNvGraphicFramePr>
          <p:nvPr/>
        </p:nvGraphicFramePr>
        <p:xfrm>
          <a:off x="996697" y="1764348"/>
          <a:ext cx="3959353" cy="1907056"/>
        </p:xfrm>
        <a:graphic>
          <a:graphicData uri="http://schemas.openxmlformats.org/drawingml/2006/table">
            <a:tbl>
              <a:tblPr firstRow="1" bandRow="1">
                <a:tableStyleId>{10A1B5D5-9B99-4C35-A422-299274C87663}</a:tableStyleId>
              </a:tblPr>
              <a:tblGrid>
                <a:gridCol w="1266781">
                  <a:extLst>
                    <a:ext uri="{9D8B030D-6E8A-4147-A177-3AD203B41FA5}">
                      <a16:colId xmlns:a16="http://schemas.microsoft.com/office/drawing/2014/main" val="4126490374"/>
                    </a:ext>
                  </a:extLst>
                </a:gridCol>
                <a:gridCol w="897524">
                  <a:extLst>
                    <a:ext uri="{9D8B030D-6E8A-4147-A177-3AD203B41FA5}">
                      <a16:colId xmlns:a16="http://schemas.microsoft.com/office/drawing/2014/main" val="6564021"/>
                    </a:ext>
                  </a:extLst>
                </a:gridCol>
                <a:gridCol w="897524">
                  <a:extLst>
                    <a:ext uri="{9D8B030D-6E8A-4147-A177-3AD203B41FA5}">
                      <a16:colId xmlns:a16="http://schemas.microsoft.com/office/drawing/2014/main" val="2467743119"/>
                    </a:ext>
                  </a:extLst>
                </a:gridCol>
                <a:gridCol w="897524">
                  <a:extLst>
                    <a:ext uri="{9D8B030D-6E8A-4147-A177-3AD203B41FA5}">
                      <a16:colId xmlns:a16="http://schemas.microsoft.com/office/drawing/2014/main" val="3631251465"/>
                    </a:ext>
                  </a:extLst>
                </a:gridCol>
              </a:tblGrid>
              <a:tr h="280256">
                <a:tc>
                  <a:txBody>
                    <a:bodyPr/>
                    <a:lstStyle/>
                    <a:p>
                      <a:pPr algn="ctr"/>
                      <a:endParaRPr lang="en-CA" sz="800" b="1" i="0" kern="120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50982" marR="50982" marT="26940" marB="26940" anchor="ctr">
                    <a:noFill/>
                  </a:tcPr>
                </a:tc>
                <a:tc>
                  <a:txBody>
                    <a:bodyPr/>
                    <a:lstStyle/>
                    <a:p>
                      <a:pPr algn="ctr"/>
                      <a:r>
                        <a:rPr kumimoji="0" lang="en-CA" sz="800" b="1" i="0" kern="1200" dirty="0">
                          <a:solidFill>
                            <a:schemeClr val="tx1"/>
                          </a:solidFill>
                          <a:latin typeface="Lato" panose="020F0502020204030203" pitchFamily="34" charset="0"/>
                          <a:ea typeface="Lato" panose="020F0502020204030203" pitchFamily="34" charset="0"/>
                          <a:cs typeface="Lato" panose="020F0502020204030203" pitchFamily="34" charset="0"/>
                        </a:rPr>
                        <a:t>Flotation</a:t>
                      </a:r>
                    </a:p>
                  </a:txBody>
                  <a:tcPr marL="12371" marR="12371" marT="12374" marB="12374" anchor="ctr">
                    <a:noFill/>
                  </a:tcPr>
                </a:tc>
                <a:tc>
                  <a:txBody>
                    <a:bodyPr/>
                    <a:lstStyle/>
                    <a:p>
                      <a:pPr algn="ctr"/>
                      <a:r>
                        <a:rPr kumimoji="0" lang="en-CA" sz="800" b="1" i="0" kern="1200" dirty="0">
                          <a:solidFill>
                            <a:schemeClr val="tx1"/>
                          </a:solidFill>
                          <a:latin typeface="Lato" panose="020F0502020204030203" pitchFamily="34" charset="0"/>
                          <a:ea typeface="Lato" panose="020F0502020204030203" pitchFamily="34" charset="0"/>
                          <a:cs typeface="Lato" panose="020F0502020204030203" pitchFamily="34" charset="0"/>
                        </a:rPr>
                        <a:t>Tails Cyanidation</a:t>
                      </a:r>
                    </a:p>
                  </a:txBody>
                  <a:tcPr marL="12371" marR="12371" marT="12374" marB="12374" anchor="ctr">
                    <a:noFill/>
                  </a:tcPr>
                </a:tc>
                <a:tc>
                  <a:txBody>
                    <a:bodyPr/>
                    <a:lstStyle/>
                    <a:p>
                      <a:pPr algn="ctr"/>
                      <a:r>
                        <a:rPr kumimoji="0" lang="en-CA" sz="800" b="1" i="0" kern="1200" dirty="0">
                          <a:solidFill>
                            <a:schemeClr val="tx1"/>
                          </a:solidFill>
                          <a:latin typeface="Lato" panose="020F0502020204030203" pitchFamily="34" charset="0"/>
                          <a:ea typeface="Lato" panose="020F0502020204030203" pitchFamily="34" charset="0"/>
                          <a:cs typeface="Lato" panose="020F0502020204030203" pitchFamily="34" charset="0"/>
                        </a:rPr>
                        <a:t>Combined Recovery</a:t>
                      </a:r>
                    </a:p>
                  </a:txBody>
                  <a:tcPr marL="12371" marR="12371" marT="12374" marB="12374" anchor="ctr">
                    <a:noFill/>
                  </a:tcPr>
                </a:tc>
                <a:extLst>
                  <a:ext uri="{0D108BD9-81ED-4DB2-BD59-A6C34878D82A}">
                    <a16:rowId xmlns:a16="http://schemas.microsoft.com/office/drawing/2014/main" val="543679065"/>
                  </a:ext>
                </a:extLst>
              </a:tr>
              <a:tr h="185714">
                <a:tc gridSpan="4">
                  <a:txBody>
                    <a:bodyPr/>
                    <a:lstStyle/>
                    <a:p>
                      <a:pPr algn="l"/>
                      <a:r>
                        <a:rPr lang="en-CA" sz="800" b="1" i="0" kern="1200" dirty="0">
                          <a:solidFill>
                            <a:schemeClr val="tx1"/>
                          </a:solidFill>
                          <a:latin typeface="Lato" panose="020F0502020204030203" pitchFamily="34" charset="0"/>
                          <a:ea typeface="Lato" panose="020F0502020204030203" pitchFamily="34" charset="0"/>
                          <a:cs typeface="Lato" panose="020F0502020204030203" pitchFamily="34" charset="0"/>
                        </a:rPr>
                        <a:t>Tepal Recovery</a:t>
                      </a:r>
                    </a:p>
                  </a:txBody>
                  <a:tcPr marL="50982" marR="50982" marT="26940" marB="26940" anchor="ctr">
                    <a:noFill/>
                  </a:tcPr>
                </a:tc>
                <a:tc hMerge="1">
                  <a:txBody>
                    <a:bodyPr/>
                    <a:lstStyle/>
                    <a:p>
                      <a:pPr algn="ctr"/>
                      <a:endParaRPr kumimoji="0" lang="en-CA" sz="900" b="1" i="0" kern="1200" dirty="0">
                        <a:solidFill>
                          <a:schemeClr val="tx1"/>
                        </a:solidFill>
                        <a:latin typeface="Book Antiqua" panose="02040602050305030304" pitchFamily="18" charset="0"/>
                        <a:ea typeface="Tahoma" panose="020B0604030504040204" pitchFamily="34" charset="0"/>
                        <a:cs typeface="Tahoma" panose="020B0604030504040204" pitchFamily="34" charset="0"/>
                      </a:endParaRPr>
                    </a:p>
                  </a:txBody>
                  <a:tcPr marL="18327" marR="18327" marT="18330" marB="18330" anchor="ctr">
                    <a:solidFill>
                      <a:schemeClr val="bg1">
                        <a:lumMod val="95000"/>
                      </a:schemeClr>
                    </a:solidFill>
                  </a:tcPr>
                </a:tc>
                <a:tc hMerge="1">
                  <a:txBody>
                    <a:bodyPr/>
                    <a:lstStyle/>
                    <a:p>
                      <a:pPr algn="ctr"/>
                      <a:endParaRPr kumimoji="0" lang="en-CA" sz="900" b="1" i="0" kern="1200" dirty="0">
                        <a:solidFill>
                          <a:schemeClr val="tx1"/>
                        </a:solidFill>
                        <a:latin typeface="Book Antiqua" panose="02040602050305030304" pitchFamily="18" charset="0"/>
                        <a:ea typeface="Tahoma" panose="020B0604030504040204" pitchFamily="34" charset="0"/>
                        <a:cs typeface="Tahoma" panose="020B0604030504040204" pitchFamily="34" charset="0"/>
                      </a:endParaRPr>
                    </a:p>
                  </a:txBody>
                  <a:tcPr marL="18327" marR="18327" marT="18330" marB="18330" anchor="ctr">
                    <a:solidFill>
                      <a:schemeClr val="bg1">
                        <a:lumMod val="95000"/>
                      </a:schemeClr>
                    </a:solidFill>
                  </a:tcPr>
                </a:tc>
                <a:tc hMerge="1">
                  <a:txBody>
                    <a:bodyPr/>
                    <a:lstStyle/>
                    <a:p>
                      <a:pPr algn="ctr"/>
                      <a:endParaRPr kumimoji="0" lang="en-CA" sz="900" b="1" i="0" kern="1200" dirty="0">
                        <a:solidFill>
                          <a:schemeClr val="tx1"/>
                        </a:solidFill>
                        <a:latin typeface="Book Antiqua" panose="02040602050305030304" pitchFamily="18" charset="0"/>
                        <a:ea typeface="Tahoma" panose="020B0604030504040204" pitchFamily="34" charset="0"/>
                        <a:cs typeface="Tahoma" panose="020B0604030504040204" pitchFamily="34" charset="0"/>
                      </a:endParaRPr>
                    </a:p>
                  </a:txBody>
                  <a:tcPr marL="18327" marR="18327" marT="18330" marB="18330" anchor="ctr">
                    <a:solidFill>
                      <a:schemeClr val="bg1">
                        <a:lumMod val="95000"/>
                      </a:schemeClr>
                    </a:solidFill>
                  </a:tcPr>
                </a:tc>
                <a:extLst>
                  <a:ext uri="{0D108BD9-81ED-4DB2-BD59-A6C34878D82A}">
                    <a16:rowId xmlns:a16="http://schemas.microsoft.com/office/drawing/2014/main" val="3166424450"/>
                  </a:ext>
                </a:extLst>
              </a:tr>
              <a:tr h="227159">
                <a:tc>
                  <a:txBody>
                    <a:bodyPr/>
                    <a:lstStyle/>
                    <a:p>
                      <a:pPr algn="ctr"/>
                      <a:r>
                        <a:rPr lang="en-CA" sz="800" b="1" i="0" kern="1200" dirty="0">
                          <a:solidFill>
                            <a:schemeClr val="tx1"/>
                          </a:solidFill>
                          <a:latin typeface="Lato" panose="020F0502020204030203" pitchFamily="34" charset="0"/>
                          <a:ea typeface="Lato" panose="020F0502020204030203" pitchFamily="34" charset="0"/>
                          <a:cs typeface="Lato" panose="020F0502020204030203" pitchFamily="34" charset="0"/>
                        </a:rPr>
                        <a:t>Copper</a:t>
                      </a:r>
                    </a:p>
                  </a:txBody>
                  <a:tcPr marL="50982" marR="50982" marT="26945" marB="26945" anchor="ctr">
                    <a:noFill/>
                  </a:tcPr>
                </a:tc>
                <a:tc>
                  <a:txBody>
                    <a:bodyPr/>
                    <a:lstStyle/>
                    <a:p>
                      <a:pPr algn="ctr"/>
                      <a:r>
                        <a:rPr kumimoji="0" lang="en-CA" sz="800" b="0" i="0" kern="1200" dirty="0">
                          <a:solidFill>
                            <a:schemeClr val="tx1"/>
                          </a:solidFill>
                          <a:latin typeface="Lato" panose="020F0502020204030203" pitchFamily="34" charset="0"/>
                          <a:ea typeface="Lato" panose="020F0502020204030203" pitchFamily="34" charset="0"/>
                          <a:cs typeface="Lato" panose="020F0502020204030203" pitchFamily="34" charset="0"/>
                        </a:rPr>
                        <a:t>88.2%</a:t>
                      </a:r>
                    </a:p>
                  </a:txBody>
                  <a:tcPr marL="12371" marR="12371" marT="12374" marB="12374" anchor="ctr">
                    <a:noFill/>
                  </a:tcPr>
                </a:tc>
                <a:tc>
                  <a:txBody>
                    <a:bodyPr/>
                    <a:lstStyle/>
                    <a:p>
                      <a:pPr algn="ctr"/>
                      <a:endParaRPr kumimoji="0" lang="en-CA" sz="800" b="0" i="0" kern="120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algn="ctr"/>
                      <a:r>
                        <a:rPr kumimoji="0" lang="en-CA" sz="800" b="0" i="0" kern="1200" dirty="0">
                          <a:solidFill>
                            <a:schemeClr val="tx1"/>
                          </a:solidFill>
                          <a:latin typeface="Lato" panose="020F0502020204030203" pitchFamily="34" charset="0"/>
                          <a:ea typeface="Lato" panose="020F0502020204030203" pitchFamily="34" charset="0"/>
                          <a:cs typeface="Lato" panose="020F0502020204030203" pitchFamily="34" charset="0"/>
                        </a:rPr>
                        <a:t>88.2%</a:t>
                      </a:r>
                    </a:p>
                  </a:txBody>
                  <a:tcPr marL="12371" marR="12371" marT="12374" marB="12374" anchor="ctr">
                    <a:noFill/>
                  </a:tcPr>
                </a:tc>
                <a:extLst>
                  <a:ext uri="{0D108BD9-81ED-4DB2-BD59-A6C34878D82A}">
                    <a16:rowId xmlns:a16="http://schemas.microsoft.com/office/drawing/2014/main" val="68249107"/>
                  </a:ext>
                </a:extLst>
              </a:tr>
              <a:tr h="215081">
                <a:tc>
                  <a:txBody>
                    <a:bodyPr/>
                    <a:lstStyle/>
                    <a:p>
                      <a:pPr algn="ctr"/>
                      <a:r>
                        <a:rPr lang="en-CA" sz="800" b="1" i="0" kern="1200" dirty="0">
                          <a:solidFill>
                            <a:schemeClr val="tx1"/>
                          </a:solidFill>
                          <a:latin typeface="Lato" panose="020F0502020204030203" pitchFamily="34" charset="0"/>
                          <a:ea typeface="Lato" panose="020F0502020204030203" pitchFamily="34" charset="0"/>
                          <a:cs typeface="Lato" panose="020F0502020204030203" pitchFamily="34" charset="0"/>
                        </a:rPr>
                        <a:t>Gold</a:t>
                      </a:r>
                    </a:p>
                  </a:txBody>
                  <a:tcPr marL="50982" marR="50982" marT="26945" marB="26945" anchor="ctr">
                    <a:noFill/>
                  </a:tcPr>
                </a:tc>
                <a:tc>
                  <a:txBody>
                    <a:bodyPr/>
                    <a:lstStyle/>
                    <a:p>
                      <a:pPr algn="ctr"/>
                      <a:r>
                        <a:rPr kumimoji="0" lang="en-CA" sz="800" b="0" i="0" kern="1200" dirty="0">
                          <a:solidFill>
                            <a:schemeClr val="tx1"/>
                          </a:solidFill>
                          <a:latin typeface="Lato" panose="020F0502020204030203" pitchFamily="34" charset="0"/>
                          <a:ea typeface="Lato" panose="020F0502020204030203" pitchFamily="34" charset="0"/>
                          <a:cs typeface="Lato" panose="020F0502020204030203" pitchFamily="34" charset="0"/>
                        </a:rPr>
                        <a:t>62.4%</a:t>
                      </a:r>
                    </a:p>
                  </a:txBody>
                  <a:tcPr marL="12371" marR="12371" marT="12374" marB="12374" anchor="ctr">
                    <a:noFill/>
                  </a:tcPr>
                </a:tc>
                <a:tc>
                  <a:txBody>
                    <a:bodyPr/>
                    <a:lstStyle/>
                    <a:p>
                      <a:pPr algn="ctr"/>
                      <a:r>
                        <a:rPr kumimoji="0" lang="en-CA" sz="800" b="0" i="0" kern="1200" dirty="0">
                          <a:solidFill>
                            <a:schemeClr val="tx1"/>
                          </a:solidFill>
                          <a:latin typeface="Lato" panose="020F0502020204030203" pitchFamily="34" charset="0"/>
                          <a:ea typeface="Lato" panose="020F0502020204030203" pitchFamily="34" charset="0"/>
                          <a:cs typeface="Lato" panose="020F0502020204030203" pitchFamily="34" charset="0"/>
                        </a:rPr>
                        <a:t>16.5%</a:t>
                      </a:r>
                    </a:p>
                  </a:txBody>
                  <a:tcPr marL="12371" marR="12371" marT="12374" marB="12374" anchor="ctr">
                    <a:noFill/>
                  </a:tcPr>
                </a:tc>
                <a:tc>
                  <a:txBody>
                    <a:bodyPr/>
                    <a:lstStyle/>
                    <a:p>
                      <a:pPr algn="ctr"/>
                      <a:r>
                        <a:rPr kumimoji="0" lang="en-CA" sz="800" b="0" i="0" kern="1200" dirty="0">
                          <a:solidFill>
                            <a:schemeClr val="tx1"/>
                          </a:solidFill>
                          <a:latin typeface="Lato" panose="020F0502020204030203" pitchFamily="34" charset="0"/>
                          <a:ea typeface="Lato" panose="020F0502020204030203" pitchFamily="34" charset="0"/>
                          <a:cs typeface="Lato" panose="020F0502020204030203" pitchFamily="34" charset="0"/>
                        </a:rPr>
                        <a:t>78.9%</a:t>
                      </a:r>
                    </a:p>
                  </a:txBody>
                  <a:tcPr marL="12371" marR="12371" marT="12374" marB="12374" anchor="ctr">
                    <a:noFill/>
                  </a:tcPr>
                </a:tc>
                <a:extLst>
                  <a:ext uri="{0D108BD9-81ED-4DB2-BD59-A6C34878D82A}">
                    <a16:rowId xmlns:a16="http://schemas.microsoft.com/office/drawing/2014/main" val="682352436"/>
                  </a:ext>
                </a:extLst>
              </a:tr>
              <a:tr h="191952">
                <a:tc>
                  <a:txBody>
                    <a:bodyPr/>
                    <a:lstStyle/>
                    <a:p>
                      <a:pPr algn="ctr"/>
                      <a:r>
                        <a:rPr lang="en-CA" sz="800" b="1" i="0" kern="1200" dirty="0">
                          <a:solidFill>
                            <a:schemeClr val="tx1"/>
                          </a:solidFill>
                          <a:latin typeface="Lato" panose="020F0502020204030203" pitchFamily="34" charset="0"/>
                          <a:ea typeface="Lato" panose="020F0502020204030203" pitchFamily="34" charset="0"/>
                          <a:cs typeface="Lato" panose="020F0502020204030203" pitchFamily="34" charset="0"/>
                        </a:rPr>
                        <a:t>Silver</a:t>
                      </a:r>
                    </a:p>
                  </a:txBody>
                  <a:tcPr marL="50982" marR="50982" marT="26945" marB="26945" anchor="ctr">
                    <a:noFill/>
                  </a:tcPr>
                </a:tc>
                <a:tc>
                  <a:txBody>
                    <a:bodyPr/>
                    <a:lstStyle/>
                    <a:p>
                      <a:pPr algn="ctr"/>
                      <a:r>
                        <a:rPr kumimoji="0" lang="en-CA" sz="800" b="0" i="0" kern="1200" dirty="0">
                          <a:solidFill>
                            <a:schemeClr val="tx1"/>
                          </a:solidFill>
                          <a:latin typeface="Lato" panose="020F0502020204030203" pitchFamily="34" charset="0"/>
                          <a:ea typeface="Lato" panose="020F0502020204030203" pitchFamily="34" charset="0"/>
                          <a:cs typeface="Lato" panose="020F0502020204030203" pitchFamily="34" charset="0"/>
                        </a:rPr>
                        <a:t>27.4%</a:t>
                      </a:r>
                    </a:p>
                  </a:txBody>
                  <a:tcPr marL="12371" marR="12371" marT="12374" marB="12374" anchor="ctr">
                    <a:noFill/>
                  </a:tcPr>
                </a:tc>
                <a:tc>
                  <a:txBody>
                    <a:bodyPr/>
                    <a:lstStyle/>
                    <a:p>
                      <a:pPr algn="ctr"/>
                      <a:r>
                        <a:rPr kumimoji="0" lang="en-CA" sz="800" b="0" i="0" kern="1200" dirty="0">
                          <a:solidFill>
                            <a:schemeClr val="tx1"/>
                          </a:solidFill>
                          <a:latin typeface="Lato" panose="020F0502020204030203" pitchFamily="34" charset="0"/>
                          <a:ea typeface="Lato" panose="020F0502020204030203" pitchFamily="34" charset="0"/>
                          <a:cs typeface="Lato" panose="020F0502020204030203" pitchFamily="34" charset="0"/>
                        </a:rPr>
                        <a:t>15.5%</a:t>
                      </a:r>
                    </a:p>
                  </a:txBody>
                  <a:tcPr marL="12371" marR="12371" marT="12374" marB="12374" anchor="ctr">
                    <a:noFill/>
                  </a:tcPr>
                </a:tc>
                <a:tc>
                  <a:txBody>
                    <a:bodyPr/>
                    <a:lstStyle/>
                    <a:p>
                      <a:pPr algn="ctr"/>
                      <a:r>
                        <a:rPr kumimoji="0" lang="en-CA" sz="800" b="0" i="0" kern="1200" dirty="0">
                          <a:solidFill>
                            <a:schemeClr val="tx1"/>
                          </a:solidFill>
                          <a:latin typeface="Lato" panose="020F0502020204030203" pitchFamily="34" charset="0"/>
                          <a:ea typeface="Lato" panose="020F0502020204030203" pitchFamily="34" charset="0"/>
                          <a:cs typeface="Lato" panose="020F0502020204030203" pitchFamily="34" charset="0"/>
                        </a:rPr>
                        <a:t>40.2%</a:t>
                      </a:r>
                    </a:p>
                  </a:txBody>
                  <a:tcPr marL="12371" marR="12371" marT="12374" marB="12374" anchor="ctr">
                    <a:noFill/>
                  </a:tcPr>
                </a:tc>
                <a:extLst>
                  <a:ext uri="{0D108BD9-81ED-4DB2-BD59-A6C34878D82A}">
                    <a16:rowId xmlns:a16="http://schemas.microsoft.com/office/drawing/2014/main" val="4020151449"/>
                  </a:ext>
                </a:extLst>
              </a:tr>
              <a:tr h="215081">
                <a:tc gridSpan="4">
                  <a:txBody>
                    <a:bodyPr/>
                    <a:lstStyle/>
                    <a:p>
                      <a:pPr algn="l"/>
                      <a:r>
                        <a:rPr lang="en-CA" sz="800" b="1" i="0" kern="1200" dirty="0">
                          <a:solidFill>
                            <a:schemeClr val="tx1"/>
                          </a:solidFill>
                          <a:latin typeface="Lato" panose="020F0502020204030203" pitchFamily="34" charset="0"/>
                          <a:ea typeface="Lato" panose="020F0502020204030203" pitchFamily="34" charset="0"/>
                          <a:cs typeface="Lato" panose="020F0502020204030203" pitchFamily="34" charset="0"/>
                        </a:rPr>
                        <a:t>Tizate Recovery</a:t>
                      </a:r>
                    </a:p>
                  </a:txBody>
                  <a:tcPr marL="50982" marR="50982" marT="26945" marB="26945" anchor="ctr">
                    <a:noFill/>
                  </a:tcPr>
                </a:tc>
                <a:tc hMerge="1">
                  <a:txBody>
                    <a:bodyPr/>
                    <a:lstStyle/>
                    <a:p>
                      <a:pPr algn="ctr"/>
                      <a:endParaRPr kumimoji="0" lang="en-CA" sz="900" b="1" i="0" kern="1200" dirty="0">
                        <a:solidFill>
                          <a:schemeClr val="tx1"/>
                        </a:solidFill>
                        <a:latin typeface="Book Antiqua" panose="02040602050305030304" pitchFamily="18" charset="0"/>
                        <a:ea typeface="Tahoma" panose="020B0604030504040204" pitchFamily="34" charset="0"/>
                        <a:cs typeface="Tahoma" panose="020B0604030504040204" pitchFamily="34" charset="0"/>
                      </a:endParaRPr>
                    </a:p>
                  </a:txBody>
                  <a:tcPr marL="18327" marR="18327" marT="18330" marB="18330" anchor="ctr">
                    <a:solidFill>
                      <a:schemeClr val="bg1">
                        <a:lumMod val="95000"/>
                      </a:schemeClr>
                    </a:solidFill>
                  </a:tcPr>
                </a:tc>
                <a:tc hMerge="1">
                  <a:txBody>
                    <a:bodyPr/>
                    <a:lstStyle/>
                    <a:p>
                      <a:pPr algn="ctr"/>
                      <a:endParaRPr kumimoji="0" lang="en-CA" sz="900" b="1" i="0" kern="1200" dirty="0">
                        <a:solidFill>
                          <a:schemeClr val="tx1"/>
                        </a:solidFill>
                        <a:latin typeface="Book Antiqua" panose="02040602050305030304" pitchFamily="18" charset="0"/>
                        <a:ea typeface="Tahoma" panose="020B0604030504040204" pitchFamily="34" charset="0"/>
                        <a:cs typeface="Tahoma" panose="020B0604030504040204" pitchFamily="34" charset="0"/>
                      </a:endParaRPr>
                    </a:p>
                  </a:txBody>
                  <a:tcPr marL="18327" marR="18327" marT="18330" marB="18330" anchor="ctr">
                    <a:solidFill>
                      <a:schemeClr val="bg1">
                        <a:lumMod val="95000"/>
                      </a:schemeClr>
                    </a:solidFill>
                  </a:tcPr>
                </a:tc>
                <a:tc hMerge="1">
                  <a:txBody>
                    <a:bodyPr/>
                    <a:lstStyle/>
                    <a:p>
                      <a:pPr algn="ctr"/>
                      <a:endParaRPr kumimoji="0" lang="en-CA" sz="900" b="1" i="0" kern="1200" dirty="0">
                        <a:solidFill>
                          <a:schemeClr val="tx1"/>
                        </a:solidFill>
                        <a:latin typeface="Book Antiqua" panose="02040602050305030304" pitchFamily="18" charset="0"/>
                        <a:ea typeface="Tahoma" panose="020B0604030504040204" pitchFamily="34" charset="0"/>
                        <a:cs typeface="Tahoma" panose="020B0604030504040204" pitchFamily="34" charset="0"/>
                      </a:endParaRPr>
                    </a:p>
                  </a:txBody>
                  <a:tcPr marL="18327" marR="18327" marT="18330" marB="18330" anchor="ctr">
                    <a:solidFill>
                      <a:schemeClr val="bg1">
                        <a:lumMod val="95000"/>
                      </a:schemeClr>
                    </a:solidFill>
                  </a:tcPr>
                </a:tc>
                <a:extLst>
                  <a:ext uri="{0D108BD9-81ED-4DB2-BD59-A6C34878D82A}">
                    <a16:rowId xmlns:a16="http://schemas.microsoft.com/office/drawing/2014/main" val="2105899762"/>
                  </a:ext>
                </a:extLst>
              </a:tr>
              <a:tr h="197271">
                <a:tc>
                  <a:txBody>
                    <a:bodyPr/>
                    <a:lstStyle/>
                    <a:p>
                      <a:pPr algn="ctr"/>
                      <a:r>
                        <a:rPr lang="en-CA" sz="800" b="1" i="0" kern="1200" dirty="0">
                          <a:solidFill>
                            <a:schemeClr val="tx1"/>
                          </a:solidFill>
                          <a:latin typeface="Lato" panose="020F0502020204030203" pitchFamily="34" charset="0"/>
                          <a:ea typeface="Lato" panose="020F0502020204030203" pitchFamily="34" charset="0"/>
                          <a:cs typeface="Lato" panose="020F0502020204030203" pitchFamily="34" charset="0"/>
                        </a:rPr>
                        <a:t>Copper</a:t>
                      </a:r>
                    </a:p>
                  </a:txBody>
                  <a:tcPr marL="50982" marR="50982" marT="26945" marB="26945" anchor="ctr">
                    <a:noFill/>
                  </a:tcPr>
                </a:tc>
                <a:tc>
                  <a:txBody>
                    <a:bodyPr/>
                    <a:lstStyle/>
                    <a:p>
                      <a:pPr algn="ctr"/>
                      <a:r>
                        <a:rPr kumimoji="0" lang="en-CA" sz="800" b="0" i="0" kern="1200" dirty="0">
                          <a:solidFill>
                            <a:schemeClr val="tx1"/>
                          </a:solidFill>
                          <a:latin typeface="Lato" panose="020F0502020204030203" pitchFamily="34" charset="0"/>
                          <a:ea typeface="Lato" panose="020F0502020204030203" pitchFamily="34" charset="0"/>
                          <a:cs typeface="Lato" panose="020F0502020204030203" pitchFamily="34" charset="0"/>
                        </a:rPr>
                        <a:t>85.9%</a:t>
                      </a:r>
                    </a:p>
                  </a:txBody>
                  <a:tcPr marL="12371" marR="12371" marT="12374" marB="12374" anchor="ctr">
                    <a:noFill/>
                  </a:tcPr>
                </a:tc>
                <a:tc>
                  <a:txBody>
                    <a:bodyPr/>
                    <a:lstStyle/>
                    <a:p>
                      <a:pPr algn="ctr"/>
                      <a:endParaRPr kumimoji="0" lang="en-CA" sz="800" b="0" i="0" kern="120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tc>
                  <a:txBody>
                    <a:bodyPr/>
                    <a:lstStyle/>
                    <a:p>
                      <a:pPr algn="ctr"/>
                      <a:r>
                        <a:rPr kumimoji="0" lang="en-CA" sz="800" b="0" i="0" kern="1200" dirty="0">
                          <a:solidFill>
                            <a:schemeClr val="tx1"/>
                          </a:solidFill>
                          <a:latin typeface="Lato" panose="020F0502020204030203" pitchFamily="34" charset="0"/>
                          <a:ea typeface="Lato" panose="020F0502020204030203" pitchFamily="34" charset="0"/>
                          <a:cs typeface="Lato" panose="020F0502020204030203" pitchFamily="34" charset="0"/>
                        </a:rPr>
                        <a:t>85.9%</a:t>
                      </a:r>
                    </a:p>
                  </a:txBody>
                  <a:tcPr marL="12371" marR="12371" marT="12374" marB="12374" anchor="ctr">
                    <a:noFill/>
                  </a:tcPr>
                </a:tc>
                <a:extLst>
                  <a:ext uri="{0D108BD9-81ED-4DB2-BD59-A6C34878D82A}">
                    <a16:rowId xmlns:a16="http://schemas.microsoft.com/office/drawing/2014/main" val="772690635"/>
                  </a:ext>
                </a:extLst>
              </a:tr>
              <a:tr h="197271">
                <a:tc>
                  <a:txBody>
                    <a:bodyPr/>
                    <a:lstStyle/>
                    <a:p>
                      <a:pPr algn="ctr"/>
                      <a:r>
                        <a:rPr lang="en-CA" sz="800" b="1" i="0" kern="1200" dirty="0">
                          <a:solidFill>
                            <a:schemeClr val="tx1"/>
                          </a:solidFill>
                          <a:latin typeface="Lato" panose="020F0502020204030203" pitchFamily="34" charset="0"/>
                          <a:ea typeface="Lato" panose="020F0502020204030203" pitchFamily="34" charset="0"/>
                          <a:cs typeface="Lato" panose="020F0502020204030203" pitchFamily="34" charset="0"/>
                        </a:rPr>
                        <a:t>Gold</a:t>
                      </a:r>
                    </a:p>
                  </a:txBody>
                  <a:tcPr marL="50982" marR="50982" marT="26945" marB="26945" anchor="ctr">
                    <a:noFill/>
                  </a:tcPr>
                </a:tc>
                <a:tc>
                  <a:txBody>
                    <a:bodyPr/>
                    <a:lstStyle/>
                    <a:p>
                      <a:pPr algn="ctr"/>
                      <a:r>
                        <a:rPr kumimoji="0" lang="en-CA" sz="800" b="0" i="0" kern="1200" dirty="0">
                          <a:solidFill>
                            <a:schemeClr val="tx1"/>
                          </a:solidFill>
                          <a:latin typeface="Lato" panose="020F0502020204030203" pitchFamily="34" charset="0"/>
                          <a:ea typeface="Lato" panose="020F0502020204030203" pitchFamily="34" charset="0"/>
                          <a:cs typeface="Lato" panose="020F0502020204030203" pitchFamily="34" charset="0"/>
                        </a:rPr>
                        <a:t>55.0%</a:t>
                      </a:r>
                    </a:p>
                  </a:txBody>
                  <a:tcPr marL="12371" marR="12371" marT="12374" marB="12374" anchor="ctr">
                    <a:noFill/>
                  </a:tcPr>
                </a:tc>
                <a:tc>
                  <a:txBody>
                    <a:bodyPr/>
                    <a:lstStyle/>
                    <a:p>
                      <a:pPr algn="ctr"/>
                      <a:r>
                        <a:rPr kumimoji="0" lang="en-CA" sz="800" b="0" i="0" kern="1200" dirty="0">
                          <a:solidFill>
                            <a:schemeClr val="tx1"/>
                          </a:solidFill>
                          <a:latin typeface="Lato" panose="020F0502020204030203" pitchFamily="34" charset="0"/>
                          <a:ea typeface="Lato" panose="020F0502020204030203" pitchFamily="34" charset="0"/>
                          <a:cs typeface="Lato" panose="020F0502020204030203" pitchFamily="34" charset="0"/>
                        </a:rPr>
                        <a:t>16.0%</a:t>
                      </a:r>
                    </a:p>
                  </a:txBody>
                  <a:tcPr marL="12371" marR="12371" marT="12374" marB="12374" anchor="ctr">
                    <a:noFill/>
                  </a:tcPr>
                </a:tc>
                <a:tc>
                  <a:txBody>
                    <a:bodyPr/>
                    <a:lstStyle/>
                    <a:p>
                      <a:pPr algn="ctr"/>
                      <a:r>
                        <a:rPr kumimoji="0" lang="en-CA" sz="800" b="0" i="0" kern="1200" dirty="0">
                          <a:solidFill>
                            <a:schemeClr val="tx1"/>
                          </a:solidFill>
                          <a:latin typeface="Lato" panose="020F0502020204030203" pitchFamily="34" charset="0"/>
                          <a:ea typeface="Lato" panose="020F0502020204030203" pitchFamily="34" charset="0"/>
                          <a:cs typeface="Lato" panose="020F0502020204030203" pitchFamily="34" charset="0"/>
                        </a:rPr>
                        <a:t>74.0%</a:t>
                      </a:r>
                    </a:p>
                  </a:txBody>
                  <a:tcPr marL="12371" marR="12371" marT="12374" marB="12374" anchor="ctr">
                    <a:noFill/>
                  </a:tcPr>
                </a:tc>
                <a:extLst>
                  <a:ext uri="{0D108BD9-81ED-4DB2-BD59-A6C34878D82A}">
                    <a16:rowId xmlns:a16="http://schemas.microsoft.com/office/drawing/2014/main" val="478406704"/>
                  </a:ext>
                </a:extLst>
              </a:tr>
              <a:tr h="197271">
                <a:tc>
                  <a:txBody>
                    <a:bodyPr/>
                    <a:lstStyle/>
                    <a:p>
                      <a:pPr algn="ctr"/>
                      <a:r>
                        <a:rPr lang="en-CA" sz="800" b="1" i="0" kern="1200" dirty="0">
                          <a:solidFill>
                            <a:schemeClr val="tx1"/>
                          </a:solidFill>
                          <a:latin typeface="Lato" panose="020F0502020204030203" pitchFamily="34" charset="0"/>
                          <a:ea typeface="Lato" panose="020F0502020204030203" pitchFamily="34" charset="0"/>
                          <a:cs typeface="Lato" panose="020F0502020204030203" pitchFamily="34" charset="0"/>
                        </a:rPr>
                        <a:t>Silver</a:t>
                      </a:r>
                    </a:p>
                  </a:txBody>
                  <a:tcPr marL="50982" marR="50982" marT="26945" marB="26945" anchor="ctr">
                    <a:noFill/>
                  </a:tcPr>
                </a:tc>
                <a:tc>
                  <a:txBody>
                    <a:bodyPr/>
                    <a:lstStyle/>
                    <a:p>
                      <a:pPr algn="ctr"/>
                      <a:r>
                        <a:rPr kumimoji="0" lang="en-CA" sz="800" b="0" i="0" kern="1200" dirty="0">
                          <a:solidFill>
                            <a:schemeClr val="tx1"/>
                          </a:solidFill>
                          <a:latin typeface="Lato" panose="020F0502020204030203" pitchFamily="34" charset="0"/>
                          <a:ea typeface="Lato" panose="020F0502020204030203" pitchFamily="34" charset="0"/>
                          <a:cs typeface="Lato" panose="020F0502020204030203" pitchFamily="34" charset="0"/>
                        </a:rPr>
                        <a:t>59.6%</a:t>
                      </a:r>
                    </a:p>
                  </a:txBody>
                  <a:tcPr marL="12371" marR="12371" marT="12374" marB="12374" anchor="ctr">
                    <a:noFill/>
                  </a:tcPr>
                </a:tc>
                <a:tc>
                  <a:txBody>
                    <a:bodyPr/>
                    <a:lstStyle/>
                    <a:p>
                      <a:pPr algn="ctr"/>
                      <a:r>
                        <a:rPr kumimoji="0" lang="en-CA" sz="800" b="0" i="0" kern="1200" dirty="0">
                          <a:solidFill>
                            <a:schemeClr val="tx1"/>
                          </a:solidFill>
                          <a:latin typeface="Lato" panose="020F0502020204030203" pitchFamily="34" charset="0"/>
                          <a:ea typeface="Lato" panose="020F0502020204030203" pitchFamily="34" charset="0"/>
                          <a:cs typeface="Lato" panose="020F0502020204030203" pitchFamily="34" charset="0"/>
                        </a:rPr>
                        <a:t>18.5%</a:t>
                      </a:r>
                    </a:p>
                  </a:txBody>
                  <a:tcPr marL="12371" marR="12371" marT="12374" marB="12374" anchor="ctr">
                    <a:noFill/>
                  </a:tcPr>
                </a:tc>
                <a:tc>
                  <a:txBody>
                    <a:bodyPr/>
                    <a:lstStyle/>
                    <a:p>
                      <a:pPr algn="ctr"/>
                      <a:r>
                        <a:rPr kumimoji="0" lang="en-CA" sz="800" b="0" i="0" kern="1200" dirty="0">
                          <a:solidFill>
                            <a:schemeClr val="tx1"/>
                          </a:solidFill>
                          <a:latin typeface="Lato" panose="020F0502020204030203" pitchFamily="34" charset="0"/>
                          <a:ea typeface="Lato" panose="020F0502020204030203" pitchFamily="34" charset="0"/>
                          <a:cs typeface="Lato" panose="020F0502020204030203" pitchFamily="34" charset="0"/>
                        </a:rPr>
                        <a:t>78.1%</a:t>
                      </a:r>
                    </a:p>
                  </a:txBody>
                  <a:tcPr marL="12371" marR="12371" marT="12374" marB="12374" anchor="ctr">
                    <a:noFill/>
                  </a:tcPr>
                </a:tc>
                <a:extLst>
                  <a:ext uri="{0D108BD9-81ED-4DB2-BD59-A6C34878D82A}">
                    <a16:rowId xmlns:a16="http://schemas.microsoft.com/office/drawing/2014/main" val="581485417"/>
                  </a:ext>
                </a:extLst>
              </a:tr>
            </a:tbl>
          </a:graphicData>
        </a:graphic>
      </p:graphicFrame>
      <p:graphicFrame>
        <p:nvGraphicFramePr>
          <p:cNvPr id="12" name="Content Placeholder 11">
            <a:extLst>
              <a:ext uri="{FF2B5EF4-FFF2-40B4-BE49-F238E27FC236}">
                <a16:creationId xmlns:a16="http://schemas.microsoft.com/office/drawing/2014/main" id="{DB3440DF-40B4-7F4E-8150-142093BA9277}"/>
              </a:ext>
            </a:extLst>
          </p:cNvPr>
          <p:cNvGraphicFramePr>
            <a:graphicFrameLocks/>
          </p:cNvGraphicFramePr>
          <p:nvPr/>
        </p:nvGraphicFramePr>
        <p:xfrm>
          <a:off x="5374146" y="1992236"/>
          <a:ext cx="2386824" cy="1432868"/>
        </p:xfrm>
        <a:graphic>
          <a:graphicData uri="http://schemas.openxmlformats.org/drawingml/2006/table">
            <a:tbl>
              <a:tblPr firstRow="1" bandRow="1">
                <a:tableStyleId>{10A1B5D5-9B99-4C35-A422-299274C87663}</a:tableStyleId>
              </a:tblPr>
              <a:tblGrid>
                <a:gridCol w="1723497">
                  <a:extLst>
                    <a:ext uri="{9D8B030D-6E8A-4147-A177-3AD203B41FA5}">
                      <a16:colId xmlns:a16="http://schemas.microsoft.com/office/drawing/2014/main" val="4126490374"/>
                    </a:ext>
                  </a:extLst>
                </a:gridCol>
                <a:gridCol w="663327">
                  <a:extLst>
                    <a:ext uri="{9D8B030D-6E8A-4147-A177-3AD203B41FA5}">
                      <a16:colId xmlns:a16="http://schemas.microsoft.com/office/drawing/2014/main" val="6564021"/>
                    </a:ext>
                  </a:extLst>
                </a:gridCol>
              </a:tblGrid>
              <a:tr h="177241">
                <a:tc>
                  <a:txBody>
                    <a:bodyPr/>
                    <a:lstStyle/>
                    <a:p>
                      <a:pPr algn="ctr"/>
                      <a:endParaRPr lang="en-CA" sz="600" b="1" i="0" kern="120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50982" marR="50982" marT="26940" marB="26940" anchor="ctr">
                    <a:noFill/>
                  </a:tcPr>
                </a:tc>
                <a:tc>
                  <a:txBody>
                    <a:bodyPr/>
                    <a:lstStyle/>
                    <a:p>
                      <a:pPr algn="ctr"/>
                      <a:endParaRPr kumimoji="0" lang="en-CA" sz="600" b="1" i="0" kern="120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extLst>
                  <a:ext uri="{0D108BD9-81ED-4DB2-BD59-A6C34878D82A}">
                    <a16:rowId xmlns:a16="http://schemas.microsoft.com/office/drawing/2014/main" val="543679065"/>
                  </a:ext>
                </a:extLst>
              </a:tr>
              <a:tr h="205908">
                <a:tc gridSpan="2">
                  <a:txBody>
                    <a:bodyPr/>
                    <a:lstStyle/>
                    <a:p>
                      <a:pPr algn="l"/>
                      <a:r>
                        <a:rPr lang="en-CA" sz="800" b="1" i="0" kern="1200" dirty="0">
                          <a:solidFill>
                            <a:schemeClr val="tx1"/>
                          </a:solidFill>
                          <a:latin typeface="Lato" panose="020F0502020204030203" pitchFamily="34" charset="0"/>
                          <a:ea typeface="Lato" panose="020F0502020204030203" pitchFamily="34" charset="0"/>
                          <a:cs typeface="Lato" panose="020F0502020204030203" pitchFamily="34" charset="0"/>
                        </a:rPr>
                        <a:t>Tepal Recovery</a:t>
                      </a:r>
                    </a:p>
                  </a:txBody>
                  <a:tcPr marL="50982" marR="50982" marT="26940" marB="26940" anchor="ctr">
                    <a:noFill/>
                  </a:tcPr>
                </a:tc>
                <a:tc hMerge="1">
                  <a:txBody>
                    <a:bodyPr/>
                    <a:lstStyle/>
                    <a:p>
                      <a:endParaRPr lang="en-US"/>
                    </a:p>
                  </a:txBody>
                  <a:tcPr>
                    <a:solidFill>
                      <a:schemeClr val="bg1">
                        <a:lumMod val="95000"/>
                      </a:schemeClr>
                    </a:solidFill>
                  </a:tcPr>
                </a:tc>
                <a:extLst>
                  <a:ext uri="{0D108BD9-81ED-4DB2-BD59-A6C34878D82A}">
                    <a16:rowId xmlns:a16="http://schemas.microsoft.com/office/drawing/2014/main" val="3166424450"/>
                  </a:ext>
                </a:extLst>
              </a:tr>
              <a:tr h="220441">
                <a:tc>
                  <a:txBody>
                    <a:bodyPr/>
                    <a:lstStyle/>
                    <a:p>
                      <a:pPr algn="ctr"/>
                      <a:r>
                        <a:rPr lang="en-CA" sz="800" b="1" i="0" kern="1200" dirty="0">
                          <a:solidFill>
                            <a:schemeClr val="tx1"/>
                          </a:solidFill>
                          <a:latin typeface="Lato" panose="020F0502020204030203" pitchFamily="34" charset="0"/>
                          <a:ea typeface="Lato" panose="020F0502020204030203" pitchFamily="34" charset="0"/>
                          <a:cs typeface="Lato" panose="020F0502020204030203" pitchFamily="34" charset="0"/>
                        </a:rPr>
                        <a:t>Gold</a:t>
                      </a:r>
                    </a:p>
                  </a:txBody>
                  <a:tcPr marL="50982" marR="50982" marT="26945" marB="26945" anchor="ctr">
                    <a:noFill/>
                  </a:tcPr>
                </a:tc>
                <a:tc>
                  <a:txBody>
                    <a:bodyPr/>
                    <a:lstStyle/>
                    <a:p>
                      <a:pPr algn="ctr"/>
                      <a:r>
                        <a:rPr kumimoji="0" lang="en-CA" sz="800" b="0" i="0" kern="1200" dirty="0">
                          <a:solidFill>
                            <a:schemeClr val="tx1"/>
                          </a:solidFill>
                          <a:latin typeface="Lato" panose="020F0502020204030203" pitchFamily="34" charset="0"/>
                          <a:ea typeface="Lato" panose="020F0502020204030203" pitchFamily="34" charset="0"/>
                          <a:cs typeface="Lato" panose="020F0502020204030203" pitchFamily="34" charset="0"/>
                        </a:rPr>
                        <a:t>83.2%</a:t>
                      </a:r>
                      <a:endParaRPr lang="en-CA" sz="800" b="0" i="0" kern="120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extLst>
                  <a:ext uri="{0D108BD9-81ED-4DB2-BD59-A6C34878D82A}">
                    <a16:rowId xmlns:a16="http://schemas.microsoft.com/office/drawing/2014/main" val="68249107"/>
                  </a:ext>
                </a:extLst>
              </a:tr>
              <a:tr h="208720">
                <a:tc>
                  <a:txBody>
                    <a:bodyPr/>
                    <a:lstStyle/>
                    <a:p>
                      <a:pPr algn="ctr"/>
                      <a:r>
                        <a:rPr lang="en-CA" sz="800" b="1" i="0" kern="1200" dirty="0">
                          <a:solidFill>
                            <a:schemeClr val="tx1"/>
                          </a:solidFill>
                          <a:latin typeface="Lato" panose="020F0502020204030203" pitchFamily="34" charset="0"/>
                          <a:ea typeface="Lato" panose="020F0502020204030203" pitchFamily="34" charset="0"/>
                          <a:cs typeface="Lato" panose="020F0502020204030203" pitchFamily="34" charset="0"/>
                        </a:rPr>
                        <a:t>Silver</a:t>
                      </a:r>
                    </a:p>
                  </a:txBody>
                  <a:tcPr marL="50982" marR="50982" marT="26945" marB="26945" anchor="ctr">
                    <a:noFill/>
                  </a:tcPr>
                </a:tc>
                <a:tc>
                  <a:txBody>
                    <a:bodyPr/>
                    <a:lstStyle/>
                    <a:p>
                      <a:pPr algn="ctr"/>
                      <a:r>
                        <a:rPr kumimoji="0" lang="en-CA" sz="800" b="0" i="0" kern="1200" dirty="0">
                          <a:solidFill>
                            <a:schemeClr val="tx1"/>
                          </a:solidFill>
                          <a:latin typeface="Lato" panose="020F0502020204030203" pitchFamily="34" charset="0"/>
                          <a:ea typeface="Lato" panose="020F0502020204030203" pitchFamily="34" charset="0"/>
                          <a:cs typeface="Lato" panose="020F0502020204030203" pitchFamily="34" charset="0"/>
                        </a:rPr>
                        <a:t>63.3%</a:t>
                      </a:r>
                      <a:endParaRPr lang="en-CA" sz="800" b="0" i="0" kern="120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extLst>
                  <a:ext uri="{0D108BD9-81ED-4DB2-BD59-A6C34878D82A}">
                    <a16:rowId xmlns:a16="http://schemas.microsoft.com/office/drawing/2014/main" val="682352436"/>
                  </a:ext>
                </a:extLst>
              </a:tr>
              <a:tr h="205919">
                <a:tc gridSpan="2">
                  <a:txBody>
                    <a:bodyPr/>
                    <a:lstStyle/>
                    <a:p>
                      <a:pPr algn="l"/>
                      <a:r>
                        <a:rPr lang="en-CA" sz="800" b="1" i="0" kern="1200" dirty="0">
                          <a:solidFill>
                            <a:schemeClr val="tx1"/>
                          </a:solidFill>
                          <a:latin typeface="Lato" panose="020F0502020204030203" pitchFamily="34" charset="0"/>
                          <a:ea typeface="Lato" panose="020F0502020204030203" pitchFamily="34" charset="0"/>
                          <a:cs typeface="Lato" panose="020F0502020204030203" pitchFamily="34" charset="0"/>
                        </a:rPr>
                        <a:t>Tizate Recovery</a:t>
                      </a:r>
                    </a:p>
                  </a:txBody>
                  <a:tcPr marL="50982" marR="50982" marT="26945" marB="26945" anchor="ctr">
                    <a:noFill/>
                  </a:tcPr>
                </a:tc>
                <a:tc hMerge="1">
                  <a:txBody>
                    <a:bodyPr/>
                    <a:lstStyle/>
                    <a:p>
                      <a:endParaRPr lang="en-US"/>
                    </a:p>
                  </a:txBody>
                  <a:tcPr>
                    <a:solidFill>
                      <a:schemeClr val="bg1">
                        <a:lumMod val="95000"/>
                      </a:schemeClr>
                    </a:solidFill>
                  </a:tcPr>
                </a:tc>
                <a:extLst>
                  <a:ext uri="{0D108BD9-81ED-4DB2-BD59-A6C34878D82A}">
                    <a16:rowId xmlns:a16="http://schemas.microsoft.com/office/drawing/2014/main" val="4020151449"/>
                  </a:ext>
                </a:extLst>
              </a:tr>
              <a:tr h="208720">
                <a:tc>
                  <a:txBody>
                    <a:bodyPr/>
                    <a:lstStyle/>
                    <a:p>
                      <a:pPr algn="ctr"/>
                      <a:r>
                        <a:rPr lang="en-CA" sz="800" b="1" i="0" kern="1200" dirty="0">
                          <a:solidFill>
                            <a:schemeClr val="tx1"/>
                          </a:solidFill>
                          <a:latin typeface="Lato" panose="020F0502020204030203" pitchFamily="34" charset="0"/>
                          <a:ea typeface="Lato" panose="020F0502020204030203" pitchFamily="34" charset="0"/>
                          <a:cs typeface="Lato" panose="020F0502020204030203" pitchFamily="34" charset="0"/>
                        </a:rPr>
                        <a:t>Gold</a:t>
                      </a:r>
                    </a:p>
                  </a:txBody>
                  <a:tcPr marL="50982" marR="50982" marT="26945" marB="26945" anchor="ctr">
                    <a:noFill/>
                  </a:tcPr>
                </a:tc>
                <a:tc>
                  <a:txBody>
                    <a:bodyPr/>
                    <a:lstStyle/>
                    <a:p>
                      <a:pPr algn="ctr"/>
                      <a:r>
                        <a:rPr kumimoji="0" lang="en-CA" sz="800" b="0" i="0" kern="1200" dirty="0">
                          <a:solidFill>
                            <a:schemeClr val="tx1"/>
                          </a:solidFill>
                          <a:latin typeface="Lato" panose="020F0502020204030203" pitchFamily="34" charset="0"/>
                          <a:ea typeface="Lato" panose="020F0502020204030203" pitchFamily="34" charset="0"/>
                          <a:cs typeface="Lato" panose="020F0502020204030203" pitchFamily="34" charset="0"/>
                        </a:rPr>
                        <a:t>75.3%</a:t>
                      </a:r>
                      <a:endParaRPr lang="en-CA" sz="800" b="0" i="0" kern="120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extLst>
                  <a:ext uri="{0D108BD9-81ED-4DB2-BD59-A6C34878D82A}">
                    <a16:rowId xmlns:a16="http://schemas.microsoft.com/office/drawing/2014/main" val="2105899762"/>
                  </a:ext>
                </a:extLst>
              </a:tr>
              <a:tr h="205919">
                <a:tc>
                  <a:txBody>
                    <a:bodyPr/>
                    <a:lstStyle/>
                    <a:p>
                      <a:pPr algn="ctr"/>
                      <a:r>
                        <a:rPr lang="en-CA" sz="800" b="1" i="0" kern="1200" dirty="0">
                          <a:solidFill>
                            <a:schemeClr val="tx1"/>
                          </a:solidFill>
                          <a:latin typeface="Lato" panose="020F0502020204030203" pitchFamily="34" charset="0"/>
                          <a:ea typeface="Lato" panose="020F0502020204030203" pitchFamily="34" charset="0"/>
                          <a:cs typeface="Lato" panose="020F0502020204030203" pitchFamily="34" charset="0"/>
                        </a:rPr>
                        <a:t>Silver</a:t>
                      </a:r>
                    </a:p>
                  </a:txBody>
                  <a:tcPr marL="50982" marR="50982" marT="26945" marB="26945" anchor="ctr">
                    <a:noFill/>
                  </a:tcPr>
                </a:tc>
                <a:tc>
                  <a:txBody>
                    <a:bodyPr/>
                    <a:lstStyle/>
                    <a:p>
                      <a:pPr algn="ctr"/>
                      <a:r>
                        <a:rPr kumimoji="0" lang="en-CA" sz="800" b="0" i="0" kern="1200" dirty="0">
                          <a:solidFill>
                            <a:schemeClr val="tx1"/>
                          </a:solidFill>
                          <a:latin typeface="Lato" panose="020F0502020204030203" pitchFamily="34" charset="0"/>
                          <a:ea typeface="Lato" panose="020F0502020204030203" pitchFamily="34" charset="0"/>
                          <a:cs typeface="Lato" panose="020F0502020204030203" pitchFamily="34" charset="0"/>
                        </a:rPr>
                        <a:t>55.9%</a:t>
                      </a:r>
                      <a:endParaRPr lang="en-CA" sz="800" b="0" i="0" kern="120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12371" marR="12371" marT="12374" marB="12374" anchor="ctr">
                    <a:noFill/>
                  </a:tcPr>
                </a:tc>
                <a:extLst>
                  <a:ext uri="{0D108BD9-81ED-4DB2-BD59-A6C34878D82A}">
                    <a16:rowId xmlns:a16="http://schemas.microsoft.com/office/drawing/2014/main" val="772690635"/>
                  </a:ext>
                </a:extLst>
              </a:tr>
            </a:tbl>
          </a:graphicData>
        </a:graphic>
      </p:graphicFrame>
      <p:sp>
        <p:nvSpPr>
          <p:cNvPr id="18" name="Title 1">
            <a:extLst>
              <a:ext uri="{FF2B5EF4-FFF2-40B4-BE49-F238E27FC236}">
                <a16:creationId xmlns:a16="http://schemas.microsoft.com/office/drawing/2014/main" id="{FAF3E86E-091E-854E-B5F9-72267A4C970C}"/>
              </a:ext>
            </a:extLst>
          </p:cNvPr>
          <p:cNvSpPr txBox="1">
            <a:spLocks/>
          </p:cNvSpPr>
          <p:nvPr/>
        </p:nvSpPr>
        <p:spPr>
          <a:xfrm>
            <a:off x="719125" y="525707"/>
            <a:ext cx="7078883" cy="365609"/>
          </a:xfrm>
          <a:prstGeom prst="rect">
            <a:avLst/>
          </a:prstGeom>
        </p:spPr>
        <p:txBody>
          <a:bodyPr vert="horz" anchor="b">
            <a:normAutofit lnSpcReduction="10000"/>
          </a:bodyPr>
          <a:lstStyle>
            <a:lvl1pPr algn="l" rtl="0" eaLnBrk="0" fontAlgn="base" hangingPunct="0">
              <a:spcBef>
                <a:spcPct val="0"/>
              </a:spcBef>
              <a:spcAft>
                <a:spcPct val="0"/>
              </a:spcAft>
              <a:defRPr lang="en-US" sz="2250" kern="1200" cap="none" spc="225" baseline="0" dirty="0">
                <a:solidFill>
                  <a:srgbClr val="012B5B"/>
                </a:solidFill>
                <a:latin typeface="Lato" panose="020F0502020204030203" pitchFamily="34" charset="0"/>
                <a:ea typeface="Lato" panose="020F0502020204030203" pitchFamily="34" charset="0"/>
                <a:cs typeface="Lato" panose="020F0502020204030203" pitchFamily="34" charset="0"/>
              </a:defRPr>
            </a:lvl1pPr>
            <a:lvl2pPr algn="l" rtl="0" eaLnBrk="0" fontAlgn="base" hangingPunct="0">
              <a:spcBef>
                <a:spcPct val="0"/>
              </a:spcBef>
              <a:spcAft>
                <a:spcPct val="0"/>
              </a:spcAft>
              <a:defRPr sz="2250">
                <a:solidFill>
                  <a:schemeClr val="tx2"/>
                </a:solidFill>
                <a:latin typeface="Georgia" pitchFamily="18" charset="0"/>
                <a:ea typeface="MS PGothic" pitchFamily="34" charset="-128"/>
                <a:cs typeface="ＭＳ Ｐゴシック" charset="0"/>
              </a:defRPr>
            </a:lvl2pPr>
            <a:lvl3pPr algn="l" rtl="0" eaLnBrk="0" fontAlgn="base" hangingPunct="0">
              <a:spcBef>
                <a:spcPct val="0"/>
              </a:spcBef>
              <a:spcAft>
                <a:spcPct val="0"/>
              </a:spcAft>
              <a:defRPr sz="2250">
                <a:solidFill>
                  <a:schemeClr val="tx2"/>
                </a:solidFill>
                <a:latin typeface="Georgia" pitchFamily="18" charset="0"/>
                <a:ea typeface="MS PGothic" pitchFamily="34" charset="-128"/>
                <a:cs typeface="ＭＳ Ｐゴシック" charset="0"/>
              </a:defRPr>
            </a:lvl3pPr>
            <a:lvl4pPr algn="l" rtl="0" eaLnBrk="0" fontAlgn="base" hangingPunct="0">
              <a:spcBef>
                <a:spcPct val="0"/>
              </a:spcBef>
              <a:spcAft>
                <a:spcPct val="0"/>
              </a:spcAft>
              <a:defRPr sz="2250">
                <a:solidFill>
                  <a:schemeClr val="tx2"/>
                </a:solidFill>
                <a:latin typeface="Georgia" pitchFamily="18" charset="0"/>
                <a:ea typeface="MS PGothic" pitchFamily="34" charset="-128"/>
                <a:cs typeface="ＭＳ Ｐゴシック" charset="0"/>
              </a:defRPr>
            </a:lvl4pPr>
            <a:lvl5pPr algn="l" rtl="0" eaLnBrk="0" fontAlgn="base" hangingPunct="0">
              <a:spcBef>
                <a:spcPct val="0"/>
              </a:spcBef>
              <a:spcAft>
                <a:spcPct val="0"/>
              </a:spcAft>
              <a:defRPr sz="2250">
                <a:solidFill>
                  <a:schemeClr val="tx2"/>
                </a:solidFill>
                <a:latin typeface="Georgia" pitchFamily="18" charset="0"/>
                <a:ea typeface="MS PGothic" pitchFamily="34" charset="-128"/>
                <a:cs typeface="ＭＳ Ｐゴシック" charset="0"/>
              </a:defRPr>
            </a:lvl5pPr>
            <a:lvl6pPr marL="342900" algn="l" rtl="0" fontAlgn="base">
              <a:spcBef>
                <a:spcPct val="0"/>
              </a:spcBef>
              <a:spcAft>
                <a:spcPct val="0"/>
              </a:spcAft>
              <a:defRPr sz="2250">
                <a:solidFill>
                  <a:schemeClr val="tx2"/>
                </a:solidFill>
                <a:latin typeface="Georgia" pitchFamily="18" charset="0"/>
              </a:defRPr>
            </a:lvl6pPr>
            <a:lvl7pPr marL="685800" algn="l" rtl="0" fontAlgn="base">
              <a:spcBef>
                <a:spcPct val="0"/>
              </a:spcBef>
              <a:spcAft>
                <a:spcPct val="0"/>
              </a:spcAft>
              <a:defRPr sz="2250">
                <a:solidFill>
                  <a:schemeClr val="tx2"/>
                </a:solidFill>
                <a:latin typeface="Georgia" pitchFamily="18" charset="0"/>
              </a:defRPr>
            </a:lvl7pPr>
            <a:lvl8pPr marL="1028700" algn="l" rtl="0" fontAlgn="base">
              <a:spcBef>
                <a:spcPct val="0"/>
              </a:spcBef>
              <a:spcAft>
                <a:spcPct val="0"/>
              </a:spcAft>
              <a:defRPr sz="2250">
                <a:solidFill>
                  <a:schemeClr val="tx2"/>
                </a:solidFill>
                <a:latin typeface="Georgia" pitchFamily="18" charset="0"/>
              </a:defRPr>
            </a:lvl8pPr>
            <a:lvl9pPr marL="1371600" algn="l" rtl="0" fontAlgn="base">
              <a:spcBef>
                <a:spcPct val="0"/>
              </a:spcBef>
              <a:spcAft>
                <a:spcPct val="0"/>
              </a:spcAft>
              <a:defRPr sz="2250">
                <a:solidFill>
                  <a:schemeClr val="tx2"/>
                </a:solidFill>
                <a:latin typeface="Georgia" pitchFamily="18" charset="0"/>
              </a:defRPr>
            </a:lvl9pPr>
          </a:lstStyle>
          <a:p>
            <a:pPr>
              <a:defRPr/>
            </a:pPr>
            <a:r>
              <a:rPr lang="en-US" sz="1980" b="1" dirty="0">
                <a:solidFill>
                  <a:schemeClr val="accent1"/>
                </a:solidFill>
                <a:latin typeface="Manifold CF Demi Bold" pitchFamily="2" charset="77"/>
              </a:rPr>
              <a:t>TEPAL GOLD-COPPER PROJECT</a:t>
            </a:r>
          </a:p>
        </p:txBody>
      </p:sp>
      <p:sp>
        <p:nvSpPr>
          <p:cNvPr id="9" name="Rectangle 8">
            <a:extLst>
              <a:ext uri="{FF2B5EF4-FFF2-40B4-BE49-F238E27FC236}">
                <a16:creationId xmlns:a16="http://schemas.microsoft.com/office/drawing/2014/main" id="{4C35C233-8C51-A84A-BD1D-1F8B16CE3B8A}"/>
              </a:ext>
            </a:extLst>
          </p:cNvPr>
          <p:cNvSpPr/>
          <p:nvPr/>
        </p:nvSpPr>
        <p:spPr>
          <a:xfrm>
            <a:off x="1250579" y="1363221"/>
            <a:ext cx="3451587" cy="244682"/>
          </a:xfrm>
          <a:prstGeom prst="rect">
            <a:avLst/>
          </a:prstGeom>
        </p:spPr>
        <p:txBody>
          <a:bodyPr wrap="none">
            <a:spAutoFit/>
          </a:bodyPr>
          <a:lstStyle/>
          <a:p>
            <a:pPr algn="ctr"/>
            <a:r>
              <a:rPr lang="en-US" sz="990" dirty="0">
                <a:solidFill>
                  <a:srgbClr val="244061"/>
                </a:solidFill>
                <a:latin typeface="Manifold CF" pitchFamily="2" charset="77"/>
                <a:ea typeface="Lato" panose="020F0502020204030203" pitchFamily="34" charset="0"/>
                <a:cs typeface="Lato" panose="020F0502020204030203" pitchFamily="34" charset="0"/>
              </a:rPr>
              <a:t>Flotation Concentrate &amp; Tails Cyanidation Recovery Estimates</a:t>
            </a:r>
            <a:endParaRPr lang="en-CA" sz="990" dirty="0">
              <a:solidFill>
                <a:srgbClr val="244061"/>
              </a:solidFill>
              <a:latin typeface="Manifold CF" pitchFamily="2" charset="77"/>
              <a:ea typeface="Lato" panose="020F0502020204030203" pitchFamily="34" charset="0"/>
              <a:cs typeface="Lato" panose="020F0502020204030203" pitchFamily="34" charset="0"/>
            </a:endParaRPr>
          </a:p>
        </p:txBody>
      </p:sp>
      <p:cxnSp>
        <p:nvCxnSpPr>
          <p:cNvPr id="13" name="Straight Connector 12">
            <a:extLst>
              <a:ext uri="{FF2B5EF4-FFF2-40B4-BE49-F238E27FC236}">
                <a16:creationId xmlns:a16="http://schemas.microsoft.com/office/drawing/2014/main" id="{7A11BBFE-776F-C549-A035-9ACD74601D35}"/>
              </a:ext>
            </a:extLst>
          </p:cNvPr>
          <p:cNvCxnSpPr>
            <a:cxnSpLocks/>
          </p:cNvCxnSpPr>
          <p:nvPr/>
        </p:nvCxnSpPr>
        <p:spPr>
          <a:xfrm flipV="1">
            <a:off x="996697" y="1617319"/>
            <a:ext cx="3959353" cy="1"/>
          </a:xfrm>
          <a:prstGeom prst="line">
            <a:avLst/>
          </a:prstGeom>
        </p:spPr>
        <p:style>
          <a:lnRef idx="1">
            <a:schemeClr val="dk1"/>
          </a:lnRef>
          <a:fillRef idx="0">
            <a:schemeClr val="dk1"/>
          </a:fillRef>
          <a:effectRef idx="0">
            <a:schemeClr val="dk1"/>
          </a:effectRef>
          <a:fontRef idx="minor">
            <a:schemeClr val="tx1"/>
          </a:fontRef>
        </p:style>
      </p:cxnSp>
      <p:sp>
        <p:nvSpPr>
          <p:cNvPr id="14" name="Rectangle 13">
            <a:extLst>
              <a:ext uri="{FF2B5EF4-FFF2-40B4-BE49-F238E27FC236}">
                <a16:creationId xmlns:a16="http://schemas.microsoft.com/office/drawing/2014/main" id="{B8724D1E-1144-BB45-A11E-54B111701258}"/>
              </a:ext>
            </a:extLst>
          </p:cNvPr>
          <p:cNvSpPr/>
          <p:nvPr/>
        </p:nvSpPr>
        <p:spPr>
          <a:xfrm>
            <a:off x="5659846" y="1363221"/>
            <a:ext cx="1914307" cy="244682"/>
          </a:xfrm>
          <a:prstGeom prst="rect">
            <a:avLst/>
          </a:prstGeom>
        </p:spPr>
        <p:txBody>
          <a:bodyPr wrap="none">
            <a:spAutoFit/>
          </a:bodyPr>
          <a:lstStyle/>
          <a:p>
            <a:pPr algn="ctr"/>
            <a:r>
              <a:rPr lang="en-US" sz="990" dirty="0">
                <a:solidFill>
                  <a:srgbClr val="244061"/>
                </a:solidFill>
                <a:latin typeface="Manifold CF" pitchFamily="2" charset="77"/>
                <a:ea typeface="Lato" panose="020F0502020204030203" pitchFamily="34" charset="0"/>
                <a:cs typeface="Lato" panose="020F0502020204030203" pitchFamily="34" charset="0"/>
              </a:rPr>
              <a:t>Oxide Leach Recovery Estimates</a:t>
            </a:r>
            <a:endParaRPr lang="en-CA" sz="990" dirty="0">
              <a:solidFill>
                <a:srgbClr val="244061"/>
              </a:solidFill>
              <a:latin typeface="Manifold CF" pitchFamily="2" charset="77"/>
              <a:ea typeface="Lato" panose="020F0502020204030203" pitchFamily="34" charset="0"/>
              <a:cs typeface="Lato" panose="020F0502020204030203" pitchFamily="34" charset="0"/>
            </a:endParaRPr>
          </a:p>
        </p:txBody>
      </p:sp>
      <p:cxnSp>
        <p:nvCxnSpPr>
          <p:cNvPr id="15" name="Straight Connector 14">
            <a:extLst>
              <a:ext uri="{FF2B5EF4-FFF2-40B4-BE49-F238E27FC236}">
                <a16:creationId xmlns:a16="http://schemas.microsoft.com/office/drawing/2014/main" id="{7A721D60-225E-2347-BC55-6DA07E043298}"/>
              </a:ext>
            </a:extLst>
          </p:cNvPr>
          <p:cNvCxnSpPr>
            <a:cxnSpLocks/>
          </p:cNvCxnSpPr>
          <p:nvPr/>
        </p:nvCxnSpPr>
        <p:spPr>
          <a:xfrm>
            <a:off x="5374146" y="1617319"/>
            <a:ext cx="2386824" cy="0"/>
          </a:xfrm>
          <a:prstGeom prst="line">
            <a:avLst/>
          </a:prstGeom>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DF4F6FE7-65ED-C24D-8A24-1DCE5B9A4F61}"/>
              </a:ext>
            </a:extLst>
          </p:cNvPr>
          <p:cNvSpPr/>
          <p:nvPr/>
        </p:nvSpPr>
        <p:spPr>
          <a:xfrm>
            <a:off x="728922" y="844204"/>
            <a:ext cx="7374116" cy="318742"/>
          </a:xfrm>
          <a:prstGeom prst="rect">
            <a:avLst/>
          </a:prstGeom>
        </p:spPr>
        <p:txBody>
          <a:bodyPr wrap="square">
            <a:spAutoFit/>
          </a:bodyPr>
          <a:lstStyle/>
          <a:p>
            <a:pPr>
              <a:lnSpc>
                <a:spcPct val="114000"/>
              </a:lnSpc>
            </a:pPr>
            <a:r>
              <a:rPr lang="en-US" sz="1440" b="1" spc="198" dirty="0">
                <a:solidFill>
                  <a:schemeClr val="accent1"/>
                </a:solidFill>
                <a:latin typeface="Manifold CF Demi Bold" pitchFamily="2" charset="77"/>
                <a:ea typeface="Lato" panose="020F0502020204030203" pitchFamily="34" charset="0"/>
                <a:cs typeface="Lato" panose="020F0502020204030203" pitchFamily="34" charset="0"/>
              </a:rPr>
              <a:t>PROJECT PROFILE</a:t>
            </a:r>
          </a:p>
        </p:txBody>
      </p:sp>
      <p:sp>
        <p:nvSpPr>
          <p:cNvPr id="19" name="Slide Number Placeholder 3">
            <a:extLst>
              <a:ext uri="{FF2B5EF4-FFF2-40B4-BE49-F238E27FC236}">
                <a16:creationId xmlns:a16="http://schemas.microsoft.com/office/drawing/2014/main" id="{62DBC5A3-34E2-D84F-8493-10A4F67DA736}"/>
              </a:ext>
            </a:extLst>
          </p:cNvPr>
          <p:cNvSpPr txBox="1">
            <a:spLocks/>
          </p:cNvSpPr>
          <p:nvPr/>
        </p:nvSpPr>
        <p:spPr bwMode="auto">
          <a:xfrm>
            <a:off x="8428482" y="5218024"/>
            <a:ext cx="201168" cy="211226"/>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32400" tIns="32400" rIns="32400" bIns="32400" numCol="1" anchor="t" anchorCtr="0" compatLnSpc="1">
            <a:prstTxWarp prst="textNoShape">
              <a:avLst/>
            </a:prstTxWarp>
          </a:bodyPr>
          <a:lstStyle>
            <a:defPPr>
              <a:defRPr lang="en-US"/>
            </a:defPPr>
            <a:lvl1pPr marL="0" algn="l" defTabSz="914400" rtl="0" eaLnBrk="1" latinLnBrk="0" hangingPunct="1">
              <a:defRPr sz="1800" b="0" i="0" kern="1200">
                <a:solidFill>
                  <a:schemeClr val="tx1"/>
                </a:solidFill>
                <a:latin typeface="Arial" panose="020B0604020202020204" pitchFamily="34" charset="0"/>
                <a:ea typeface="MS PGothic" panose="020B0600070205080204" pitchFamily="34" charset="-128"/>
                <a:cs typeface="Lato" panose="020F0502020204030203" pitchFamily="34" charset="0"/>
              </a:defRPr>
            </a:lvl1pPr>
            <a:lvl2pPr marL="557186" indent="-214302"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857207"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200090"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1542974"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1885856"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228738"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2571621"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2914505"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A983A77F-E02C-4B55-AE23-88B176EE659A}" type="slidenum">
              <a:rPr lang="en-US" altLang="en-US" sz="810">
                <a:solidFill>
                  <a:schemeClr val="bg1"/>
                </a:solidFill>
                <a:latin typeface="Manifold CF" pitchFamily="2" charset="77"/>
                <a:ea typeface="Lato" panose="020F0502020204030203" pitchFamily="34" charset="0"/>
              </a:rPr>
              <a:pPr algn="ctr"/>
              <a:t>28</a:t>
            </a:fld>
            <a:endParaRPr lang="en-US" altLang="en-US" sz="810" dirty="0">
              <a:solidFill>
                <a:schemeClr val="bg1"/>
              </a:solidFill>
              <a:latin typeface="Manifold CF" pitchFamily="2" charset="77"/>
              <a:ea typeface="Lato" panose="020F0502020204030203" pitchFamily="34" charset="0"/>
            </a:endParaRPr>
          </a:p>
        </p:txBody>
      </p:sp>
      <p:sp>
        <p:nvSpPr>
          <p:cNvPr id="16" name="Rectangle 15">
            <a:extLst>
              <a:ext uri="{FF2B5EF4-FFF2-40B4-BE49-F238E27FC236}">
                <a16:creationId xmlns:a16="http://schemas.microsoft.com/office/drawing/2014/main" id="{D32E1BF5-4ADF-0042-8736-6C08DA6CC824}"/>
              </a:ext>
            </a:extLst>
          </p:cNvPr>
          <p:cNvSpPr/>
          <p:nvPr/>
        </p:nvSpPr>
        <p:spPr>
          <a:xfrm>
            <a:off x="2113462" y="4953964"/>
            <a:ext cx="5424883" cy="185756"/>
          </a:xfrm>
          <a:prstGeom prst="rect">
            <a:avLst/>
          </a:prstGeom>
        </p:spPr>
        <p:txBody>
          <a:bodyPr wrap="none">
            <a:spAutoFit/>
          </a:bodyPr>
          <a:lstStyle/>
          <a:p>
            <a:pPr>
              <a:defRPr/>
            </a:pPr>
            <a:r>
              <a:rPr lang="en-US" altLang="en-US" sz="607"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hlinkClick r:id="rId2"/>
              </a:rPr>
              <a:t>Source: NI-43-101 Technical Report Preliminary Economic Assessment on the Tepal Project, Michoacan, Mexico, JDS Energy &amp; Mining Inc; January 2017 </a:t>
            </a:r>
            <a:endParaRPr lang="en-US" altLang="en-US" sz="607"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p:txBody>
      </p:sp>
      <p:sp>
        <p:nvSpPr>
          <p:cNvPr id="2" name="Slide Number Placeholder 1">
            <a:extLst>
              <a:ext uri="{FF2B5EF4-FFF2-40B4-BE49-F238E27FC236}">
                <a16:creationId xmlns:a16="http://schemas.microsoft.com/office/drawing/2014/main" id="{8B41D84A-2436-BD44-BC6F-B104057CBCFA}"/>
              </a:ext>
            </a:extLst>
          </p:cNvPr>
          <p:cNvSpPr>
            <a:spLocks noGrp="1"/>
          </p:cNvSpPr>
          <p:nvPr>
            <p:ph type="sldNum" sz="quarter" idx="4"/>
          </p:nvPr>
        </p:nvSpPr>
        <p:spPr/>
        <p:txBody>
          <a:bodyPr/>
          <a:lstStyle/>
          <a:p>
            <a:fld id="{092B7659-9165-A646-905C-0168404DB040}" type="slidenum">
              <a:rPr lang="en-US" smtClean="0"/>
              <a:pPr/>
              <a:t>28</a:t>
            </a:fld>
            <a:endParaRPr lang="en-US" dirty="0"/>
          </a:p>
        </p:txBody>
      </p:sp>
    </p:spTree>
    <p:extLst>
      <p:ext uri="{BB962C8B-B14F-4D97-AF65-F5344CB8AC3E}">
        <p14:creationId xmlns:p14="http://schemas.microsoft.com/office/powerpoint/2010/main" val="10960645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1">
            <a:extLst>
              <a:ext uri="{FF2B5EF4-FFF2-40B4-BE49-F238E27FC236}">
                <a16:creationId xmlns:a16="http://schemas.microsoft.com/office/drawing/2014/main" id="{529E396D-B22E-864C-A2DB-E63A49711368}"/>
              </a:ext>
            </a:extLst>
          </p:cNvPr>
          <p:cNvGraphicFramePr>
            <a:graphicFrameLocks/>
          </p:cNvGraphicFramePr>
          <p:nvPr/>
        </p:nvGraphicFramePr>
        <p:xfrm>
          <a:off x="876600" y="1505103"/>
          <a:ext cx="3493294" cy="3034228"/>
        </p:xfrm>
        <a:graphic>
          <a:graphicData uri="http://schemas.openxmlformats.org/drawingml/2006/table">
            <a:tbl>
              <a:tblPr firstRow="1" bandRow="1">
                <a:tableStyleId>{10A1B5D5-9B99-4C35-A422-299274C87663}</a:tableStyleId>
              </a:tblPr>
              <a:tblGrid>
                <a:gridCol w="2312124">
                  <a:extLst>
                    <a:ext uri="{9D8B030D-6E8A-4147-A177-3AD203B41FA5}">
                      <a16:colId xmlns:a16="http://schemas.microsoft.com/office/drawing/2014/main" val="4126490374"/>
                    </a:ext>
                  </a:extLst>
                </a:gridCol>
                <a:gridCol w="1181170">
                  <a:extLst>
                    <a:ext uri="{9D8B030D-6E8A-4147-A177-3AD203B41FA5}">
                      <a16:colId xmlns:a16="http://schemas.microsoft.com/office/drawing/2014/main" val="1148516646"/>
                    </a:ext>
                  </a:extLst>
                </a:gridCol>
              </a:tblGrid>
              <a:tr h="295260">
                <a:tc>
                  <a:txBody>
                    <a:bodyPr/>
                    <a:lstStyle/>
                    <a:p>
                      <a:pPr algn="l" fontAlgn="b"/>
                      <a:r>
                        <a:rPr lang="en-US" sz="8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Sustaining Capital Costs</a:t>
                      </a:r>
                      <a:endParaRPr lang="en-US" sz="8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L="32400" marR="32400" marT="32400" marB="32400" anchor="b">
                    <a:noFill/>
                  </a:tcPr>
                </a:tc>
                <a:tc>
                  <a:txBody>
                    <a:bodyPr/>
                    <a:lstStyle/>
                    <a:p>
                      <a:pPr algn="r" fontAlgn="b"/>
                      <a:r>
                        <a:rPr lang="en-US" sz="800" b="1"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$86.7</a:t>
                      </a:r>
                      <a:endParaRPr lang="en-US" sz="800" b="1"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L="32400" marR="32400" marT="32400" marB="32400" anchor="b">
                    <a:noFill/>
                  </a:tcPr>
                </a:tc>
                <a:extLst>
                  <a:ext uri="{0D108BD9-81ED-4DB2-BD59-A6C34878D82A}">
                    <a16:rowId xmlns:a16="http://schemas.microsoft.com/office/drawing/2014/main" val="3166424450"/>
                  </a:ext>
                </a:extLst>
              </a:tr>
              <a:tr h="295260">
                <a:tc>
                  <a:txBody>
                    <a:bodyPr/>
                    <a:lstStyle/>
                    <a:p>
                      <a:pPr algn="l" fontAlgn="b"/>
                      <a:r>
                        <a:rPr lang="en-US" sz="8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Mine Life</a:t>
                      </a:r>
                      <a:endParaRPr lang="en-US" sz="8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L="32400" marR="32400" marT="32400" marB="32400" anchor="b">
                    <a:noFill/>
                  </a:tcPr>
                </a:tc>
                <a:tc>
                  <a:txBody>
                    <a:bodyPr/>
                    <a:lstStyle/>
                    <a:p>
                      <a:pPr algn="r" fontAlgn="b"/>
                      <a:r>
                        <a:rPr lang="en-US" sz="800" b="1"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9.8 years</a:t>
                      </a:r>
                      <a:endParaRPr lang="en-US" sz="800" b="1"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L="32400" marR="32400" marT="32400" marB="32400" anchor="b">
                    <a:noFill/>
                  </a:tcPr>
                </a:tc>
                <a:extLst>
                  <a:ext uri="{0D108BD9-81ED-4DB2-BD59-A6C34878D82A}">
                    <a16:rowId xmlns:a16="http://schemas.microsoft.com/office/drawing/2014/main" val="68249107"/>
                  </a:ext>
                </a:extLst>
              </a:tr>
              <a:tr h="279561">
                <a:tc>
                  <a:txBody>
                    <a:bodyPr/>
                    <a:lstStyle/>
                    <a:p>
                      <a:pPr algn="l" fontAlgn="b"/>
                      <a:r>
                        <a:rPr lang="en-US" sz="8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Total Material Mined</a:t>
                      </a:r>
                      <a:endParaRPr lang="en-US" sz="8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L="32400" marR="32400" marT="32400" marB="32400" anchor="b">
                    <a:noFill/>
                  </a:tcPr>
                </a:tc>
                <a:tc>
                  <a:txBody>
                    <a:bodyPr/>
                    <a:lstStyle/>
                    <a:p>
                      <a:pPr algn="r" fontAlgn="b"/>
                      <a:r>
                        <a:rPr lang="en-US" sz="800" b="1"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142.9 Mt</a:t>
                      </a:r>
                      <a:endParaRPr lang="en-US" sz="800" b="1"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L="32400" marR="32400" marT="32400" marB="32400" anchor="b">
                    <a:noFill/>
                  </a:tcPr>
                </a:tc>
                <a:extLst>
                  <a:ext uri="{0D108BD9-81ED-4DB2-BD59-A6C34878D82A}">
                    <a16:rowId xmlns:a16="http://schemas.microsoft.com/office/drawing/2014/main" val="682352436"/>
                  </a:ext>
                </a:extLst>
              </a:tr>
              <a:tr h="249500">
                <a:tc>
                  <a:txBody>
                    <a:bodyPr/>
                    <a:lstStyle/>
                    <a:p>
                      <a:pPr algn="l" fontAlgn="b"/>
                      <a:r>
                        <a:rPr lang="en-US" sz="800" u="none" strike="noStrike" dirty="0">
                          <a:effectLst/>
                          <a:latin typeface="Lato" panose="020F0502020204030203" pitchFamily="34" charset="0"/>
                          <a:ea typeface="Lato" panose="020F0502020204030203" pitchFamily="34" charset="0"/>
                          <a:cs typeface="Lato" panose="020F0502020204030203" pitchFamily="34" charset="0"/>
                        </a:rPr>
                        <a:t>Strip Ratio</a:t>
                      </a:r>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32400" marR="32400" marT="32400" marB="32400" anchor="b">
                    <a:noFill/>
                  </a:tcPr>
                </a:tc>
                <a:tc>
                  <a:txBody>
                    <a:bodyPr/>
                    <a:lstStyle/>
                    <a:p>
                      <a:pPr algn="r" fontAlgn="b"/>
                      <a:r>
                        <a:rPr lang="en-US" sz="800" b="1" u="none" strike="noStrike" dirty="0">
                          <a:effectLst/>
                          <a:latin typeface="Lato" panose="020F0502020204030203" pitchFamily="34" charset="0"/>
                          <a:ea typeface="Lato" panose="020F0502020204030203" pitchFamily="34" charset="0"/>
                          <a:cs typeface="Lato" panose="020F0502020204030203" pitchFamily="34" charset="0"/>
                        </a:rPr>
                        <a:t>0.6 : 1</a:t>
                      </a:r>
                      <a:endParaRPr lang="en-US" sz="800" b="1"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32400" marR="32400" marT="32400" marB="32400" anchor="b">
                    <a:noFill/>
                  </a:tcPr>
                </a:tc>
                <a:extLst>
                  <a:ext uri="{0D108BD9-81ED-4DB2-BD59-A6C34878D82A}">
                    <a16:rowId xmlns:a16="http://schemas.microsoft.com/office/drawing/2014/main" val="4020151449"/>
                  </a:ext>
                </a:extLst>
              </a:tr>
              <a:tr h="316296">
                <a:tc>
                  <a:txBody>
                    <a:bodyPr/>
                    <a:lstStyle/>
                    <a:p>
                      <a:pPr algn="l" fontAlgn="b"/>
                      <a:r>
                        <a:rPr lang="en-US" sz="800" u="none" strike="noStrike" dirty="0">
                          <a:effectLst/>
                          <a:latin typeface="Lato" panose="020F0502020204030203" pitchFamily="34" charset="0"/>
                          <a:ea typeface="Lato" panose="020F0502020204030203" pitchFamily="34" charset="0"/>
                          <a:cs typeface="Lato" panose="020F0502020204030203" pitchFamily="34" charset="0"/>
                        </a:rPr>
                        <a:t>Average Plant Throughput</a:t>
                      </a:r>
                    </a:p>
                    <a:p>
                      <a:pPr algn="l" fontAlgn="b"/>
                      <a:r>
                        <a:rPr lang="en-US" sz="800" u="none" strike="noStrike" dirty="0">
                          <a:effectLst/>
                          <a:latin typeface="Lato" panose="020F0502020204030203" pitchFamily="34" charset="0"/>
                          <a:ea typeface="Lato" panose="020F0502020204030203" pitchFamily="34" charset="0"/>
                          <a:cs typeface="Lato" panose="020F0502020204030203" pitchFamily="34" charset="0"/>
                        </a:rPr>
                        <a:t>(Sulphide + Oxide)</a:t>
                      </a:r>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32400" marR="32400" marT="32400" marB="32400" anchor="b">
                    <a:noFill/>
                  </a:tcPr>
                </a:tc>
                <a:tc>
                  <a:txBody>
                    <a:bodyPr/>
                    <a:lstStyle/>
                    <a:p>
                      <a:pPr algn="r" fontAlgn="b"/>
                      <a:r>
                        <a:rPr lang="en-US" sz="800" b="1" u="none" strike="noStrike" dirty="0">
                          <a:effectLst/>
                          <a:latin typeface="Lato" panose="020F0502020204030203" pitchFamily="34" charset="0"/>
                          <a:ea typeface="Lato" panose="020F0502020204030203" pitchFamily="34" charset="0"/>
                          <a:cs typeface="Lato" panose="020F0502020204030203" pitchFamily="34" charset="0"/>
                        </a:rPr>
                        <a:t>9.6 Mtpa</a:t>
                      </a:r>
                      <a:endParaRPr lang="en-US" sz="800" b="1"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32400" marR="32400" marT="32400" marB="32400" anchor="b">
                    <a:noFill/>
                  </a:tcPr>
                </a:tc>
                <a:extLst>
                  <a:ext uri="{0D108BD9-81ED-4DB2-BD59-A6C34878D82A}">
                    <a16:rowId xmlns:a16="http://schemas.microsoft.com/office/drawing/2014/main" val="2105899762"/>
                  </a:ext>
                </a:extLst>
              </a:tr>
              <a:tr h="256411">
                <a:tc>
                  <a:txBody>
                    <a:bodyPr/>
                    <a:lstStyle/>
                    <a:p>
                      <a:pPr algn="l" fontAlgn="b"/>
                      <a:r>
                        <a:rPr lang="en-US" sz="800" u="none" strike="noStrike" dirty="0">
                          <a:effectLst/>
                          <a:latin typeface="Lato" panose="020F0502020204030203" pitchFamily="34" charset="0"/>
                          <a:ea typeface="Lato" panose="020F0502020204030203" pitchFamily="34" charset="0"/>
                          <a:cs typeface="Lato" panose="020F0502020204030203" pitchFamily="34" charset="0"/>
                        </a:rPr>
                        <a:t>Average Au Sulphide Head Grade</a:t>
                      </a:r>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32400" marR="32400" marT="32400" marB="32400" anchor="b">
                    <a:noFill/>
                  </a:tcPr>
                </a:tc>
                <a:tc>
                  <a:txBody>
                    <a:bodyPr/>
                    <a:lstStyle/>
                    <a:p>
                      <a:pPr algn="r" fontAlgn="b"/>
                      <a:r>
                        <a:rPr lang="en-US" sz="800" b="1" u="none" strike="noStrike" dirty="0">
                          <a:effectLst/>
                          <a:latin typeface="Lato" panose="020F0502020204030203" pitchFamily="34" charset="0"/>
                          <a:ea typeface="Lato" panose="020F0502020204030203" pitchFamily="34" charset="0"/>
                          <a:cs typeface="Lato" panose="020F0502020204030203" pitchFamily="34" charset="0"/>
                        </a:rPr>
                        <a:t>0.33 g/t</a:t>
                      </a:r>
                      <a:endParaRPr lang="en-US" sz="800" b="1"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32400" marR="32400" marT="32400" marB="32400" anchor="b">
                    <a:noFill/>
                  </a:tcPr>
                </a:tc>
                <a:extLst>
                  <a:ext uri="{0D108BD9-81ED-4DB2-BD59-A6C34878D82A}">
                    <a16:rowId xmlns:a16="http://schemas.microsoft.com/office/drawing/2014/main" val="772690635"/>
                  </a:ext>
                </a:extLst>
              </a:tr>
              <a:tr h="256411">
                <a:tc>
                  <a:txBody>
                    <a:bodyPr/>
                    <a:lstStyle/>
                    <a:p>
                      <a:pPr algn="l" fontAlgn="b"/>
                      <a:r>
                        <a:rPr lang="en-US" sz="800" u="none" strike="noStrike" dirty="0">
                          <a:effectLst/>
                          <a:latin typeface="Lato" panose="020F0502020204030203" pitchFamily="34" charset="0"/>
                          <a:ea typeface="Lato" panose="020F0502020204030203" pitchFamily="34" charset="0"/>
                          <a:cs typeface="Lato" panose="020F0502020204030203" pitchFamily="34" charset="0"/>
                        </a:rPr>
                        <a:t>Average Cu Sulphide Head Grade</a:t>
                      </a:r>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32400" marR="32400" marT="32400" marB="32400" anchor="b">
                    <a:noFill/>
                  </a:tcPr>
                </a:tc>
                <a:tc>
                  <a:txBody>
                    <a:bodyPr/>
                    <a:lstStyle/>
                    <a:p>
                      <a:pPr algn="r" fontAlgn="b"/>
                      <a:r>
                        <a:rPr lang="en-US" sz="800" b="1" u="none" strike="noStrike" dirty="0">
                          <a:effectLst/>
                          <a:latin typeface="Lato" panose="020F0502020204030203" pitchFamily="34" charset="0"/>
                          <a:ea typeface="Lato" panose="020F0502020204030203" pitchFamily="34" charset="0"/>
                          <a:cs typeface="Lato" panose="020F0502020204030203" pitchFamily="34" charset="0"/>
                        </a:rPr>
                        <a:t>0.21%</a:t>
                      </a:r>
                      <a:endParaRPr lang="en-US" sz="800" b="1"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32400" marR="32400" marT="32400" marB="32400" anchor="b">
                    <a:noFill/>
                  </a:tcPr>
                </a:tc>
                <a:extLst>
                  <a:ext uri="{0D108BD9-81ED-4DB2-BD59-A6C34878D82A}">
                    <a16:rowId xmlns:a16="http://schemas.microsoft.com/office/drawing/2014/main" val="478406704"/>
                  </a:ext>
                </a:extLst>
              </a:tr>
              <a:tr h="256411">
                <a:tc>
                  <a:txBody>
                    <a:bodyPr/>
                    <a:lstStyle/>
                    <a:p>
                      <a:pPr algn="l" fontAlgn="b"/>
                      <a:r>
                        <a:rPr lang="en-US" sz="800" u="none" strike="noStrike" dirty="0">
                          <a:effectLst/>
                          <a:latin typeface="Lato" panose="020F0502020204030203" pitchFamily="34" charset="0"/>
                          <a:ea typeface="Lato" panose="020F0502020204030203" pitchFamily="34" charset="0"/>
                          <a:cs typeface="Lato" panose="020F0502020204030203" pitchFamily="34" charset="0"/>
                        </a:rPr>
                        <a:t>Average Au Oxide Head Grade</a:t>
                      </a:r>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32400" marR="32400" marT="32400" marB="32400" anchor="b">
                    <a:noFill/>
                  </a:tcPr>
                </a:tc>
                <a:tc>
                  <a:txBody>
                    <a:bodyPr/>
                    <a:lstStyle/>
                    <a:p>
                      <a:pPr algn="r" fontAlgn="b"/>
                      <a:r>
                        <a:rPr lang="en-US" sz="800" b="1" u="none" strike="noStrike" dirty="0">
                          <a:effectLst/>
                          <a:latin typeface="Lato" panose="020F0502020204030203" pitchFamily="34" charset="0"/>
                          <a:ea typeface="Lato" panose="020F0502020204030203" pitchFamily="34" charset="0"/>
                          <a:cs typeface="Lato" panose="020F0502020204030203" pitchFamily="34" charset="0"/>
                        </a:rPr>
                        <a:t>0.45 g/t</a:t>
                      </a:r>
                      <a:endParaRPr lang="en-US" sz="800" b="1"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32400" marR="32400" marT="32400" marB="32400" anchor="b">
                    <a:noFill/>
                  </a:tcPr>
                </a:tc>
                <a:extLst>
                  <a:ext uri="{0D108BD9-81ED-4DB2-BD59-A6C34878D82A}">
                    <a16:rowId xmlns:a16="http://schemas.microsoft.com/office/drawing/2014/main" val="581485417"/>
                  </a:ext>
                </a:extLst>
              </a:tr>
              <a:tr h="316296">
                <a:tc>
                  <a:txBody>
                    <a:bodyPr/>
                    <a:lstStyle/>
                    <a:p>
                      <a:pPr algn="l" fontAlgn="b"/>
                      <a:r>
                        <a:rPr lang="en-US" sz="800" u="none" strike="noStrike" dirty="0">
                          <a:effectLst/>
                          <a:latin typeface="Lato" panose="020F0502020204030203" pitchFamily="34" charset="0"/>
                          <a:ea typeface="Lato" panose="020F0502020204030203" pitchFamily="34" charset="0"/>
                          <a:cs typeface="Lato" panose="020F0502020204030203" pitchFamily="34" charset="0"/>
                        </a:rPr>
                        <a:t>LOM Average Au Sulphide Recovery </a:t>
                      </a:r>
                    </a:p>
                    <a:p>
                      <a:pPr algn="l" fontAlgn="b"/>
                      <a:r>
                        <a:rPr lang="en-US" sz="800" u="none" strike="noStrike" dirty="0">
                          <a:effectLst/>
                          <a:latin typeface="Lato" panose="020F0502020204030203" pitchFamily="34" charset="0"/>
                          <a:ea typeface="Lato" panose="020F0502020204030203" pitchFamily="34" charset="0"/>
                          <a:cs typeface="Lato" panose="020F0502020204030203" pitchFamily="34" charset="0"/>
                        </a:rPr>
                        <a:t>(combined Flotation &amp; CIL)</a:t>
                      </a:r>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32400" marR="32400" marT="32400" marB="32400" anchor="b">
                    <a:noFill/>
                  </a:tcPr>
                </a:tc>
                <a:tc>
                  <a:txBody>
                    <a:bodyPr/>
                    <a:lstStyle/>
                    <a:p>
                      <a:pPr algn="r" fontAlgn="b"/>
                      <a:r>
                        <a:rPr lang="en-US" sz="800" b="1" u="none" strike="noStrike" dirty="0">
                          <a:effectLst/>
                          <a:latin typeface="Lato" panose="020F0502020204030203" pitchFamily="34" charset="0"/>
                          <a:ea typeface="Lato" panose="020F0502020204030203" pitchFamily="34" charset="0"/>
                          <a:cs typeface="Lato" panose="020F0502020204030203" pitchFamily="34" charset="0"/>
                        </a:rPr>
                        <a:t>77%</a:t>
                      </a:r>
                      <a:endParaRPr lang="en-US" sz="800" b="1"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32400" marR="32400" marT="32400" marB="32400" anchor="b">
                    <a:noFill/>
                  </a:tcPr>
                </a:tc>
                <a:extLst>
                  <a:ext uri="{0D108BD9-81ED-4DB2-BD59-A6C34878D82A}">
                    <a16:rowId xmlns:a16="http://schemas.microsoft.com/office/drawing/2014/main" val="30067107"/>
                  </a:ext>
                </a:extLst>
              </a:tr>
              <a:tr h="256411">
                <a:tc>
                  <a:txBody>
                    <a:bodyPr/>
                    <a:lstStyle/>
                    <a:p>
                      <a:pPr algn="l" fontAlgn="b"/>
                      <a:r>
                        <a:rPr lang="en-US" sz="800" u="none" strike="noStrike" dirty="0">
                          <a:effectLst/>
                          <a:latin typeface="Lato" panose="020F0502020204030203" pitchFamily="34" charset="0"/>
                          <a:ea typeface="Lato" panose="020F0502020204030203" pitchFamily="34" charset="0"/>
                          <a:cs typeface="Lato" panose="020F0502020204030203" pitchFamily="34" charset="0"/>
                        </a:rPr>
                        <a:t>LOM Average Cu Sulphide Recovery</a:t>
                      </a:r>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32400" marR="32400" marT="32400" marB="32400" anchor="b">
                    <a:noFill/>
                  </a:tcPr>
                </a:tc>
                <a:tc>
                  <a:txBody>
                    <a:bodyPr/>
                    <a:lstStyle/>
                    <a:p>
                      <a:pPr algn="r" fontAlgn="b"/>
                      <a:r>
                        <a:rPr lang="en-US" sz="800" b="1" u="none" strike="noStrike" dirty="0">
                          <a:effectLst/>
                          <a:latin typeface="Lato" panose="020F0502020204030203" pitchFamily="34" charset="0"/>
                          <a:ea typeface="Lato" panose="020F0502020204030203" pitchFamily="34" charset="0"/>
                          <a:cs typeface="Lato" panose="020F0502020204030203" pitchFamily="34" charset="0"/>
                        </a:rPr>
                        <a:t>87%</a:t>
                      </a:r>
                      <a:endParaRPr lang="en-US" sz="800" b="1"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32400" marR="32400" marT="32400" marB="32400" anchor="b">
                    <a:noFill/>
                  </a:tcPr>
                </a:tc>
                <a:extLst>
                  <a:ext uri="{0D108BD9-81ED-4DB2-BD59-A6C34878D82A}">
                    <a16:rowId xmlns:a16="http://schemas.microsoft.com/office/drawing/2014/main" val="3869512737"/>
                  </a:ext>
                </a:extLst>
              </a:tr>
              <a:tr h="256411">
                <a:tc>
                  <a:txBody>
                    <a:bodyPr/>
                    <a:lstStyle/>
                    <a:p>
                      <a:pPr algn="l" fontAlgn="b"/>
                      <a:r>
                        <a:rPr lang="en-US" sz="800" u="none" strike="noStrike" dirty="0">
                          <a:effectLst/>
                          <a:latin typeface="Lato" panose="020F0502020204030203" pitchFamily="34" charset="0"/>
                          <a:ea typeface="Lato" panose="020F0502020204030203" pitchFamily="34" charset="0"/>
                          <a:cs typeface="Lato" panose="020F0502020204030203" pitchFamily="34" charset="0"/>
                        </a:rPr>
                        <a:t>LOM Average Au Oxide Recovery</a:t>
                      </a:r>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32400" marR="32400" marT="32400" marB="32400" anchor="b">
                    <a:noFill/>
                  </a:tcPr>
                </a:tc>
                <a:tc>
                  <a:txBody>
                    <a:bodyPr/>
                    <a:lstStyle/>
                    <a:p>
                      <a:pPr algn="r" fontAlgn="b"/>
                      <a:r>
                        <a:rPr lang="en-US" sz="800" b="1" u="none" strike="noStrike" dirty="0">
                          <a:effectLst/>
                          <a:latin typeface="Lato" panose="020F0502020204030203" pitchFamily="34" charset="0"/>
                          <a:ea typeface="Lato" panose="020F0502020204030203" pitchFamily="34" charset="0"/>
                          <a:cs typeface="Lato" panose="020F0502020204030203" pitchFamily="34" charset="0"/>
                        </a:rPr>
                        <a:t>81%</a:t>
                      </a:r>
                      <a:endParaRPr lang="en-US" sz="800" b="1"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32400" marR="32400" marT="32400" marB="32400" anchor="b">
                    <a:noFill/>
                  </a:tcPr>
                </a:tc>
                <a:extLst>
                  <a:ext uri="{0D108BD9-81ED-4DB2-BD59-A6C34878D82A}">
                    <a16:rowId xmlns:a16="http://schemas.microsoft.com/office/drawing/2014/main" val="3074178624"/>
                  </a:ext>
                </a:extLst>
              </a:tr>
            </a:tbl>
          </a:graphicData>
        </a:graphic>
      </p:graphicFrame>
      <p:sp>
        <p:nvSpPr>
          <p:cNvPr id="15" name="TextBox 14">
            <a:extLst>
              <a:ext uri="{FF2B5EF4-FFF2-40B4-BE49-F238E27FC236}">
                <a16:creationId xmlns:a16="http://schemas.microsoft.com/office/drawing/2014/main" id="{2678C324-2222-734E-9472-33C1FECD7ABB}"/>
              </a:ext>
            </a:extLst>
          </p:cNvPr>
          <p:cNvSpPr txBox="1">
            <a:spLocks noChangeArrowheads="1"/>
          </p:cNvSpPr>
          <p:nvPr/>
        </p:nvSpPr>
        <p:spPr bwMode="auto">
          <a:xfrm>
            <a:off x="1167529" y="4709654"/>
            <a:ext cx="2911436" cy="2498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55390" tIns="27695" rIns="55390" bIns="27695">
            <a:spAutoFit/>
          </a:bodyPr>
          <a:lstStyle>
            <a:lvl1pPr marL="168275" indent="-168275">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buFontTx/>
              <a:buAutoNum type="arabicParenBoth"/>
              <a:defRPr/>
            </a:pPr>
            <a:r>
              <a:rPr lang="en-US" altLang="en-US" sz="630" dirty="0">
                <a:solidFill>
                  <a:schemeClr val="accent6">
                    <a:lumMod val="75000"/>
                  </a:schemeClr>
                </a:solidFill>
                <a:latin typeface="Palatino Linotype" panose="02040502050505030304" pitchFamily="18" charset="0"/>
                <a:ea typeface="Lato" panose="020F0502020204030203" pitchFamily="34" charset="0"/>
                <a:cs typeface="Lato" panose="020F0502020204030203" pitchFamily="34" charset="0"/>
              </a:rPr>
              <a:t>Cash cost includes all mining, milling &amp; refining, transport, mine-level G&amp;A, and royalty costs</a:t>
            </a:r>
          </a:p>
        </p:txBody>
      </p:sp>
      <p:graphicFrame>
        <p:nvGraphicFramePr>
          <p:cNvPr id="7" name="Content Placeholder 11">
            <a:extLst>
              <a:ext uri="{FF2B5EF4-FFF2-40B4-BE49-F238E27FC236}">
                <a16:creationId xmlns:a16="http://schemas.microsoft.com/office/drawing/2014/main" id="{8A96D21B-D17A-DA4A-9084-9719D596BCEC}"/>
              </a:ext>
            </a:extLst>
          </p:cNvPr>
          <p:cNvGraphicFramePr>
            <a:graphicFrameLocks/>
          </p:cNvGraphicFramePr>
          <p:nvPr/>
        </p:nvGraphicFramePr>
        <p:xfrm>
          <a:off x="4865668" y="1505102"/>
          <a:ext cx="3562815" cy="3219888"/>
        </p:xfrm>
        <a:graphic>
          <a:graphicData uri="http://schemas.openxmlformats.org/drawingml/2006/table">
            <a:tbl>
              <a:tblPr firstRow="1" bandRow="1">
                <a:tableStyleId>{10A1B5D5-9B99-4C35-A422-299274C87663}</a:tableStyleId>
              </a:tblPr>
              <a:tblGrid>
                <a:gridCol w="737028">
                  <a:extLst>
                    <a:ext uri="{9D8B030D-6E8A-4147-A177-3AD203B41FA5}">
                      <a16:colId xmlns:a16="http://schemas.microsoft.com/office/drawing/2014/main" val="4126490374"/>
                    </a:ext>
                  </a:extLst>
                </a:gridCol>
                <a:gridCol w="271982">
                  <a:extLst>
                    <a:ext uri="{9D8B030D-6E8A-4147-A177-3AD203B41FA5}">
                      <a16:colId xmlns:a16="http://schemas.microsoft.com/office/drawing/2014/main" val="2718934382"/>
                    </a:ext>
                  </a:extLst>
                </a:gridCol>
                <a:gridCol w="587568">
                  <a:extLst>
                    <a:ext uri="{9D8B030D-6E8A-4147-A177-3AD203B41FA5}">
                      <a16:colId xmlns:a16="http://schemas.microsoft.com/office/drawing/2014/main" val="3879494039"/>
                    </a:ext>
                  </a:extLst>
                </a:gridCol>
                <a:gridCol w="714654">
                  <a:extLst>
                    <a:ext uri="{9D8B030D-6E8A-4147-A177-3AD203B41FA5}">
                      <a16:colId xmlns:a16="http://schemas.microsoft.com/office/drawing/2014/main" val="1036459392"/>
                    </a:ext>
                  </a:extLst>
                </a:gridCol>
                <a:gridCol w="729393">
                  <a:extLst>
                    <a:ext uri="{9D8B030D-6E8A-4147-A177-3AD203B41FA5}">
                      <a16:colId xmlns:a16="http://schemas.microsoft.com/office/drawing/2014/main" val="797544160"/>
                    </a:ext>
                  </a:extLst>
                </a:gridCol>
                <a:gridCol w="522190">
                  <a:extLst>
                    <a:ext uri="{9D8B030D-6E8A-4147-A177-3AD203B41FA5}">
                      <a16:colId xmlns:a16="http://schemas.microsoft.com/office/drawing/2014/main" val="2862425627"/>
                    </a:ext>
                  </a:extLst>
                </a:gridCol>
              </a:tblGrid>
              <a:tr h="312642">
                <a:tc gridSpan="2">
                  <a:txBody>
                    <a:bodyPr/>
                    <a:lstStyle/>
                    <a:p>
                      <a:pPr algn="l" fontAlgn="b"/>
                      <a:r>
                        <a:rPr lang="en-US" sz="800" b="1"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 </a:t>
                      </a:r>
                      <a:r>
                        <a:rPr kumimoji="0" lang="el-GR" sz="800" b="1" i="1" u="none" strike="noStrike" kern="1200" dirty="0">
                          <a:solidFill>
                            <a:schemeClr val="tx1"/>
                          </a:solidFill>
                          <a:effectLst/>
                          <a:latin typeface="Lato" panose="020F0502020204030203" pitchFamily="34" charset="0"/>
                          <a:ea typeface="Lato" panose="020F0502020204030203" pitchFamily="34" charset="0"/>
                          <a:cs typeface="Lato" panose="020F0502020204030203" pitchFamily="34" charset="0"/>
                        </a:rPr>
                        <a:t>Δ</a:t>
                      </a:r>
                      <a:r>
                        <a:rPr kumimoji="0" lang="en-US" sz="800" b="1" i="1" u="none" strike="noStrike" kern="1200" dirty="0">
                          <a:solidFill>
                            <a:schemeClr val="tx1"/>
                          </a:solidFill>
                          <a:effectLst/>
                          <a:latin typeface="Lato" panose="020F0502020204030203" pitchFamily="34" charset="0"/>
                          <a:ea typeface="Lato" panose="020F0502020204030203" pitchFamily="34" charset="0"/>
                          <a:cs typeface="Lato" panose="020F0502020204030203" pitchFamily="34" charset="0"/>
                        </a:rPr>
                        <a:t> </a:t>
                      </a:r>
                      <a:r>
                        <a:rPr lang="en-US" sz="800" b="1"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in Base Case Metals Prices</a:t>
                      </a:r>
                    </a:p>
                  </a:txBody>
                  <a:tcPr marL="32400" marR="32400" marT="32400" marB="32400" anchor="b">
                    <a:noFill/>
                  </a:tcPr>
                </a:tc>
                <a:tc hMerge="1">
                  <a:txBody>
                    <a:bodyPr/>
                    <a:lstStyle/>
                    <a:p>
                      <a:pPr algn="l" fontAlgn="b"/>
                      <a:endParaRPr lang="en-US" sz="800" b="1" i="0" u="none" strike="noStrike" dirty="0">
                        <a:effectLst/>
                        <a:latin typeface="Lato" panose="020F0502020204030203" pitchFamily="34" charset="0"/>
                        <a:ea typeface="Lato" panose="020F0502020204030203" pitchFamily="34" charset="0"/>
                        <a:cs typeface="Lato" panose="020F0502020204030203" pitchFamily="34" charset="0"/>
                      </a:endParaRPr>
                    </a:p>
                  </a:txBody>
                  <a:tcPr marL="0" marR="0" marT="0" marB="0" anchor="b">
                    <a:solidFill>
                      <a:schemeClr val="bg1">
                        <a:lumMod val="95000"/>
                      </a:schemeClr>
                    </a:solidFill>
                  </a:tcPr>
                </a:tc>
                <a:tc>
                  <a:txBody>
                    <a:bodyPr/>
                    <a:lstStyle/>
                    <a:p>
                      <a:pPr algn="l" fontAlgn="b"/>
                      <a:endParaRPr lang="en-US" sz="800" b="1"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L="32400" marR="32400" marT="32400" marB="32400" anchor="b">
                    <a:noFill/>
                  </a:tcPr>
                </a:tc>
                <a:tc>
                  <a:txBody>
                    <a:bodyPr/>
                    <a:lstStyle/>
                    <a:p>
                      <a:pPr algn="ctr" fontAlgn="b"/>
                      <a:r>
                        <a:rPr lang="en-US" sz="800" b="1"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-10%</a:t>
                      </a:r>
                    </a:p>
                  </a:txBody>
                  <a:tcPr marL="32400" marR="32400" marT="32400" marB="32400" anchor="b">
                    <a:noFill/>
                  </a:tcPr>
                </a:tc>
                <a:tc>
                  <a:txBody>
                    <a:bodyPr/>
                    <a:lstStyle/>
                    <a:p>
                      <a:pPr algn="ctr" fontAlgn="b"/>
                      <a:r>
                        <a:rPr lang="en-US" sz="800" b="1"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0%</a:t>
                      </a:r>
                    </a:p>
                  </a:txBody>
                  <a:tcPr marL="32400" marR="32400" marT="32400" marB="32400" anchor="b">
                    <a:noFill/>
                  </a:tcPr>
                </a:tc>
                <a:tc>
                  <a:txBody>
                    <a:bodyPr/>
                    <a:lstStyle/>
                    <a:p>
                      <a:pPr algn="ctr" fontAlgn="b"/>
                      <a:r>
                        <a:rPr lang="en-US" sz="800" b="1"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10%</a:t>
                      </a:r>
                    </a:p>
                  </a:txBody>
                  <a:tcPr marL="32400" marR="32400" marT="32400" marB="32400" anchor="b">
                    <a:noFill/>
                  </a:tcPr>
                </a:tc>
                <a:extLst>
                  <a:ext uri="{0D108BD9-81ED-4DB2-BD59-A6C34878D82A}">
                    <a16:rowId xmlns:a16="http://schemas.microsoft.com/office/drawing/2014/main" val="543679065"/>
                  </a:ext>
                </a:extLst>
              </a:tr>
              <a:tr h="204629">
                <a:tc gridSpan="2">
                  <a:txBody>
                    <a:bodyPr/>
                    <a:lstStyle/>
                    <a:p>
                      <a:pPr algn="l" fontAlgn="b"/>
                      <a:r>
                        <a:rPr lang="en-US" sz="800" b="0" i="0" u="none" strike="noStrike" dirty="0">
                          <a:effectLst/>
                          <a:latin typeface="Lato" panose="020F0502020204030203" pitchFamily="34" charset="0"/>
                          <a:ea typeface="Lato" panose="020F0502020204030203" pitchFamily="34" charset="0"/>
                          <a:cs typeface="Lato" panose="020F0502020204030203" pitchFamily="34" charset="0"/>
                        </a:rPr>
                        <a:t>Gold Price (US$/oz)</a:t>
                      </a:r>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32400" marR="32400" marT="32400" marB="32400" anchor="b">
                    <a:noFill/>
                  </a:tcPr>
                </a:tc>
                <a:tc hMerge="1">
                  <a:txBody>
                    <a:bodyPr/>
                    <a:lstStyle/>
                    <a:p>
                      <a:pPr algn="l" fontAlgn="b"/>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0" marR="0" marT="0" marB="0" anchor="b">
                    <a:solidFill>
                      <a:schemeClr val="bg1">
                        <a:lumMod val="95000"/>
                      </a:schemeClr>
                    </a:solidFill>
                  </a:tcPr>
                </a:tc>
                <a:tc>
                  <a:txBody>
                    <a:bodyPr/>
                    <a:lstStyle/>
                    <a:p>
                      <a:pPr algn="l" fontAlgn="b"/>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32400" marR="32400" marT="32400" marB="32400" anchor="b">
                    <a:noFill/>
                  </a:tcPr>
                </a:tc>
                <a:tc>
                  <a:txBody>
                    <a:bodyPr/>
                    <a:lstStyle/>
                    <a:p>
                      <a:pPr algn="ctr" fontAlgn="b"/>
                      <a:r>
                        <a:rPr lang="en-US" sz="800" b="0" i="0" u="none" strike="noStrike" dirty="0">
                          <a:effectLst/>
                          <a:latin typeface="Lato" panose="020F0502020204030203" pitchFamily="34" charset="0"/>
                          <a:ea typeface="Lato" panose="020F0502020204030203" pitchFamily="34" charset="0"/>
                          <a:cs typeface="Lato" panose="020F0502020204030203" pitchFamily="34" charset="0"/>
                        </a:rPr>
                        <a:t>$1,125</a:t>
                      </a:r>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32400" marR="32400" marT="32400" marB="32400" anchor="b">
                    <a:noFill/>
                  </a:tcPr>
                </a:tc>
                <a:tc>
                  <a:txBody>
                    <a:bodyPr/>
                    <a:lstStyle/>
                    <a:p>
                      <a:pPr algn="ctr" fontAlgn="b"/>
                      <a:r>
                        <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$1,250</a:t>
                      </a:r>
                    </a:p>
                  </a:txBody>
                  <a:tcPr marL="32400" marR="32400" marT="32400" marB="32400" anchor="b">
                    <a:noFill/>
                  </a:tcPr>
                </a:tc>
                <a:tc>
                  <a:txBody>
                    <a:bodyPr/>
                    <a:lstStyle/>
                    <a:p>
                      <a:pPr algn="ctr" fontAlgn="b"/>
                      <a:r>
                        <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$1,375</a:t>
                      </a:r>
                    </a:p>
                  </a:txBody>
                  <a:tcPr marL="32400" marR="32400" marT="32400" marB="32400" anchor="b">
                    <a:noFill/>
                  </a:tcPr>
                </a:tc>
                <a:extLst>
                  <a:ext uri="{0D108BD9-81ED-4DB2-BD59-A6C34878D82A}">
                    <a16:rowId xmlns:a16="http://schemas.microsoft.com/office/drawing/2014/main" val="3166424450"/>
                  </a:ext>
                </a:extLst>
              </a:tr>
              <a:tr h="204629">
                <a:tc gridSpan="2">
                  <a:txBody>
                    <a:bodyPr/>
                    <a:lstStyle/>
                    <a:p>
                      <a:pPr algn="l" fontAlgn="b"/>
                      <a:r>
                        <a:rPr lang="en-US" sz="800" b="0" i="0" u="none" strike="noStrike" dirty="0">
                          <a:effectLst/>
                          <a:latin typeface="Lato" panose="020F0502020204030203" pitchFamily="34" charset="0"/>
                          <a:ea typeface="Lato" panose="020F0502020204030203" pitchFamily="34" charset="0"/>
                          <a:cs typeface="Lato" panose="020F0502020204030203" pitchFamily="34" charset="0"/>
                        </a:rPr>
                        <a:t>Copper Price (US$/lb)</a:t>
                      </a:r>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32400" marR="32400" marT="32400" marB="32400" anchor="b">
                    <a:noFill/>
                  </a:tcPr>
                </a:tc>
                <a:tc hMerge="1">
                  <a:txBody>
                    <a:bodyPr/>
                    <a:lstStyle/>
                    <a:p>
                      <a:pPr algn="l" fontAlgn="b"/>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0" marR="0" marT="0" marB="0" anchor="b">
                    <a:solidFill>
                      <a:schemeClr val="bg1">
                        <a:lumMod val="95000"/>
                      </a:schemeClr>
                    </a:solidFill>
                  </a:tcPr>
                </a:tc>
                <a:tc>
                  <a:txBody>
                    <a:bodyPr/>
                    <a:lstStyle/>
                    <a:p>
                      <a:pPr algn="l" fontAlgn="b"/>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32400" marR="32400" marT="32400" marB="32400" anchor="b">
                    <a:noFill/>
                  </a:tcPr>
                </a:tc>
                <a:tc>
                  <a:txBody>
                    <a:bodyPr/>
                    <a:lstStyle/>
                    <a:p>
                      <a:pPr algn="ctr" fontAlgn="b"/>
                      <a:r>
                        <a:rPr lang="en-US" sz="800" b="0" i="0" u="none" strike="noStrike" dirty="0">
                          <a:effectLst/>
                          <a:latin typeface="Lato" panose="020F0502020204030203" pitchFamily="34" charset="0"/>
                          <a:ea typeface="Lato" panose="020F0502020204030203" pitchFamily="34" charset="0"/>
                          <a:cs typeface="Lato" panose="020F0502020204030203" pitchFamily="34" charset="0"/>
                        </a:rPr>
                        <a:t>$2.25</a:t>
                      </a:r>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32400" marR="32400" marT="32400" marB="32400" anchor="b">
                    <a:noFill/>
                  </a:tcPr>
                </a:tc>
                <a:tc>
                  <a:txBody>
                    <a:bodyPr/>
                    <a:lstStyle/>
                    <a:p>
                      <a:pPr algn="ctr" fontAlgn="b"/>
                      <a:r>
                        <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$2.50</a:t>
                      </a:r>
                    </a:p>
                  </a:txBody>
                  <a:tcPr marL="32400" marR="32400" marT="32400" marB="32400" anchor="b">
                    <a:noFill/>
                  </a:tcPr>
                </a:tc>
                <a:tc>
                  <a:txBody>
                    <a:bodyPr/>
                    <a:lstStyle/>
                    <a:p>
                      <a:pPr algn="ctr" fontAlgn="b"/>
                      <a:r>
                        <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$2.75</a:t>
                      </a:r>
                    </a:p>
                  </a:txBody>
                  <a:tcPr marL="32400" marR="32400" marT="32400" marB="32400" anchor="b">
                    <a:noFill/>
                  </a:tcPr>
                </a:tc>
                <a:extLst>
                  <a:ext uri="{0D108BD9-81ED-4DB2-BD59-A6C34878D82A}">
                    <a16:rowId xmlns:a16="http://schemas.microsoft.com/office/drawing/2014/main" val="68249107"/>
                  </a:ext>
                </a:extLst>
              </a:tr>
              <a:tr h="193751">
                <a:tc gridSpan="2">
                  <a:txBody>
                    <a:bodyPr/>
                    <a:lstStyle/>
                    <a:p>
                      <a:pPr algn="l" fontAlgn="b"/>
                      <a:r>
                        <a:rPr lang="en-US" sz="800" b="0" i="0" u="none" strike="noStrike" dirty="0">
                          <a:effectLst/>
                          <a:latin typeface="Lato" panose="020F0502020204030203" pitchFamily="34" charset="0"/>
                          <a:ea typeface="Lato" panose="020F0502020204030203" pitchFamily="34" charset="0"/>
                          <a:cs typeface="Lato" panose="020F0502020204030203" pitchFamily="34" charset="0"/>
                        </a:rPr>
                        <a:t>Silver Price (US$/oz)</a:t>
                      </a:r>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32400" marR="32400" marT="32400" marB="32400" anchor="b">
                    <a:noFill/>
                  </a:tcPr>
                </a:tc>
                <a:tc hMerge="1">
                  <a:txBody>
                    <a:bodyPr/>
                    <a:lstStyle/>
                    <a:p>
                      <a:pPr algn="l" fontAlgn="b"/>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0" marR="0" marT="0" marB="0" anchor="b">
                    <a:solidFill>
                      <a:schemeClr val="bg1">
                        <a:lumMod val="95000"/>
                      </a:schemeClr>
                    </a:solidFill>
                  </a:tcPr>
                </a:tc>
                <a:tc>
                  <a:txBody>
                    <a:bodyPr/>
                    <a:lstStyle/>
                    <a:p>
                      <a:pPr algn="l" fontAlgn="b"/>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32400" marR="32400" marT="32400" marB="32400" anchor="b">
                    <a:noFill/>
                  </a:tcPr>
                </a:tc>
                <a:tc>
                  <a:txBody>
                    <a:bodyPr/>
                    <a:lstStyle/>
                    <a:p>
                      <a:pPr algn="ctr" fontAlgn="b"/>
                      <a:r>
                        <a:rPr lang="en-US" sz="800" b="0" i="0" u="none" strike="noStrike" dirty="0">
                          <a:effectLst/>
                          <a:latin typeface="Lato" panose="020F0502020204030203" pitchFamily="34" charset="0"/>
                          <a:ea typeface="Lato" panose="020F0502020204030203" pitchFamily="34" charset="0"/>
                          <a:cs typeface="Lato" panose="020F0502020204030203" pitchFamily="34" charset="0"/>
                        </a:rPr>
                        <a:t>$16.20</a:t>
                      </a:r>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32400" marR="32400" marT="32400" marB="32400" anchor="b">
                    <a:noFill/>
                  </a:tcPr>
                </a:tc>
                <a:tc>
                  <a:txBody>
                    <a:bodyPr/>
                    <a:lstStyle/>
                    <a:p>
                      <a:pPr algn="ctr" fontAlgn="b"/>
                      <a:r>
                        <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$18.00</a:t>
                      </a:r>
                    </a:p>
                  </a:txBody>
                  <a:tcPr marL="32400" marR="32400" marT="32400" marB="32400" anchor="b">
                    <a:noFill/>
                  </a:tcPr>
                </a:tc>
                <a:tc>
                  <a:txBody>
                    <a:bodyPr/>
                    <a:lstStyle/>
                    <a:p>
                      <a:pPr algn="ctr" fontAlgn="b"/>
                      <a:r>
                        <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$19.80</a:t>
                      </a:r>
                    </a:p>
                  </a:txBody>
                  <a:tcPr marL="32400" marR="32400" marT="32400" marB="32400" anchor="b">
                    <a:noFill/>
                  </a:tcPr>
                </a:tc>
                <a:extLst>
                  <a:ext uri="{0D108BD9-81ED-4DB2-BD59-A6C34878D82A}">
                    <a16:rowId xmlns:a16="http://schemas.microsoft.com/office/drawing/2014/main" val="682352436"/>
                  </a:ext>
                </a:extLst>
              </a:tr>
              <a:tr h="179100">
                <a:tc gridSpan="5">
                  <a:txBody>
                    <a:bodyPr/>
                    <a:lstStyle/>
                    <a:p>
                      <a:pPr algn="l" fontAlgn="b"/>
                      <a:r>
                        <a:rPr lang="en-US" sz="800" b="1" i="0" u="none" strike="noStrike" dirty="0">
                          <a:effectLst/>
                          <a:latin typeface="Lato" panose="020F0502020204030203" pitchFamily="34" charset="0"/>
                          <a:ea typeface="Lato" panose="020F0502020204030203" pitchFamily="34" charset="0"/>
                          <a:cs typeface="Lato" panose="020F0502020204030203" pitchFamily="34" charset="0"/>
                        </a:rPr>
                        <a:t>All-In Sustaining Costs (net of byproducts)</a:t>
                      </a:r>
                      <a:endParaRPr lang="en-US" sz="800" b="1"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32400" marR="32400" marT="32400" marB="32400" anchor="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800" b="1"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32400" marR="32400" marT="32400" marB="32400" anchor="b">
                    <a:noFill/>
                  </a:tcPr>
                </a:tc>
                <a:extLst>
                  <a:ext uri="{0D108BD9-81ED-4DB2-BD59-A6C34878D82A}">
                    <a16:rowId xmlns:a16="http://schemas.microsoft.com/office/drawing/2014/main" val="4020151449"/>
                  </a:ext>
                </a:extLst>
              </a:tr>
              <a:tr h="193751">
                <a:tc>
                  <a:txBody>
                    <a:bodyPr/>
                    <a:lstStyle/>
                    <a:p>
                      <a:pPr algn="l" fontAlgn="b"/>
                      <a:r>
                        <a:rPr lang="en-US" sz="800" b="0" i="0" u="none" strike="noStrike" dirty="0">
                          <a:effectLst/>
                          <a:latin typeface="Lato" panose="020F0502020204030203" pitchFamily="34" charset="0"/>
                          <a:ea typeface="Lato" panose="020F0502020204030203" pitchFamily="34" charset="0"/>
                          <a:cs typeface="Lato" panose="020F0502020204030203" pitchFamily="34" charset="0"/>
                        </a:rPr>
                        <a:t>Gold (US$/oz)</a:t>
                      </a:r>
                    </a:p>
                  </a:txBody>
                  <a:tcPr marL="32400" marR="32400" marT="32400" marB="32400" anchor="b">
                    <a:noFill/>
                  </a:tcPr>
                </a:tc>
                <a:tc gridSpan="2">
                  <a:txBody>
                    <a:bodyPr/>
                    <a:lstStyle/>
                    <a:p>
                      <a:pPr algn="l" fontAlgn="b"/>
                      <a:endParaRPr lang="en-US" sz="800" b="0" i="0" u="none" strike="noStrike" dirty="0">
                        <a:effectLst/>
                        <a:latin typeface="Lato" panose="020F0502020204030203" pitchFamily="34" charset="0"/>
                        <a:ea typeface="Lato" panose="020F0502020204030203" pitchFamily="34" charset="0"/>
                        <a:cs typeface="Lato" panose="020F0502020204030203" pitchFamily="34" charset="0"/>
                      </a:endParaRPr>
                    </a:p>
                  </a:txBody>
                  <a:tcPr marL="32400" marR="32400" marT="32400" marB="32400" anchor="b">
                    <a:noFill/>
                  </a:tcPr>
                </a:tc>
                <a:tc hMerge="1">
                  <a:txBody>
                    <a:bodyPr/>
                    <a:lstStyle/>
                    <a:p>
                      <a:pPr algn="l" fontAlgn="b"/>
                      <a:endParaRPr lang="en-US" sz="800" b="0" i="0" u="none" strike="noStrike" dirty="0">
                        <a:effectLst/>
                        <a:latin typeface="Lato" panose="020F0502020204030203" pitchFamily="34" charset="0"/>
                        <a:ea typeface="Lato" panose="020F0502020204030203" pitchFamily="34" charset="0"/>
                        <a:cs typeface="Lato" panose="020F0502020204030203" pitchFamily="34" charset="0"/>
                      </a:endParaRPr>
                    </a:p>
                  </a:txBody>
                  <a:tcPr marL="0" marR="0" marT="0" marB="0" anchor="b">
                    <a:solidFill>
                      <a:schemeClr val="bg1">
                        <a:lumMod val="95000"/>
                      </a:schemeClr>
                    </a:solidFill>
                  </a:tcPr>
                </a:tc>
                <a:tc>
                  <a:txBody>
                    <a:bodyPr/>
                    <a:lstStyle/>
                    <a:p>
                      <a:pPr algn="ctr" fontAlgn="b"/>
                      <a:r>
                        <a:rPr lang="en-US" sz="800" b="0" i="0" u="none" strike="noStrike" dirty="0">
                          <a:effectLst/>
                          <a:latin typeface="Lato" panose="020F0502020204030203" pitchFamily="34" charset="0"/>
                          <a:ea typeface="Lato" panose="020F0502020204030203" pitchFamily="34" charset="0"/>
                          <a:cs typeface="Lato" panose="020F0502020204030203" pitchFamily="34" charset="0"/>
                        </a:rPr>
                        <a:t>$497</a:t>
                      </a:r>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32400" marR="32400" marT="32400" marB="32400" anchor="b">
                    <a:noFill/>
                  </a:tcPr>
                </a:tc>
                <a:tc>
                  <a:txBody>
                    <a:bodyPr/>
                    <a:lstStyle/>
                    <a:p>
                      <a:pPr algn="ctr" fontAlgn="b"/>
                      <a:r>
                        <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   $396</a:t>
                      </a:r>
                    </a:p>
                  </a:txBody>
                  <a:tcPr marL="32400" marR="32400" marT="32400" marB="32400" anchor="b">
                    <a:noFill/>
                  </a:tcPr>
                </a:tc>
                <a:tc>
                  <a:txBody>
                    <a:bodyPr/>
                    <a:lstStyle/>
                    <a:p>
                      <a:pPr algn="ctr" fontAlgn="b"/>
                      <a:r>
                        <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$296</a:t>
                      </a:r>
                    </a:p>
                  </a:txBody>
                  <a:tcPr marL="32400" marR="32400" marT="32400" marB="32400" anchor="b">
                    <a:noFill/>
                  </a:tcPr>
                </a:tc>
                <a:extLst>
                  <a:ext uri="{0D108BD9-81ED-4DB2-BD59-A6C34878D82A}">
                    <a16:rowId xmlns:a16="http://schemas.microsoft.com/office/drawing/2014/main" val="2105899762"/>
                  </a:ext>
                </a:extLst>
              </a:tr>
              <a:tr h="293400">
                <a:tc>
                  <a:txBody>
                    <a:bodyPr/>
                    <a:lstStyle/>
                    <a:p>
                      <a:pPr algn="l" fontAlgn="b"/>
                      <a:r>
                        <a:rPr lang="en-US" sz="800" b="0" i="0" u="none" strike="noStrike" dirty="0">
                          <a:effectLst/>
                          <a:latin typeface="Lato" panose="020F0502020204030203" pitchFamily="34" charset="0"/>
                          <a:ea typeface="Lato" panose="020F0502020204030203" pitchFamily="34" charset="0"/>
                          <a:cs typeface="Lato" panose="020F0502020204030203" pitchFamily="34" charset="0"/>
                        </a:rPr>
                        <a:t>Copper (US$/oz)</a:t>
                      </a:r>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32400" marR="32400" marT="32400" marB="32400" anchor="b">
                    <a:noFill/>
                  </a:tcPr>
                </a:tc>
                <a:tc gridSpan="2">
                  <a:txBody>
                    <a:bodyPr/>
                    <a:lstStyle/>
                    <a:p>
                      <a:pPr algn="l" fontAlgn="b"/>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32400" marR="32400" marT="32400" marB="32400" anchor="b">
                    <a:noFill/>
                  </a:tcPr>
                </a:tc>
                <a:tc hMerge="1">
                  <a:txBody>
                    <a:bodyPr/>
                    <a:lstStyle/>
                    <a:p>
                      <a:pPr algn="l" fontAlgn="b"/>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0" marR="0" marT="0" marB="0" anchor="b">
                    <a:solidFill>
                      <a:schemeClr val="bg1">
                        <a:lumMod val="95000"/>
                      </a:schemeClr>
                    </a:solidFill>
                  </a:tcPr>
                </a:tc>
                <a:tc>
                  <a:txBody>
                    <a:bodyPr/>
                    <a:lstStyle/>
                    <a:p>
                      <a:pPr algn="ctr" fontAlgn="b"/>
                      <a:r>
                        <a:rPr lang="en-US" sz="800" b="0" i="0" u="none" strike="noStrike" dirty="0">
                          <a:effectLst/>
                          <a:latin typeface="Lato" panose="020F0502020204030203" pitchFamily="34" charset="0"/>
                          <a:ea typeface="Lato" panose="020F0502020204030203" pitchFamily="34" charset="0"/>
                          <a:cs typeface="Lato" panose="020F0502020204030203" pitchFamily="34" charset="0"/>
                        </a:rPr>
                        <a:t>$0.69</a:t>
                      </a:r>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32400" marR="32400" marT="32400" marB="32400" anchor="b">
                    <a:noFill/>
                  </a:tcPr>
                </a:tc>
                <a:tc>
                  <a:txBody>
                    <a:bodyPr/>
                    <a:lstStyle/>
                    <a:p>
                      <a:pPr algn="ctr" fontAlgn="b"/>
                      <a:r>
                        <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    $0.38</a:t>
                      </a:r>
                    </a:p>
                  </a:txBody>
                  <a:tcPr marL="32400" marR="32400" marT="32400" marB="32400" anchor="b">
                    <a:noFill/>
                  </a:tcPr>
                </a:tc>
                <a:tc>
                  <a:txBody>
                    <a:bodyPr/>
                    <a:lstStyle/>
                    <a:p>
                      <a:pPr algn="ctr" fontAlgn="b"/>
                      <a:r>
                        <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$0.07</a:t>
                      </a:r>
                    </a:p>
                  </a:txBody>
                  <a:tcPr marL="32400" marR="32400" marT="32400" marB="32400" anchor="b">
                    <a:noFill/>
                  </a:tcPr>
                </a:tc>
                <a:extLst>
                  <a:ext uri="{0D108BD9-81ED-4DB2-BD59-A6C34878D82A}">
                    <a16:rowId xmlns:a16="http://schemas.microsoft.com/office/drawing/2014/main" val="772690635"/>
                  </a:ext>
                </a:extLst>
              </a:tr>
              <a:tr h="179100">
                <a:tc gridSpan="5">
                  <a:txBody>
                    <a:bodyPr/>
                    <a:lstStyle/>
                    <a:p>
                      <a:pPr algn="l" fontAlgn="b"/>
                      <a:r>
                        <a:rPr lang="en-US" sz="800" b="1" i="0" u="none" strike="noStrike" dirty="0">
                          <a:effectLst/>
                          <a:latin typeface="Lato" panose="020F0502020204030203" pitchFamily="34" charset="0"/>
                          <a:ea typeface="Lato" panose="020F0502020204030203" pitchFamily="34" charset="0"/>
                          <a:cs typeface="Lato" panose="020F0502020204030203" pitchFamily="34" charset="0"/>
                        </a:rPr>
                        <a:t>Pre-Tax</a:t>
                      </a:r>
                      <a:endParaRPr lang="en-US" sz="800" b="1"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32400" marR="32400" marT="32400" marB="32400" anchor="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800" b="1"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32400" marR="32400" marT="32400" marB="32400" anchor="b">
                    <a:noFill/>
                  </a:tcPr>
                </a:tc>
                <a:extLst>
                  <a:ext uri="{0D108BD9-81ED-4DB2-BD59-A6C34878D82A}">
                    <a16:rowId xmlns:a16="http://schemas.microsoft.com/office/drawing/2014/main" val="478406704"/>
                  </a:ext>
                </a:extLst>
              </a:tr>
              <a:tr h="194579">
                <a:tc gridSpan="3">
                  <a:txBody>
                    <a:bodyPr/>
                    <a:lstStyle/>
                    <a:p>
                      <a:pPr algn="l" fontAlgn="b"/>
                      <a:r>
                        <a:rPr lang="en-US" sz="800" b="0" i="0" u="none" strike="noStrike" dirty="0">
                          <a:effectLst/>
                          <a:latin typeface="Lato" panose="020F0502020204030203" pitchFamily="34" charset="0"/>
                          <a:ea typeface="Lato" panose="020F0502020204030203" pitchFamily="34" charset="0"/>
                          <a:cs typeface="Lato" panose="020F0502020204030203" pitchFamily="34" charset="0"/>
                        </a:rPr>
                        <a:t>NPV(5%) (US$ millions)</a:t>
                      </a:r>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32400" marR="32400" marT="32400" marB="32400" anchor="b">
                    <a:noFill/>
                  </a:tcPr>
                </a:tc>
                <a:tc hMerge="1">
                  <a:txBody>
                    <a:bodyPr/>
                    <a:lstStyle/>
                    <a:p>
                      <a:pPr algn="l" fontAlgn="b"/>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0" marR="0" marT="0" marB="0" anchor="b">
                    <a:solidFill>
                      <a:schemeClr val="bg1">
                        <a:lumMod val="95000"/>
                      </a:schemeClr>
                    </a:solidFill>
                  </a:tcPr>
                </a:tc>
                <a:tc hMerge="1">
                  <a:txBody>
                    <a:bodyPr/>
                    <a:lstStyle/>
                    <a:p>
                      <a:pPr algn="l" fontAlgn="b"/>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0" marR="0" marT="0" marB="0" anchor="b">
                    <a:solidFill>
                      <a:schemeClr val="bg1">
                        <a:lumMod val="95000"/>
                      </a:schemeClr>
                    </a:solidFill>
                  </a:tcPr>
                </a:tc>
                <a:tc>
                  <a:txBody>
                    <a:bodyPr/>
                    <a:lstStyle/>
                    <a:p>
                      <a:pPr algn="ctr" fontAlgn="b"/>
                      <a:r>
                        <a:rPr lang="en-US" sz="800" b="0" i="0" u="none" strike="noStrike" dirty="0">
                          <a:effectLst/>
                          <a:latin typeface="Lato" panose="020F0502020204030203" pitchFamily="34" charset="0"/>
                          <a:ea typeface="Lato" panose="020F0502020204030203" pitchFamily="34" charset="0"/>
                          <a:cs typeface="Lato" panose="020F0502020204030203" pitchFamily="34" charset="0"/>
                        </a:rPr>
                        <a:t>$165.6</a:t>
                      </a:r>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32400" marR="32400" marT="32400" marB="32400" anchor="b">
                    <a:noFill/>
                  </a:tcPr>
                </a:tc>
                <a:tc>
                  <a:txBody>
                    <a:bodyPr/>
                    <a:lstStyle/>
                    <a:p>
                      <a:pPr algn="ctr" fontAlgn="b"/>
                      <a:r>
                        <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      $299.4</a:t>
                      </a:r>
                    </a:p>
                  </a:txBody>
                  <a:tcPr marL="32400" marR="32400" marT="32400" marB="32400" anchor="b">
                    <a:noFill/>
                  </a:tcPr>
                </a:tc>
                <a:tc>
                  <a:txBody>
                    <a:bodyPr/>
                    <a:lstStyle/>
                    <a:p>
                      <a:pPr algn="ctr" fontAlgn="b"/>
                      <a:r>
                        <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$433.3</a:t>
                      </a:r>
                    </a:p>
                  </a:txBody>
                  <a:tcPr marL="32400" marR="32400" marT="32400" marB="32400" anchor="b">
                    <a:noFill/>
                  </a:tcPr>
                </a:tc>
                <a:extLst>
                  <a:ext uri="{0D108BD9-81ED-4DB2-BD59-A6C34878D82A}">
                    <a16:rowId xmlns:a16="http://schemas.microsoft.com/office/drawing/2014/main" val="581485417"/>
                  </a:ext>
                </a:extLst>
              </a:tr>
              <a:tr h="188357">
                <a:tc>
                  <a:txBody>
                    <a:bodyPr/>
                    <a:lstStyle/>
                    <a:p>
                      <a:pPr algn="l" fontAlgn="b"/>
                      <a:r>
                        <a:rPr lang="en-US" sz="800" b="0" i="0" u="none" strike="noStrike" dirty="0">
                          <a:effectLst/>
                          <a:latin typeface="Lato" panose="020F0502020204030203" pitchFamily="34" charset="0"/>
                          <a:ea typeface="Lato" panose="020F0502020204030203" pitchFamily="34" charset="0"/>
                          <a:cs typeface="Lato" panose="020F0502020204030203" pitchFamily="34" charset="0"/>
                        </a:rPr>
                        <a:t>IRR (%)</a:t>
                      </a:r>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32400" marR="32400" marT="32400" marB="32400" anchor="b">
                    <a:noFill/>
                  </a:tcPr>
                </a:tc>
                <a:tc gridSpan="2">
                  <a:txBody>
                    <a:bodyPr/>
                    <a:lstStyle/>
                    <a:p>
                      <a:pPr algn="l" fontAlgn="b"/>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32400" marR="32400" marT="32400" marB="32400" anchor="b">
                    <a:noFill/>
                  </a:tcPr>
                </a:tc>
                <a:tc hMerge="1">
                  <a:txBody>
                    <a:bodyPr/>
                    <a:lstStyle/>
                    <a:p>
                      <a:pPr algn="l" fontAlgn="b"/>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0" marR="0" marT="0" marB="0" anchor="b">
                    <a:solidFill>
                      <a:schemeClr val="bg1">
                        <a:lumMod val="95000"/>
                      </a:schemeClr>
                    </a:solidFill>
                  </a:tcPr>
                </a:tc>
                <a:tc>
                  <a:txBody>
                    <a:bodyPr/>
                    <a:lstStyle/>
                    <a:p>
                      <a:pPr algn="ctr" fontAlgn="b"/>
                      <a:r>
                        <a:rPr lang="en-US" sz="800" b="0" i="0" u="none" strike="noStrike" dirty="0">
                          <a:effectLst/>
                          <a:latin typeface="Lato" panose="020F0502020204030203" pitchFamily="34" charset="0"/>
                          <a:ea typeface="Lato" panose="020F0502020204030203" pitchFamily="34" charset="0"/>
                          <a:cs typeface="Lato" panose="020F0502020204030203" pitchFamily="34" charset="0"/>
                        </a:rPr>
                        <a:t>25%</a:t>
                      </a:r>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32400" marR="32400" marT="32400" marB="32400" anchor="b">
                    <a:noFill/>
                  </a:tcPr>
                </a:tc>
                <a:tc>
                  <a:txBody>
                    <a:bodyPr/>
                    <a:lstStyle/>
                    <a:p>
                      <a:pPr algn="ctr" fontAlgn="b"/>
                      <a:r>
                        <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     36%</a:t>
                      </a:r>
                    </a:p>
                  </a:txBody>
                  <a:tcPr marL="32400" marR="32400" marT="32400" marB="32400" anchor="b">
                    <a:noFill/>
                  </a:tcPr>
                </a:tc>
                <a:tc>
                  <a:txBody>
                    <a:bodyPr/>
                    <a:lstStyle/>
                    <a:p>
                      <a:pPr algn="ctr" fontAlgn="b"/>
                      <a:r>
                        <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46%</a:t>
                      </a:r>
                    </a:p>
                  </a:txBody>
                  <a:tcPr marL="32400" marR="32400" marT="32400" marB="32400" anchor="b">
                    <a:noFill/>
                  </a:tcPr>
                </a:tc>
                <a:extLst>
                  <a:ext uri="{0D108BD9-81ED-4DB2-BD59-A6C34878D82A}">
                    <a16:rowId xmlns:a16="http://schemas.microsoft.com/office/drawing/2014/main" val="30067107"/>
                  </a:ext>
                </a:extLst>
              </a:tr>
              <a:tr h="194579">
                <a:tc gridSpan="3">
                  <a:txBody>
                    <a:bodyPr/>
                    <a:lstStyle/>
                    <a:p>
                      <a:pPr algn="l" fontAlgn="b"/>
                      <a:r>
                        <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Payback Period (years)</a:t>
                      </a:r>
                    </a:p>
                  </a:txBody>
                  <a:tcPr marL="32400" marR="32400" marT="32400" marB="32400" anchor="b">
                    <a:noFill/>
                  </a:tcPr>
                </a:tc>
                <a:tc hMerge="1">
                  <a:txBody>
                    <a:bodyPr/>
                    <a:lstStyle/>
                    <a:p>
                      <a:pPr algn="l" fontAlgn="b"/>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0" marR="0" marT="0" marB="0" anchor="b">
                    <a:solidFill>
                      <a:schemeClr val="bg1">
                        <a:lumMod val="95000"/>
                      </a:schemeClr>
                    </a:solidFill>
                  </a:tcPr>
                </a:tc>
                <a:tc hMerge="1">
                  <a:txBody>
                    <a:bodyPr/>
                    <a:lstStyle/>
                    <a:p>
                      <a:pPr algn="l" fontAlgn="b"/>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0" marR="0" marT="0" marB="0" anchor="b">
                    <a:solidFill>
                      <a:schemeClr val="bg1">
                        <a:lumMod val="95000"/>
                      </a:schemeClr>
                    </a:solidFill>
                  </a:tcPr>
                </a:tc>
                <a:tc>
                  <a:txBody>
                    <a:bodyPr/>
                    <a:lstStyle/>
                    <a:p>
                      <a:pPr algn="ctr" fontAlgn="b"/>
                      <a:r>
                        <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2.2</a:t>
                      </a:r>
                    </a:p>
                  </a:txBody>
                  <a:tcPr marL="32400" marR="32400" marT="32400" marB="32400" anchor="b">
                    <a:noFill/>
                  </a:tcPr>
                </a:tc>
                <a:tc>
                  <a:txBody>
                    <a:bodyPr/>
                    <a:lstStyle/>
                    <a:p>
                      <a:pPr algn="ctr" fontAlgn="b"/>
                      <a:r>
                        <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    1.6</a:t>
                      </a:r>
                    </a:p>
                  </a:txBody>
                  <a:tcPr marL="32400" marR="32400" marT="32400" marB="32400" anchor="b">
                    <a:noFill/>
                  </a:tcPr>
                </a:tc>
                <a:tc>
                  <a:txBody>
                    <a:bodyPr/>
                    <a:lstStyle/>
                    <a:p>
                      <a:pPr algn="ctr" fontAlgn="b"/>
                      <a:r>
                        <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1.3</a:t>
                      </a:r>
                    </a:p>
                  </a:txBody>
                  <a:tcPr marL="32400" marR="32400" marT="32400" marB="32400" anchor="b">
                    <a:noFill/>
                  </a:tcPr>
                </a:tc>
                <a:extLst>
                  <a:ext uri="{0D108BD9-81ED-4DB2-BD59-A6C34878D82A}">
                    <a16:rowId xmlns:a16="http://schemas.microsoft.com/office/drawing/2014/main" val="3869512737"/>
                  </a:ext>
                </a:extLst>
              </a:tr>
              <a:tr h="179100">
                <a:tc gridSpan="6">
                  <a:txBody>
                    <a:bodyPr/>
                    <a:lstStyle/>
                    <a:p>
                      <a:pPr algn="l" fontAlgn="b"/>
                      <a:r>
                        <a:rPr lang="en-US" sz="800" b="1"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After-Tax:</a:t>
                      </a:r>
                    </a:p>
                  </a:txBody>
                  <a:tcPr marL="32400" marR="32400" marT="32400" marB="32400" anchor="b">
                    <a:noFill/>
                  </a:tcPr>
                </a:tc>
                <a:tc hMerge="1">
                  <a:txBody>
                    <a:bodyPr/>
                    <a:lstStyle/>
                    <a:p>
                      <a:endParaRPr lang="en-US"/>
                    </a:p>
                  </a:txBody>
                  <a:tcPr>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r" fontAlgn="b"/>
                      <a:endParaRPr lang="en-US" sz="1400" b="0" i="0" u="none" strike="noStrike" dirty="0">
                        <a:solidFill>
                          <a:srgbClr val="000000"/>
                        </a:solidFill>
                        <a:effectLst/>
                        <a:latin typeface="Book Antiqua" panose="02040602050305030304" pitchFamily="18" charset="0"/>
                        <a:ea typeface="Tahoma" panose="020B0604030504040204" pitchFamily="34" charset="0"/>
                        <a:cs typeface="Tahoma" panose="020B0604030504040204" pitchFamily="34" charset="0"/>
                      </a:endParaRPr>
                    </a:p>
                  </a:txBody>
                  <a:tcPr marL="0" marR="0" marT="0" marB="0" anchor="b">
                    <a:solidFill>
                      <a:schemeClr val="bg1">
                        <a:lumMod val="95000"/>
                      </a:schemeClr>
                    </a:solidFill>
                  </a:tcPr>
                </a:tc>
                <a:extLst>
                  <a:ext uri="{0D108BD9-81ED-4DB2-BD59-A6C34878D82A}">
                    <a16:rowId xmlns:a16="http://schemas.microsoft.com/office/drawing/2014/main" val="2864918793"/>
                  </a:ext>
                </a:extLst>
              </a:tr>
              <a:tr h="179100">
                <a:tc gridSpan="3">
                  <a:txBody>
                    <a:bodyPr/>
                    <a:lstStyle/>
                    <a:p>
                      <a:pPr algn="l" fontAlgn="b"/>
                      <a:r>
                        <a:rPr lang="en-US" sz="800" b="0" i="0" u="none" strike="noStrike" dirty="0">
                          <a:effectLst/>
                          <a:latin typeface="Lato" panose="020F0502020204030203" pitchFamily="34" charset="0"/>
                          <a:ea typeface="Lato" panose="020F0502020204030203" pitchFamily="34" charset="0"/>
                          <a:cs typeface="Lato" panose="020F0502020204030203" pitchFamily="34" charset="0"/>
                        </a:rPr>
                        <a:t>NPV(5%) (US$ millions)</a:t>
                      </a:r>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32400" marR="32400" marT="32400" marB="32400" anchor="b">
                    <a:noFill/>
                  </a:tcPr>
                </a:tc>
                <a:tc hMerge="1">
                  <a:txBody>
                    <a:bodyPr/>
                    <a:lstStyle/>
                    <a:p>
                      <a:pPr algn="ctr" fontAlgn="b"/>
                      <a:r>
                        <a:rPr lang="en-US" sz="9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$77.5</a:t>
                      </a:r>
                    </a:p>
                  </a:txBody>
                  <a:tcPr marL="0" marR="0" marT="0" marB="0" anchor="b">
                    <a:solidFill>
                      <a:schemeClr val="bg1">
                        <a:lumMod val="95000"/>
                      </a:schemeClr>
                    </a:solidFill>
                  </a:tcPr>
                </a:tc>
                <a:tc hMerge="1">
                  <a:txBody>
                    <a:bodyPr/>
                    <a:lstStyle/>
                    <a:p>
                      <a:pPr algn="l" fontAlgn="b"/>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0" marR="0" marT="0" marB="0" anchor="b">
                    <a:solidFill>
                      <a:schemeClr val="bg1">
                        <a:lumMod val="95000"/>
                      </a:schemeClr>
                    </a:solidFill>
                  </a:tcPr>
                </a:tc>
                <a:tc>
                  <a:txBody>
                    <a:bodyPr/>
                    <a:lstStyle/>
                    <a:p>
                      <a:pPr algn="ctr" fontAlgn="b"/>
                      <a:r>
                        <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$77.5</a:t>
                      </a:r>
                    </a:p>
                  </a:txBody>
                  <a:tcPr marL="32400" marR="32400" marT="32400" marB="32400" anchor="b">
                    <a:noFill/>
                  </a:tcPr>
                </a:tc>
                <a:tc>
                  <a:txBody>
                    <a:bodyPr/>
                    <a:lstStyle/>
                    <a:p>
                      <a:pPr algn="ctr" fontAlgn="b"/>
                      <a:r>
                        <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       $169.4</a:t>
                      </a:r>
                    </a:p>
                  </a:txBody>
                  <a:tcPr marL="32400" marR="32400" marT="32400" marB="32400" anchor="b">
                    <a:noFill/>
                  </a:tcPr>
                </a:tc>
                <a:tc>
                  <a:txBody>
                    <a:bodyPr/>
                    <a:lstStyle/>
                    <a:p>
                      <a:pPr algn="ctr" fontAlgn="b"/>
                      <a:r>
                        <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$257.2</a:t>
                      </a:r>
                    </a:p>
                  </a:txBody>
                  <a:tcPr marL="32400" marR="32400" marT="32400" marB="32400" anchor="b">
                    <a:noFill/>
                  </a:tcPr>
                </a:tc>
                <a:extLst>
                  <a:ext uri="{0D108BD9-81ED-4DB2-BD59-A6C34878D82A}">
                    <a16:rowId xmlns:a16="http://schemas.microsoft.com/office/drawing/2014/main" val="1253485469"/>
                  </a:ext>
                </a:extLst>
              </a:tr>
              <a:tr h="179100">
                <a:tc gridSpan="3">
                  <a:txBody>
                    <a:bodyPr/>
                    <a:lstStyle/>
                    <a:p>
                      <a:pPr algn="l" fontAlgn="b"/>
                      <a:r>
                        <a:rPr lang="en-US" sz="800" b="0" i="0" u="none" strike="noStrike" dirty="0">
                          <a:effectLst/>
                          <a:latin typeface="Lato" panose="020F0502020204030203" pitchFamily="34" charset="0"/>
                          <a:ea typeface="Lato" panose="020F0502020204030203" pitchFamily="34" charset="0"/>
                          <a:cs typeface="Lato" panose="020F0502020204030203" pitchFamily="34" charset="0"/>
                        </a:rPr>
                        <a:t>IRR (%)</a:t>
                      </a:r>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32400" marR="32400" marT="32400" marB="32400" anchor="b">
                    <a:noFill/>
                  </a:tcPr>
                </a:tc>
                <a:tc hMerge="1">
                  <a:txBody>
                    <a:bodyPr/>
                    <a:lstStyle/>
                    <a:p>
                      <a:pPr algn="ctr" fontAlgn="b"/>
                      <a:r>
                        <a:rPr lang="en-US" sz="9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15%</a:t>
                      </a:r>
                    </a:p>
                  </a:txBody>
                  <a:tcPr marL="0" marR="0" marT="0" marB="0" anchor="b">
                    <a:solidFill>
                      <a:schemeClr val="bg1">
                        <a:lumMod val="95000"/>
                      </a:schemeClr>
                    </a:solidFill>
                  </a:tcPr>
                </a:tc>
                <a:tc hMerge="1">
                  <a:txBody>
                    <a:bodyPr/>
                    <a:lstStyle/>
                    <a:p>
                      <a:pPr algn="l" fontAlgn="b"/>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0" marR="0" marT="0" marB="0" anchor="b">
                    <a:solidFill>
                      <a:schemeClr val="bg1">
                        <a:lumMod val="95000"/>
                      </a:schemeClr>
                    </a:solidFill>
                  </a:tcPr>
                </a:tc>
                <a:tc>
                  <a:txBody>
                    <a:bodyPr/>
                    <a:lstStyle/>
                    <a:p>
                      <a:pPr algn="ctr" fontAlgn="b"/>
                      <a:r>
                        <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15%</a:t>
                      </a:r>
                    </a:p>
                  </a:txBody>
                  <a:tcPr marL="32400" marR="32400" marT="32400" marB="32400" anchor="b">
                    <a:noFill/>
                  </a:tcPr>
                </a:tc>
                <a:tc>
                  <a:txBody>
                    <a:bodyPr/>
                    <a:lstStyle/>
                    <a:p>
                      <a:pPr algn="ctr" fontAlgn="b"/>
                      <a:r>
                        <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      24%</a:t>
                      </a:r>
                    </a:p>
                  </a:txBody>
                  <a:tcPr marL="32400" marR="32400" marT="32400" marB="32400" anchor="b">
                    <a:noFill/>
                  </a:tcPr>
                </a:tc>
                <a:tc>
                  <a:txBody>
                    <a:bodyPr/>
                    <a:lstStyle/>
                    <a:p>
                      <a:pPr algn="ctr" fontAlgn="b"/>
                      <a:r>
                        <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31%</a:t>
                      </a:r>
                    </a:p>
                  </a:txBody>
                  <a:tcPr marL="32400" marR="32400" marT="32400" marB="32400" anchor="b">
                    <a:noFill/>
                  </a:tcPr>
                </a:tc>
                <a:extLst>
                  <a:ext uri="{0D108BD9-81ED-4DB2-BD59-A6C34878D82A}">
                    <a16:rowId xmlns:a16="http://schemas.microsoft.com/office/drawing/2014/main" val="614484756"/>
                  </a:ext>
                </a:extLst>
              </a:tr>
              <a:tr h="179100">
                <a:tc gridSpan="3">
                  <a:txBody>
                    <a:bodyPr/>
                    <a:lstStyle/>
                    <a:p>
                      <a:pPr algn="l" fontAlgn="b"/>
                      <a:r>
                        <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Payback Period (years)</a:t>
                      </a:r>
                    </a:p>
                  </a:txBody>
                  <a:tcPr marL="32400" marR="32400" marT="32400" marB="32400" anchor="b">
                    <a:noFill/>
                  </a:tcPr>
                </a:tc>
                <a:tc hMerge="1">
                  <a:txBody>
                    <a:bodyPr/>
                    <a:lstStyle/>
                    <a:p>
                      <a:pPr algn="ctr" fontAlgn="b"/>
                      <a:r>
                        <a:rPr lang="en-US" sz="9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3.0</a:t>
                      </a:r>
                    </a:p>
                  </a:txBody>
                  <a:tcPr marL="0" marR="0" marT="0" marB="0" anchor="b">
                    <a:solidFill>
                      <a:schemeClr val="bg1">
                        <a:lumMod val="95000"/>
                      </a:schemeClr>
                    </a:solidFill>
                  </a:tcPr>
                </a:tc>
                <a:tc hMerge="1">
                  <a:txBody>
                    <a:bodyPr/>
                    <a:lstStyle/>
                    <a:p>
                      <a:pPr algn="l" fontAlgn="b"/>
                      <a:endPar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0" marR="0" marT="0" marB="0" anchor="b">
                    <a:solidFill>
                      <a:schemeClr val="bg1">
                        <a:lumMod val="95000"/>
                      </a:schemeClr>
                    </a:solidFill>
                  </a:tcPr>
                </a:tc>
                <a:tc>
                  <a:txBody>
                    <a:bodyPr/>
                    <a:lstStyle/>
                    <a:p>
                      <a:pPr algn="ctr" fontAlgn="b"/>
                      <a:r>
                        <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3.0</a:t>
                      </a:r>
                    </a:p>
                  </a:txBody>
                  <a:tcPr marL="32400" marR="32400" marT="32400" marB="32400" anchor="b">
                    <a:noFill/>
                  </a:tcPr>
                </a:tc>
                <a:tc>
                  <a:txBody>
                    <a:bodyPr/>
                    <a:lstStyle/>
                    <a:p>
                      <a:pPr algn="ctr" fontAlgn="b"/>
                      <a:r>
                        <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    2.3</a:t>
                      </a:r>
                    </a:p>
                  </a:txBody>
                  <a:tcPr marL="32400" marR="32400" marT="32400" marB="32400" anchor="b">
                    <a:noFill/>
                  </a:tcPr>
                </a:tc>
                <a:tc>
                  <a:txBody>
                    <a:bodyPr/>
                    <a:lstStyle/>
                    <a:p>
                      <a:pPr algn="ctr" fontAlgn="b"/>
                      <a:r>
                        <a:rPr lang="en-US" sz="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1.9</a:t>
                      </a:r>
                    </a:p>
                  </a:txBody>
                  <a:tcPr marL="32400" marR="32400" marT="32400" marB="32400" anchor="b">
                    <a:noFill/>
                  </a:tcPr>
                </a:tc>
                <a:extLst>
                  <a:ext uri="{0D108BD9-81ED-4DB2-BD59-A6C34878D82A}">
                    <a16:rowId xmlns:a16="http://schemas.microsoft.com/office/drawing/2014/main" val="2280515908"/>
                  </a:ext>
                </a:extLst>
              </a:tr>
            </a:tbl>
          </a:graphicData>
        </a:graphic>
      </p:graphicFrame>
      <p:sp>
        <p:nvSpPr>
          <p:cNvPr id="9" name="TextBox 8">
            <a:extLst>
              <a:ext uri="{FF2B5EF4-FFF2-40B4-BE49-F238E27FC236}">
                <a16:creationId xmlns:a16="http://schemas.microsoft.com/office/drawing/2014/main" id="{D21390B1-717A-5347-9D8F-FBADF8FF9A29}"/>
              </a:ext>
            </a:extLst>
          </p:cNvPr>
          <p:cNvSpPr txBox="1"/>
          <p:nvPr/>
        </p:nvSpPr>
        <p:spPr>
          <a:xfrm>
            <a:off x="7273507" y="1505102"/>
            <a:ext cx="617220" cy="3034228"/>
          </a:xfrm>
          <a:prstGeom prst="rect">
            <a:avLst/>
          </a:prstGeom>
          <a:noFill/>
          <a:ln w="22225">
            <a:solidFill>
              <a:srgbClr val="FF0000"/>
            </a:solidFill>
            <a:prstDash val="dash"/>
          </a:ln>
        </p:spPr>
        <p:txBody>
          <a:bodyPr wrap="square" rtlCol="0">
            <a:noAutofit/>
          </a:bodyPr>
          <a:lstStyle/>
          <a:p>
            <a:endParaRPr lang="en-US" sz="1215" dirty="0"/>
          </a:p>
        </p:txBody>
      </p:sp>
      <p:sp>
        <p:nvSpPr>
          <p:cNvPr id="12" name="Rectangle 11">
            <a:extLst>
              <a:ext uri="{FF2B5EF4-FFF2-40B4-BE49-F238E27FC236}">
                <a16:creationId xmlns:a16="http://schemas.microsoft.com/office/drawing/2014/main" id="{05F8AEA9-5045-3A41-B45E-621CC831A224}"/>
              </a:ext>
            </a:extLst>
          </p:cNvPr>
          <p:cNvSpPr/>
          <p:nvPr/>
        </p:nvSpPr>
        <p:spPr>
          <a:xfrm>
            <a:off x="1928986" y="1157422"/>
            <a:ext cx="1388522" cy="244682"/>
          </a:xfrm>
          <a:prstGeom prst="rect">
            <a:avLst/>
          </a:prstGeom>
        </p:spPr>
        <p:txBody>
          <a:bodyPr wrap="none">
            <a:spAutoFit/>
          </a:bodyPr>
          <a:lstStyle/>
          <a:p>
            <a:pPr algn="ctr"/>
            <a:r>
              <a:rPr lang="en-US" sz="990" dirty="0">
                <a:solidFill>
                  <a:schemeClr val="accent1"/>
                </a:solidFill>
                <a:latin typeface="Manifold CF" pitchFamily="2" charset="77"/>
                <a:ea typeface="Lato" panose="020F0502020204030203" pitchFamily="34" charset="0"/>
                <a:cs typeface="Lato" panose="020F0502020204030203" pitchFamily="34" charset="0"/>
              </a:rPr>
              <a:t>2017 PEA Assumptions</a:t>
            </a:r>
            <a:endParaRPr lang="en-CA" sz="990" dirty="0">
              <a:solidFill>
                <a:schemeClr val="accent1"/>
              </a:solidFill>
              <a:latin typeface="Manifold CF" pitchFamily="2" charset="77"/>
              <a:ea typeface="Lato" panose="020F0502020204030203" pitchFamily="34" charset="0"/>
              <a:cs typeface="Lato" panose="020F0502020204030203" pitchFamily="34" charset="0"/>
            </a:endParaRPr>
          </a:p>
        </p:txBody>
      </p:sp>
      <p:sp>
        <p:nvSpPr>
          <p:cNvPr id="13" name="Rectangle 12">
            <a:extLst>
              <a:ext uri="{FF2B5EF4-FFF2-40B4-BE49-F238E27FC236}">
                <a16:creationId xmlns:a16="http://schemas.microsoft.com/office/drawing/2014/main" id="{15962B44-CDFB-D24D-92ED-98B023A405F1}"/>
              </a:ext>
            </a:extLst>
          </p:cNvPr>
          <p:cNvSpPr/>
          <p:nvPr/>
        </p:nvSpPr>
        <p:spPr>
          <a:xfrm>
            <a:off x="6234207" y="1143693"/>
            <a:ext cx="1212191" cy="244682"/>
          </a:xfrm>
          <a:prstGeom prst="rect">
            <a:avLst/>
          </a:prstGeom>
        </p:spPr>
        <p:txBody>
          <a:bodyPr wrap="none">
            <a:spAutoFit/>
          </a:bodyPr>
          <a:lstStyle/>
          <a:p>
            <a:pPr algn="ctr"/>
            <a:r>
              <a:rPr lang="en-US" sz="990" dirty="0">
                <a:solidFill>
                  <a:schemeClr val="accent1"/>
                </a:solidFill>
                <a:latin typeface="Manifold CF" pitchFamily="2" charset="77"/>
                <a:ea typeface="Lato" panose="020F0502020204030203" pitchFamily="34" charset="0"/>
                <a:cs typeface="Lato" panose="020F0502020204030203" pitchFamily="34" charset="0"/>
              </a:rPr>
              <a:t>2017 PEA Highlights</a:t>
            </a:r>
            <a:endParaRPr lang="en-CA" sz="990" dirty="0">
              <a:solidFill>
                <a:schemeClr val="accent1"/>
              </a:solidFill>
              <a:latin typeface="Manifold CF" pitchFamily="2" charset="77"/>
              <a:ea typeface="Lato" panose="020F0502020204030203" pitchFamily="34" charset="0"/>
              <a:cs typeface="Lato" panose="020F0502020204030203" pitchFamily="34" charset="0"/>
            </a:endParaRPr>
          </a:p>
        </p:txBody>
      </p:sp>
      <p:cxnSp>
        <p:nvCxnSpPr>
          <p:cNvPr id="14" name="Straight Connector 13">
            <a:extLst>
              <a:ext uri="{FF2B5EF4-FFF2-40B4-BE49-F238E27FC236}">
                <a16:creationId xmlns:a16="http://schemas.microsoft.com/office/drawing/2014/main" id="{409E4141-F0A8-D644-ADA8-131B538A576B}"/>
              </a:ext>
            </a:extLst>
          </p:cNvPr>
          <p:cNvCxnSpPr>
            <a:cxnSpLocks/>
          </p:cNvCxnSpPr>
          <p:nvPr/>
        </p:nvCxnSpPr>
        <p:spPr>
          <a:xfrm flipV="1">
            <a:off x="876600" y="1392871"/>
            <a:ext cx="3493295" cy="2"/>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071F0B1D-7FEE-2742-B3B5-2A7ECC95B147}"/>
              </a:ext>
            </a:extLst>
          </p:cNvPr>
          <p:cNvCxnSpPr>
            <a:cxnSpLocks/>
          </p:cNvCxnSpPr>
          <p:nvPr/>
        </p:nvCxnSpPr>
        <p:spPr>
          <a:xfrm>
            <a:off x="4865668" y="1391148"/>
            <a:ext cx="3562815" cy="1723"/>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sp>
        <p:nvSpPr>
          <p:cNvPr id="18" name="Rectangle 17">
            <a:extLst>
              <a:ext uri="{FF2B5EF4-FFF2-40B4-BE49-F238E27FC236}">
                <a16:creationId xmlns:a16="http://schemas.microsoft.com/office/drawing/2014/main" id="{BF621142-1903-9D4C-B81A-C95BD26B46BB}"/>
              </a:ext>
            </a:extLst>
          </p:cNvPr>
          <p:cNvSpPr/>
          <p:nvPr/>
        </p:nvSpPr>
        <p:spPr>
          <a:xfrm>
            <a:off x="728922" y="844204"/>
            <a:ext cx="7374116" cy="318742"/>
          </a:xfrm>
          <a:prstGeom prst="rect">
            <a:avLst/>
          </a:prstGeom>
        </p:spPr>
        <p:txBody>
          <a:bodyPr wrap="square">
            <a:spAutoFit/>
          </a:bodyPr>
          <a:lstStyle/>
          <a:p>
            <a:pPr>
              <a:lnSpc>
                <a:spcPct val="114000"/>
              </a:lnSpc>
            </a:pPr>
            <a:r>
              <a:rPr lang="en-US" sz="1440" b="1" spc="198" dirty="0">
                <a:solidFill>
                  <a:schemeClr val="accent1"/>
                </a:solidFill>
                <a:latin typeface="Manifold CF Demi Bold" pitchFamily="2" charset="77"/>
                <a:ea typeface="Lato" panose="020F0502020204030203" pitchFamily="34" charset="0"/>
                <a:cs typeface="Lato" panose="020F0502020204030203" pitchFamily="34" charset="0"/>
              </a:rPr>
              <a:t>PROJECT PROFILE</a:t>
            </a:r>
          </a:p>
        </p:txBody>
      </p:sp>
      <p:sp>
        <p:nvSpPr>
          <p:cNvPr id="20" name="Slide Number Placeholder 3">
            <a:extLst>
              <a:ext uri="{FF2B5EF4-FFF2-40B4-BE49-F238E27FC236}">
                <a16:creationId xmlns:a16="http://schemas.microsoft.com/office/drawing/2014/main" id="{8E32B969-FC8B-E941-8655-EE9DE222C3CC}"/>
              </a:ext>
            </a:extLst>
          </p:cNvPr>
          <p:cNvSpPr txBox="1">
            <a:spLocks/>
          </p:cNvSpPr>
          <p:nvPr/>
        </p:nvSpPr>
        <p:spPr bwMode="auto">
          <a:xfrm>
            <a:off x="8428482" y="5218024"/>
            <a:ext cx="201168" cy="211226"/>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32400" tIns="32400" rIns="32400" bIns="32400" numCol="1" anchor="t" anchorCtr="0" compatLnSpc="1">
            <a:prstTxWarp prst="textNoShape">
              <a:avLst/>
            </a:prstTxWarp>
          </a:bodyPr>
          <a:lstStyle>
            <a:defPPr>
              <a:defRPr lang="en-US"/>
            </a:defPPr>
            <a:lvl1pPr marL="0" algn="l" defTabSz="914400" rtl="0" eaLnBrk="1" latinLnBrk="0" hangingPunct="1">
              <a:defRPr sz="1800" b="0" i="0" kern="1200">
                <a:solidFill>
                  <a:schemeClr val="tx1"/>
                </a:solidFill>
                <a:latin typeface="Arial" panose="020B0604020202020204" pitchFamily="34" charset="0"/>
                <a:ea typeface="MS PGothic" panose="020B0600070205080204" pitchFamily="34" charset="-128"/>
                <a:cs typeface="Lato" panose="020F0502020204030203" pitchFamily="34" charset="0"/>
              </a:defRPr>
            </a:lvl1pPr>
            <a:lvl2pPr marL="557186" indent="-214302"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857207"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200090"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1542974"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1885856"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228738"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2571621"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2914505"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A983A77F-E02C-4B55-AE23-88B176EE659A}" type="slidenum">
              <a:rPr lang="en-US" altLang="en-US" sz="810">
                <a:solidFill>
                  <a:schemeClr val="bg1"/>
                </a:solidFill>
                <a:latin typeface="Manifold CF" pitchFamily="2" charset="77"/>
                <a:ea typeface="Lato" panose="020F0502020204030203" pitchFamily="34" charset="0"/>
              </a:rPr>
              <a:pPr algn="ctr"/>
              <a:t>29</a:t>
            </a:fld>
            <a:endParaRPr lang="en-US" altLang="en-US" sz="810" dirty="0">
              <a:solidFill>
                <a:schemeClr val="bg1"/>
              </a:solidFill>
              <a:latin typeface="Manifold CF" pitchFamily="2" charset="77"/>
              <a:ea typeface="Lato" panose="020F0502020204030203" pitchFamily="34" charset="0"/>
            </a:endParaRPr>
          </a:p>
        </p:txBody>
      </p:sp>
      <p:sp>
        <p:nvSpPr>
          <p:cNvPr id="17" name="Rectangle 16">
            <a:extLst>
              <a:ext uri="{FF2B5EF4-FFF2-40B4-BE49-F238E27FC236}">
                <a16:creationId xmlns:a16="http://schemas.microsoft.com/office/drawing/2014/main" id="{F42F50CB-1476-3044-8BA8-A80D1618DBA4}"/>
              </a:ext>
            </a:extLst>
          </p:cNvPr>
          <p:cNvSpPr/>
          <p:nvPr/>
        </p:nvSpPr>
        <p:spPr>
          <a:xfrm>
            <a:off x="2113462" y="4953964"/>
            <a:ext cx="5424883" cy="185756"/>
          </a:xfrm>
          <a:prstGeom prst="rect">
            <a:avLst/>
          </a:prstGeom>
        </p:spPr>
        <p:txBody>
          <a:bodyPr wrap="none">
            <a:spAutoFit/>
          </a:bodyPr>
          <a:lstStyle/>
          <a:p>
            <a:pPr>
              <a:defRPr/>
            </a:pPr>
            <a:r>
              <a:rPr lang="en-US" altLang="en-US" sz="607"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hlinkClick r:id="rId2"/>
              </a:rPr>
              <a:t>Source: NI-43-101 Technical Report Preliminary Economic Assessment on the </a:t>
            </a:r>
            <a:r>
              <a:rPr lang="en-US" altLang="en-US" sz="607" dirty="0" err="1">
                <a:solidFill>
                  <a:schemeClr val="accent6">
                    <a:lumMod val="75000"/>
                  </a:schemeClr>
                </a:solidFill>
                <a:latin typeface="Lato" panose="020F0502020204030203" pitchFamily="34" charset="0"/>
                <a:ea typeface="Lato" panose="020F0502020204030203" pitchFamily="34" charset="0"/>
                <a:cs typeface="Lato" panose="020F0502020204030203" pitchFamily="34" charset="0"/>
                <a:hlinkClick r:id="rId2"/>
              </a:rPr>
              <a:t>Tepal</a:t>
            </a:r>
            <a:r>
              <a:rPr lang="en-US" altLang="en-US" sz="607"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hlinkClick r:id="rId2"/>
              </a:rPr>
              <a:t> Project, </a:t>
            </a:r>
            <a:r>
              <a:rPr lang="en-US" altLang="en-US" sz="607" dirty="0" err="1">
                <a:solidFill>
                  <a:schemeClr val="accent6">
                    <a:lumMod val="75000"/>
                  </a:schemeClr>
                </a:solidFill>
                <a:latin typeface="Lato" panose="020F0502020204030203" pitchFamily="34" charset="0"/>
                <a:ea typeface="Lato" panose="020F0502020204030203" pitchFamily="34" charset="0"/>
                <a:cs typeface="Lato" panose="020F0502020204030203" pitchFamily="34" charset="0"/>
                <a:hlinkClick r:id="rId2"/>
              </a:rPr>
              <a:t>Michoacan</a:t>
            </a:r>
            <a:r>
              <a:rPr lang="en-US" altLang="en-US" sz="607"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hlinkClick r:id="rId2"/>
              </a:rPr>
              <a:t>, Mexico, JDS Energy &amp; Mining Inc; January 2017 </a:t>
            </a:r>
            <a:endParaRPr lang="en-US" altLang="en-US" sz="607"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p:txBody>
      </p:sp>
      <p:sp>
        <p:nvSpPr>
          <p:cNvPr id="21" name="Title 1">
            <a:extLst>
              <a:ext uri="{FF2B5EF4-FFF2-40B4-BE49-F238E27FC236}">
                <a16:creationId xmlns:a16="http://schemas.microsoft.com/office/drawing/2014/main" id="{45A1FE9A-1140-F843-875B-212F11AD5D98}"/>
              </a:ext>
            </a:extLst>
          </p:cNvPr>
          <p:cNvSpPr txBox="1">
            <a:spLocks/>
          </p:cNvSpPr>
          <p:nvPr/>
        </p:nvSpPr>
        <p:spPr>
          <a:xfrm>
            <a:off x="719125" y="525707"/>
            <a:ext cx="7078883" cy="365609"/>
          </a:xfrm>
          <a:prstGeom prst="rect">
            <a:avLst/>
          </a:prstGeom>
        </p:spPr>
        <p:txBody>
          <a:bodyPr vert="horz" anchor="b">
            <a:normAutofit lnSpcReduction="10000"/>
          </a:bodyPr>
          <a:lstStyle>
            <a:lvl1pPr algn="l" rtl="0" eaLnBrk="0" fontAlgn="base" hangingPunct="0">
              <a:spcBef>
                <a:spcPct val="0"/>
              </a:spcBef>
              <a:spcAft>
                <a:spcPct val="0"/>
              </a:spcAft>
              <a:defRPr lang="en-US" sz="2250" kern="1200" cap="none" spc="225" baseline="0" dirty="0">
                <a:solidFill>
                  <a:srgbClr val="012B5B"/>
                </a:solidFill>
                <a:latin typeface="Lato" panose="020F0502020204030203" pitchFamily="34" charset="0"/>
                <a:ea typeface="Lato" panose="020F0502020204030203" pitchFamily="34" charset="0"/>
                <a:cs typeface="Lato" panose="020F0502020204030203" pitchFamily="34" charset="0"/>
              </a:defRPr>
            </a:lvl1pPr>
            <a:lvl2pPr algn="l" rtl="0" eaLnBrk="0" fontAlgn="base" hangingPunct="0">
              <a:spcBef>
                <a:spcPct val="0"/>
              </a:spcBef>
              <a:spcAft>
                <a:spcPct val="0"/>
              </a:spcAft>
              <a:defRPr sz="2250">
                <a:solidFill>
                  <a:schemeClr val="tx2"/>
                </a:solidFill>
                <a:latin typeface="Georgia" pitchFamily="18" charset="0"/>
                <a:ea typeface="MS PGothic" pitchFamily="34" charset="-128"/>
                <a:cs typeface="ＭＳ Ｐゴシック" charset="0"/>
              </a:defRPr>
            </a:lvl2pPr>
            <a:lvl3pPr algn="l" rtl="0" eaLnBrk="0" fontAlgn="base" hangingPunct="0">
              <a:spcBef>
                <a:spcPct val="0"/>
              </a:spcBef>
              <a:spcAft>
                <a:spcPct val="0"/>
              </a:spcAft>
              <a:defRPr sz="2250">
                <a:solidFill>
                  <a:schemeClr val="tx2"/>
                </a:solidFill>
                <a:latin typeface="Georgia" pitchFamily="18" charset="0"/>
                <a:ea typeface="MS PGothic" pitchFamily="34" charset="-128"/>
                <a:cs typeface="ＭＳ Ｐゴシック" charset="0"/>
              </a:defRPr>
            </a:lvl3pPr>
            <a:lvl4pPr algn="l" rtl="0" eaLnBrk="0" fontAlgn="base" hangingPunct="0">
              <a:spcBef>
                <a:spcPct val="0"/>
              </a:spcBef>
              <a:spcAft>
                <a:spcPct val="0"/>
              </a:spcAft>
              <a:defRPr sz="2250">
                <a:solidFill>
                  <a:schemeClr val="tx2"/>
                </a:solidFill>
                <a:latin typeface="Georgia" pitchFamily="18" charset="0"/>
                <a:ea typeface="MS PGothic" pitchFamily="34" charset="-128"/>
                <a:cs typeface="ＭＳ Ｐゴシック" charset="0"/>
              </a:defRPr>
            </a:lvl4pPr>
            <a:lvl5pPr algn="l" rtl="0" eaLnBrk="0" fontAlgn="base" hangingPunct="0">
              <a:spcBef>
                <a:spcPct val="0"/>
              </a:spcBef>
              <a:spcAft>
                <a:spcPct val="0"/>
              </a:spcAft>
              <a:defRPr sz="2250">
                <a:solidFill>
                  <a:schemeClr val="tx2"/>
                </a:solidFill>
                <a:latin typeface="Georgia" pitchFamily="18" charset="0"/>
                <a:ea typeface="MS PGothic" pitchFamily="34" charset="-128"/>
                <a:cs typeface="ＭＳ Ｐゴシック" charset="0"/>
              </a:defRPr>
            </a:lvl5pPr>
            <a:lvl6pPr marL="342900" algn="l" rtl="0" fontAlgn="base">
              <a:spcBef>
                <a:spcPct val="0"/>
              </a:spcBef>
              <a:spcAft>
                <a:spcPct val="0"/>
              </a:spcAft>
              <a:defRPr sz="2250">
                <a:solidFill>
                  <a:schemeClr val="tx2"/>
                </a:solidFill>
                <a:latin typeface="Georgia" pitchFamily="18" charset="0"/>
              </a:defRPr>
            </a:lvl6pPr>
            <a:lvl7pPr marL="685800" algn="l" rtl="0" fontAlgn="base">
              <a:spcBef>
                <a:spcPct val="0"/>
              </a:spcBef>
              <a:spcAft>
                <a:spcPct val="0"/>
              </a:spcAft>
              <a:defRPr sz="2250">
                <a:solidFill>
                  <a:schemeClr val="tx2"/>
                </a:solidFill>
                <a:latin typeface="Georgia" pitchFamily="18" charset="0"/>
              </a:defRPr>
            </a:lvl7pPr>
            <a:lvl8pPr marL="1028700" algn="l" rtl="0" fontAlgn="base">
              <a:spcBef>
                <a:spcPct val="0"/>
              </a:spcBef>
              <a:spcAft>
                <a:spcPct val="0"/>
              </a:spcAft>
              <a:defRPr sz="2250">
                <a:solidFill>
                  <a:schemeClr val="tx2"/>
                </a:solidFill>
                <a:latin typeface="Georgia" pitchFamily="18" charset="0"/>
              </a:defRPr>
            </a:lvl8pPr>
            <a:lvl9pPr marL="1371600" algn="l" rtl="0" fontAlgn="base">
              <a:spcBef>
                <a:spcPct val="0"/>
              </a:spcBef>
              <a:spcAft>
                <a:spcPct val="0"/>
              </a:spcAft>
              <a:defRPr sz="2250">
                <a:solidFill>
                  <a:schemeClr val="tx2"/>
                </a:solidFill>
                <a:latin typeface="Georgia" pitchFamily="18" charset="0"/>
              </a:defRPr>
            </a:lvl9pPr>
          </a:lstStyle>
          <a:p>
            <a:pPr>
              <a:defRPr/>
            </a:pPr>
            <a:r>
              <a:rPr lang="en-US" sz="1980" b="1" dirty="0">
                <a:solidFill>
                  <a:schemeClr val="accent1"/>
                </a:solidFill>
                <a:latin typeface="Manifold CF Demi Bold" pitchFamily="2" charset="77"/>
              </a:rPr>
              <a:t>TEPAL GOLD-COPPER PROJECT</a:t>
            </a:r>
          </a:p>
        </p:txBody>
      </p:sp>
      <p:sp>
        <p:nvSpPr>
          <p:cNvPr id="2" name="Slide Number Placeholder 1">
            <a:extLst>
              <a:ext uri="{FF2B5EF4-FFF2-40B4-BE49-F238E27FC236}">
                <a16:creationId xmlns:a16="http://schemas.microsoft.com/office/drawing/2014/main" id="{9AA7EDFE-34E4-8542-832F-2F4E968E9527}"/>
              </a:ext>
            </a:extLst>
          </p:cNvPr>
          <p:cNvSpPr>
            <a:spLocks noGrp="1"/>
          </p:cNvSpPr>
          <p:nvPr>
            <p:ph type="sldNum" sz="quarter" idx="4"/>
          </p:nvPr>
        </p:nvSpPr>
        <p:spPr/>
        <p:txBody>
          <a:bodyPr/>
          <a:lstStyle/>
          <a:p>
            <a:fld id="{092B7659-9165-A646-905C-0168404DB040}" type="slidenum">
              <a:rPr lang="en-US" smtClean="0"/>
              <a:pPr/>
              <a:t>29</a:t>
            </a:fld>
            <a:endParaRPr lang="en-US" dirty="0"/>
          </a:p>
        </p:txBody>
      </p:sp>
    </p:spTree>
    <p:extLst>
      <p:ext uri="{BB962C8B-B14F-4D97-AF65-F5344CB8AC3E}">
        <p14:creationId xmlns:p14="http://schemas.microsoft.com/office/powerpoint/2010/main" val="3841747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DC6A68-CC01-4B53-B2C0-3FCBADB5F2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7227" y="1070301"/>
            <a:ext cx="5218973" cy="3437736"/>
          </a:xfrm>
          <a:prstGeom prst="rect">
            <a:avLst/>
          </a:prstGeom>
        </p:spPr>
      </p:pic>
      <p:sp>
        <p:nvSpPr>
          <p:cNvPr id="13" name="Title 1">
            <a:extLst>
              <a:ext uri="{FF2B5EF4-FFF2-40B4-BE49-F238E27FC236}">
                <a16:creationId xmlns:a16="http://schemas.microsoft.com/office/drawing/2014/main" id="{F121B36E-8A65-C546-87D0-D9DAE58CB6A3}"/>
              </a:ext>
            </a:extLst>
          </p:cNvPr>
          <p:cNvSpPr txBox="1">
            <a:spLocks/>
          </p:cNvSpPr>
          <p:nvPr/>
        </p:nvSpPr>
        <p:spPr>
          <a:xfrm>
            <a:off x="729665" y="412413"/>
            <a:ext cx="7679769" cy="519723"/>
          </a:xfrm>
          <a:prstGeom prst="rect">
            <a:avLst/>
          </a:prstGeom>
        </p:spPr>
        <p:txBody>
          <a:bodyPr vert="horz" anchor="b">
            <a:noAutofit/>
          </a:bodyPr>
          <a:lstStyle>
            <a:lvl1pPr algn="l" rtl="0" eaLnBrk="0" fontAlgn="base" hangingPunct="0">
              <a:spcBef>
                <a:spcPct val="0"/>
              </a:spcBef>
              <a:spcAft>
                <a:spcPct val="0"/>
              </a:spcAft>
              <a:defRPr lang="en-US" sz="2250" kern="1200" cap="all" spc="224" baseline="0" dirty="0">
                <a:solidFill>
                  <a:srgbClr val="012B5B"/>
                </a:solidFill>
                <a:latin typeface="Lato" panose="020F0502020204030203" pitchFamily="34" charset="0"/>
                <a:ea typeface="Lato" panose="020F0502020204030203" pitchFamily="34" charset="0"/>
                <a:cs typeface="Lato" panose="020F0502020204030203" pitchFamily="34" charset="0"/>
              </a:defRPr>
            </a:lvl1pPr>
            <a:lvl2pPr algn="l" rtl="0" eaLnBrk="0" fontAlgn="base" hangingPunct="0">
              <a:spcBef>
                <a:spcPct val="0"/>
              </a:spcBef>
              <a:spcAft>
                <a:spcPct val="0"/>
              </a:spcAft>
              <a:defRPr sz="2250">
                <a:solidFill>
                  <a:schemeClr val="tx2"/>
                </a:solidFill>
                <a:latin typeface="Georgia" pitchFamily="18" charset="0"/>
                <a:ea typeface="MS PGothic" pitchFamily="34" charset="-128"/>
                <a:cs typeface="ＭＳ Ｐゴシック" charset="0"/>
              </a:defRPr>
            </a:lvl2pPr>
            <a:lvl3pPr algn="l" rtl="0" eaLnBrk="0" fontAlgn="base" hangingPunct="0">
              <a:spcBef>
                <a:spcPct val="0"/>
              </a:spcBef>
              <a:spcAft>
                <a:spcPct val="0"/>
              </a:spcAft>
              <a:defRPr sz="2250">
                <a:solidFill>
                  <a:schemeClr val="tx2"/>
                </a:solidFill>
                <a:latin typeface="Georgia" pitchFamily="18" charset="0"/>
                <a:ea typeface="MS PGothic" pitchFamily="34" charset="-128"/>
                <a:cs typeface="ＭＳ Ｐゴシック" charset="0"/>
              </a:defRPr>
            </a:lvl3pPr>
            <a:lvl4pPr algn="l" rtl="0" eaLnBrk="0" fontAlgn="base" hangingPunct="0">
              <a:spcBef>
                <a:spcPct val="0"/>
              </a:spcBef>
              <a:spcAft>
                <a:spcPct val="0"/>
              </a:spcAft>
              <a:defRPr sz="2250">
                <a:solidFill>
                  <a:schemeClr val="tx2"/>
                </a:solidFill>
                <a:latin typeface="Georgia" pitchFamily="18" charset="0"/>
                <a:ea typeface="MS PGothic" pitchFamily="34" charset="-128"/>
                <a:cs typeface="ＭＳ Ｐゴシック" charset="0"/>
              </a:defRPr>
            </a:lvl4pPr>
            <a:lvl5pPr algn="l" rtl="0" eaLnBrk="0" fontAlgn="base" hangingPunct="0">
              <a:spcBef>
                <a:spcPct val="0"/>
              </a:spcBef>
              <a:spcAft>
                <a:spcPct val="0"/>
              </a:spcAft>
              <a:defRPr sz="2250">
                <a:solidFill>
                  <a:schemeClr val="tx2"/>
                </a:solidFill>
                <a:latin typeface="Georgia" pitchFamily="18" charset="0"/>
                <a:ea typeface="MS PGothic" pitchFamily="34" charset="-128"/>
                <a:cs typeface="ＭＳ Ｐゴシック" charset="0"/>
              </a:defRPr>
            </a:lvl5pPr>
            <a:lvl6pPr marL="342884" algn="l" rtl="0" fontAlgn="base">
              <a:spcBef>
                <a:spcPct val="0"/>
              </a:spcBef>
              <a:spcAft>
                <a:spcPct val="0"/>
              </a:spcAft>
              <a:defRPr sz="2250">
                <a:solidFill>
                  <a:schemeClr val="tx2"/>
                </a:solidFill>
                <a:latin typeface="Georgia" pitchFamily="18" charset="0"/>
              </a:defRPr>
            </a:lvl6pPr>
            <a:lvl7pPr marL="685765" algn="l" rtl="0" fontAlgn="base">
              <a:spcBef>
                <a:spcPct val="0"/>
              </a:spcBef>
              <a:spcAft>
                <a:spcPct val="0"/>
              </a:spcAft>
              <a:defRPr sz="2250">
                <a:solidFill>
                  <a:schemeClr val="tx2"/>
                </a:solidFill>
                <a:latin typeface="Georgia" pitchFamily="18" charset="0"/>
              </a:defRPr>
            </a:lvl7pPr>
            <a:lvl8pPr marL="1028649" algn="l" rtl="0" fontAlgn="base">
              <a:spcBef>
                <a:spcPct val="0"/>
              </a:spcBef>
              <a:spcAft>
                <a:spcPct val="0"/>
              </a:spcAft>
              <a:defRPr sz="2250">
                <a:solidFill>
                  <a:schemeClr val="tx2"/>
                </a:solidFill>
                <a:latin typeface="Georgia" pitchFamily="18" charset="0"/>
              </a:defRPr>
            </a:lvl8pPr>
            <a:lvl9pPr marL="1371532" algn="l" rtl="0" fontAlgn="base">
              <a:spcBef>
                <a:spcPct val="0"/>
              </a:spcBef>
              <a:spcAft>
                <a:spcPct val="0"/>
              </a:spcAft>
              <a:defRPr sz="2250">
                <a:solidFill>
                  <a:schemeClr val="tx2"/>
                </a:solidFill>
                <a:latin typeface="Georgia" pitchFamily="18" charset="0"/>
              </a:defRPr>
            </a:lvl9pPr>
          </a:lstStyle>
          <a:p>
            <a:pPr>
              <a:defRPr/>
            </a:pPr>
            <a:r>
              <a:rPr lang="en-US" sz="2025" b="1" dirty="0">
                <a:latin typeface="Manifold CF Demi Bold" pitchFamily="2" charset="77"/>
              </a:rPr>
              <a:t>SOLID PROJECT BASE  |  </a:t>
            </a:r>
            <a:r>
              <a:rPr lang="en-US" sz="1440" b="1" dirty="0">
                <a:solidFill>
                  <a:schemeClr val="bg1">
                    <a:lumMod val="50000"/>
                  </a:schemeClr>
                </a:solidFill>
                <a:latin typeface="Manifold CF Demi Bold" pitchFamily="2" charset="77"/>
              </a:rPr>
              <a:t>WITH A FOCUS ON PRECIOUS METALS</a:t>
            </a:r>
          </a:p>
        </p:txBody>
      </p:sp>
      <p:sp>
        <p:nvSpPr>
          <p:cNvPr id="6" name="Slide Number Placeholder 3">
            <a:extLst>
              <a:ext uri="{FF2B5EF4-FFF2-40B4-BE49-F238E27FC236}">
                <a16:creationId xmlns:a16="http://schemas.microsoft.com/office/drawing/2014/main" id="{D4345924-6C41-8E48-AEAF-7026BE5C9BF7}"/>
              </a:ext>
            </a:extLst>
          </p:cNvPr>
          <p:cNvSpPr txBox="1">
            <a:spLocks/>
          </p:cNvSpPr>
          <p:nvPr/>
        </p:nvSpPr>
        <p:spPr bwMode="auto">
          <a:xfrm>
            <a:off x="8428482" y="5218024"/>
            <a:ext cx="201168" cy="211226"/>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2400" tIns="32400" rIns="32400" bIns="32400" numCol="1" anchor="t" anchorCtr="0" compatLnSpc="1">
            <a:prstTxWarp prst="textNoShape">
              <a:avLst/>
            </a:prstTxWarp>
          </a:bodyPr>
          <a:lstStyle>
            <a:defPPr>
              <a:defRPr lang="en-US"/>
            </a:defPPr>
            <a:lvl1pPr marL="0" algn="l" defTabSz="914400" rtl="0" eaLnBrk="1" latinLnBrk="0" hangingPunct="1">
              <a:defRPr sz="1800" b="0" i="0" kern="1200">
                <a:solidFill>
                  <a:schemeClr val="tx1"/>
                </a:solidFill>
                <a:latin typeface="Arial" panose="020B0604020202020204" pitchFamily="34" charset="0"/>
                <a:ea typeface="MS PGothic" panose="020B0600070205080204" pitchFamily="34" charset="-128"/>
                <a:cs typeface="Lato" panose="020F0502020204030203" pitchFamily="34" charset="0"/>
              </a:defRPr>
            </a:lvl1pPr>
            <a:lvl2pPr marL="557186" indent="-214302"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857207"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200090"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1542974"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1885856"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228738"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2571621"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2914505"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A983A77F-E02C-4B55-AE23-88B176EE659A}" type="slidenum">
              <a:rPr lang="en-US" altLang="en-US" sz="810">
                <a:solidFill>
                  <a:schemeClr val="bg1"/>
                </a:solidFill>
                <a:latin typeface="Manifold CF" pitchFamily="2" charset="77"/>
                <a:ea typeface="Lato" panose="020F0502020204030203" pitchFamily="34" charset="0"/>
              </a:rPr>
              <a:pPr algn="ctr"/>
              <a:t>3</a:t>
            </a:fld>
            <a:endParaRPr lang="en-US" altLang="en-US" sz="810" dirty="0">
              <a:solidFill>
                <a:schemeClr val="bg1"/>
              </a:solidFill>
              <a:latin typeface="Manifold CF" pitchFamily="2" charset="77"/>
              <a:ea typeface="Lato" panose="020F0502020204030203" pitchFamily="34" charset="0"/>
            </a:endParaRPr>
          </a:p>
        </p:txBody>
      </p:sp>
      <p:graphicFrame>
        <p:nvGraphicFramePr>
          <p:cNvPr id="11" name="Content Placeholder 11">
            <a:extLst>
              <a:ext uri="{FF2B5EF4-FFF2-40B4-BE49-F238E27FC236}">
                <a16:creationId xmlns:a16="http://schemas.microsoft.com/office/drawing/2014/main" id="{65999BD5-BA85-124E-8C91-89A01EA47673}"/>
              </a:ext>
            </a:extLst>
          </p:cNvPr>
          <p:cNvGraphicFramePr>
            <a:graphicFrameLocks/>
          </p:cNvGraphicFramePr>
          <p:nvPr>
            <p:extLst>
              <p:ext uri="{D42A27DB-BD31-4B8C-83A1-F6EECF244321}">
                <p14:modId xmlns:p14="http://schemas.microsoft.com/office/powerpoint/2010/main" val="1980164043"/>
              </p:ext>
            </p:extLst>
          </p:nvPr>
        </p:nvGraphicFramePr>
        <p:xfrm>
          <a:off x="334736" y="1152380"/>
          <a:ext cx="4040760" cy="3097958"/>
        </p:xfrm>
        <a:graphic>
          <a:graphicData uri="http://schemas.openxmlformats.org/drawingml/2006/table">
            <a:tbl>
              <a:tblPr firstRow="1" bandRow="1">
                <a:tableStyleId>{10A1B5D5-9B99-4C35-A422-299274C87663}</a:tableStyleId>
              </a:tblPr>
              <a:tblGrid>
                <a:gridCol w="1160901">
                  <a:extLst>
                    <a:ext uri="{9D8B030D-6E8A-4147-A177-3AD203B41FA5}">
                      <a16:colId xmlns:a16="http://schemas.microsoft.com/office/drawing/2014/main" val="4126490374"/>
                    </a:ext>
                  </a:extLst>
                </a:gridCol>
                <a:gridCol w="1531309">
                  <a:extLst>
                    <a:ext uri="{9D8B030D-6E8A-4147-A177-3AD203B41FA5}">
                      <a16:colId xmlns:a16="http://schemas.microsoft.com/office/drawing/2014/main" val="1148516646"/>
                    </a:ext>
                  </a:extLst>
                </a:gridCol>
                <a:gridCol w="1348550">
                  <a:extLst>
                    <a:ext uri="{9D8B030D-6E8A-4147-A177-3AD203B41FA5}">
                      <a16:colId xmlns:a16="http://schemas.microsoft.com/office/drawing/2014/main" val="216656045"/>
                    </a:ext>
                  </a:extLst>
                </a:gridCol>
              </a:tblGrid>
              <a:tr h="414516">
                <a:tc>
                  <a:txBody>
                    <a:bodyPr/>
                    <a:lstStyle/>
                    <a:p>
                      <a:endParaRPr lang="en-US" sz="1100" b="1" i="0" dirty="0">
                        <a:ln>
                          <a:noFill/>
                        </a:ln>
                        <a:solidFill>
                          <a:schemeClr val="tx1"/>
                        </a:solidFill>
                        <a:latin typeface="Palatino Linotype" panose="02040502050505030304" pitchFamily="18" charset="0"/>
                        <a:cs typeface="Times New Roman" panose="02020603050405020304" pitchFamily="18" charset="0"/>
                      </a:endParaRPr>
                    </a:p>
                  </a:txBody>
                  <a:tcPr marL="61722" marR="61722" marT="30861" marB="30861" anchor="ctr">
                    <a:lnL w="12700" cmpd="sng">
                      <a:noFill/>
                    </a:lnL>
                    <a:lnR>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dirty="0">
                          <a:solidFill>
                            <a:schemeClr val="accent1"/>
                          </a:solidFill>
                          <a:latin typeface="Manifold CF"/>
                          <a:ea typeface="Lato"/>
                          <a:cs typeface="Lato"/>
                        </a:rPr>
                        <a:t>Zacatecas </a:t>
                      </a:r>
                      <a:endParaRPr lang="en-US" sz="1100" b="0" i="0" dirty="0">
                        <a:solidFill>
                          <a:schemeClr val="accent1"/>
                        </a:solidFill>
                        <a:latin typeface="Manifold CF"/>
                        <a:ea typeface="Lato"/>
                        <a:cs typeface="Lato"/>
                      </a:endParaRPr>
                    </a:p>
                    <a:p>
                      <a:pPr lvl="0" algn="ctr">
                        <a:buNone/>
                      </a:pPr>
                      <a:r>
                        <a:rPr lang="en-US" sz="1100" dirty="0">
                          <a:solidFill>
                            <a:schemeClr val="accent1"/>
                          </a:solidFill>
                          <a:latin typeface="Manifold CF"/>
                          <a:ea typeface="Lato"/>
                          <a:cs typeface="Lato"/>
                        </a:rPr>
                        <a:t>Projects (San Acacio)</a:t>
                      </a:r>
                    </a:p>
                  </a:txBody>
                  <a:tcPr marL="61722" marR="61722" marT="30861" marB="30861" anchor="ctr">
                    <a:lnL>
                      <a:noFill/>
                    </a:lnL>
                    <a:lnR>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dirty="0">
                          <a:solidFill>
                            <a:schemeClr val="accent1"/>
                          </a:solidFill>
                          <a:latin typeface="Manifold CF" pitchFamily="2" charset="77"/>
                          <a:ea typeface="Lato" panose="020F0502020204030203" pitchFamily="34" charset="0"/>
                          <a:cs typeface="Lato" panose="020F0502020204030203" pitchFamily="34" charset="0"/>
                        </a:rPr>
                        <a:t>Tepal Project</a:t>
                      </a:r>
                      <a:endParaRPr lang="en-US" sz="1100" b="0" i="0" dirty="0">
                        <a:solidFill>
                          <a:schemeClr val="accent1"/>
                        </a:solidFill>
                        <a:latin typeface="Manifold CF" pitchFamily="2" charset="77"/>
                        <a:ea typeface="Lato" panose="020F0502020204030203" pitchFamily="34" charset="0"/>
                        <a:cs typeface="Lato" panose="020F0502020204030203" pitchFamily="34" charset="0"/>
                      </a:endParaRPr>
                    </a:p>
                  </a:txBody>
                  <a:tcPr marL="61722" marR="61722" marT="30861" marB="30861" anchor="ctr">
                    <a:lnL>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1445065"/>
                  </a:ext>
                </a:extLst>
              </a:tr>
              <a:tr h="305432">
                <a:tc>
                  <a:txBody>
                    <a:bodyPr/>
                    <a:lstStyle/>
                    <a:p>
                      <a:pPr algn="l"/>
                      <a:r>
                        <a:rPr lang="en-US" sz="800" b="1" dirty="0">
                          <a:solidFill>
                            <a:srgbClr val="244061"/>
                          </a:solidFill>
                          <a:latin typeface="Lato" panose="020F0502020204030203"/>
                        </a:rPr>
                        <a:t>LOCATION</a:t>
                      </a:r>
                      <a:endParaRPr lang="en-US" sz="800" b="1" i="0" dirty="0">
                        <a:solidFill>
                          <a:srgbClr val="244061"/>
                        </a:solidFill>
                        <a:latin typeface="Lato" panose="020F0502020204030203"/>
                        <a:cs typeface="Times New Roman" panose="02020603050405020304" pitchFamily="18" charset="0"/>
                      </a:endParaRPr>
                    </a:p>
                  </a:txBody>
                  <a:tcPr marL="61722" marR="61722" marT="30861" marB="30861" anchor="ctr">
                    <a:lnL w="12700" cmpd="sng">
                      <a:noFill/>
                    </a:lnL>
                    <a:lnR>
                      <a:noFill/>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800" b="1" dirty="0">
                          <a:latin typeface="Lato" panose="020F0502020204030203" pitchFamily="34" charset="0"/>
                          <a:ea typeface="Lato" panose="020F0502020204030203" pitchFamily="34" charset="0"/>
                          <a:cs typeface="Lato" panose="020F0502020204030203" pitchFamily="34" charset="0"/>
                        </a:rPr>
                        <a:t>Zacatecas</a:t>
                      </a:r>
                      <a:endParaRPr lang="en-US" sz="800" b="1" i="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61722" marR="61722" marT="30861" marB="30861" anchor="ctr">
                    <a:lnL>
                      <a:noFill/>
                    </a:lnL>
                    <a:lnR>
                      <a:noFill/>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800" b="1" dirty="0">
                          <a:latin typeface="Lato" panose="020F0502020204030203" pitchFamily="34" charset="0"/>
                          <a:ea typeface="Lato" panose="020F0502020204030203" pitchFamily="34" charset="0"/>
                          <a:cs typeface="Lato" panose="020F0502020204030203" pitchFamily="34" charset="0"/>
                        </a:rPr>
                        <a:t>Michoacán </a:t>
                      </a:r>
                      <a:endParaRPr lang="en-US" sz="800" b="1" i="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61722" marR="61722" marT="30861" marB="30861" anchor="ctr">
                    <a:lnL>
                      <a:noFill/>
                    </a:lnL>
                    <a:lnR w="12700" cmpd="sng">
                      <a:noFill/>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43679065"/>
                  </a:ext>
                </a:extLst>
              </a:tr>
              <a:tr h="349066">
                <a:tc>
                  <a:txBody>
                    <a:bodyPr/>
                    <a:lstStyle/>
                    <a:p>
                      <a:pPr algn="l"/>
                      <a:r>
                        <a:rPr lang="en-US" sz="800" b="1" dirty="0">
                          <a:solidFill>
                            <a:srgbClr val="244061"/>
                          </a:solidFill>
                          <a:latin typeface="Lato" panose="020F0502020204030203"/>
                        </a:rPr>
                        <a:t>PRIMARY COMMODITY</a:t>
                      </a:r>
                      <a:endParaRPr lang="en-US" sz="800" b="1" i="0" dirty="0">
                        <a:solidFill>
                          <a:srgbClr val="244061"/>
                        </a:solidFill>
                        <a:latin typeface="Lato" panose="020F0502020204030203"/>
                        <a:cs typeface="Times New Roman" panose="02020603050405020304" pitchFamily="18" charset="0"/>
                      </a:endParaRPr>
                    </a:p>
                  </a:txBody>
                  <a:tcPr marL="61722" marR="61722" marT="30861" marB="30861"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800" b="1" dirty="0">
                          <a:latin typeface="Lato" panose="020F0502020204030203" pitchFamily="34" charset="0"/>
                          <a:ea typeface="Lato" panose="020F0502020204030203" pitchFamily="34" charset="0"/>
                          <a:cs typeface="Lato" panose="020F0502020204030203" pitchFamily="34" charset="0"/>
                        </a:rPr>
                        <a:t>Silver</a:t>
                      </a:r>
                      <a:endParaRPr lang="en-US" sz="800" b="1" i="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61722" marR="61722" marT="30861" marB="30861"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800" b="1" dirty="0">
                          <a:latin typeface="Lato" panose="020F0502020204030203" pitchFamily="34" charset="0"/>
                          <a:ea typeface="Lato" panose="020F0502020204030203" pitchFamily="34" charset="0"/>
                          <a:cs typeface="Lato" panose="020F0502020204030203" pitchFamily="34" charset="0"/>
                        </a:rPr>
                        <a:t>Gold-Copper</a:t>
                      </a:r>
                      <a:endParaRPr lang="en-US" sz="800" b="1" i="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61722" marR="61722" marT="30861" marB="30861" anchor="ctr">
                    <a:lnL>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66424450"/>
                  </a:ext>
                </a:extLst>
              </a:tr>
              <a:tr h="359974">
                <a:tc>
                  <a:txBody>
                    <a:bodyPr/>
                    <a:lstStyle/>
                    <a:p>
                      <a:pPr algn="l"/>
                      <a:r>
                        <a:rPr lang="en-US" sz="800" b="1" dirty="0">
                          <a:solidFill>
                            <a:srgbClr val="244061"/>
                          </a:solidFill>
                          <a:latin typeface="Lato" panose="020F0502020204030203"/>
                        </a:rPr>
                        <a:t>DEPOSIT TYPE</a:t>
                      </a:r>
                      <a:endParaRPr lang="en-US" sz="800" b="1" i="0" dirty="0">
                        <a:solidFill>
                          <a:srgbClr val="244061"/>
                        </a:solidFill>
                        <a:latin typeface="Lato" panose="020F0502020204030203"/>
                        <a:cs typeface="Times New Roman" panose="02020603050405020304" pitchFamily="18" charset="0"/>
                      </a:endParaRPr>
                    </a:p>
                  </a:txBody>
                  <a:tcPr marL="61722" marR="61722" marT="30861" marB="30861"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800" b="1" dirty="0">
                          <a:latin typeface="Lato" panose="020F0502020204030203" pitchFamily="34" charset="0"/>
                          <a:ea typeface="Lato" panose="020F0502020204030203" pitchFamily="34" charset="0"/>
                          <a:cs typeface="Lato" panose="020F0502020204030203" pitchFamily="34" charset="0"/>
                        </a:rPr>
                        <a:t>Epithermal Vein</a:t>
                      </a:r>
                      <a:endParaRPr lang="en-US" sz="800" b="1" i="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61722" marR="61722" marT="30861" marB="30861"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800" b="1" dirty="0">
                          <a:latin typeface="Lato" panose="020F0502020204030203" pitchFamily="34" charset="0"/>
                          <a:ea typeface="Lato" panose="020F0502020204030203" pitchFamily="34" charset="0"/>
                          <a:cs typeface="Lato" panose="020F0502020204030203" pitchFamily="34" charset="0"/>
                        </a:rPr>
                        <a:t>Porphyry-Epithermal</a:t>
                      </a:r>
                      <a:endParaRPr lang="en-US" sz="800" b="1" i="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61722" marR="61722" marT="30861" marB="30861" anchor="ctr">
                    <a:lnL>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8249107"/>
                  </a:ext>
                </a:extLst>
              </a:tr>
              <a:tr h="327249">
                <a:tc>
                  <a:txBody>
                    <a:bodyPr/>
                    <a:lstStyle/>
                    <a:p>
                      <a:pPr algn="l"/>
                      <a:r>
                        <a:rPr lang="en-US" sz="800" b="1" dirty="0">
                          <a:solidFill>
                            <a:srgbClr val="244061"/>
                          </a:solidFill>
                          <a:latin typeface="Lato" panose="020F0502020204030203"/>
                        </a:rPr>
                        <a:t>STAGE</a:t>
                      </a:r>
                      <a:endParaRPr lang="en-US" sz="800" b="1" i="0" dirty="0">
                        <a:solidFill>
                          <a:srgbClr val="244061"/>
                        </a:solidFill>
                        <a:latin typeface="Lato" panose="020F0502020204030203"/>
                        <a:cs typeface="Times New Roman" panose="02020603050405020304" pitchFamily="18" charset="0"/>
                      </a:endParaRPr>
                    </a:p>
                  </a:txBody>
                  <a:tcPr marL="61722" marR="61722" marT="30861" marB="30861"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800" b="1" dirty="0">
                          <a:latin typeface="Lato" panose="020F0502020204030203" pitchFamily="34" charset="0"/>
                          <a:ea typeface="Lato" panose="020F0502020204030203" pitchFamily="34" charset="0"/>
                          <a:cs typeface="Lato" panose="020F0502020204030203" pitchFamily="34" charset="0"/>
                        </a:rPr>
                        <a:t>Resource</a:t>
                      </a:r>
                      <a:endParaRPr lang="en-US" sz="800" b="1" i="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61722" marR="61722" marT="30861" marB="30861"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800" b="1" dirty="0">
                          <a:latin typeface="Lato" panose="020F0502020204030203" pitchFamily="34" charset="0"/>
                          <a:ea typeface="Lato" panose="020F0502020204030203" pitchFamily="34" charset="0"/>
                          <a:cs typeface="Lato" panose="020F0502020204030203" pitchFamily="34" charset="0"/>
                        </a:rPr>
                        <a:t>Pre-Feasibility </a:t>
                      </a:r>
                      <a:endParaRPr lang="en-US" sz="800" b="1" i="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61722" marR="61722" marT="30861" marB="30861" anchor="ctr">
                    <a:lnL>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82352436"/>
                  </a:ext>
                </a:extLst>
              </a:tr>
              <a:tr h="490874">
                <a:tc>
                  <a:txBody>
                    <a:bodyPr/>
                    <a:lstStyle/>
                    <a:p>
                      <a:pPr algn="l"/>
                      <a:r>
                        <a:rPr lang="en-US" sz="800" b="1" dirty="0">
                          <a:solidFill>
                            <a:srgbClr val="244061"/>
                          </a:solidFill>
                          <a:latin typeface="Lato" panose="020F0502020204030203"/>
                        </a:rPr>
                        <a:t>NI 43-101 RESOURCE</a:t>
                      </a:r>
                      <a:endParaRPr lang="en-US" sz="800" b="1" i="0" dirty="0">
                        <a:solidFill>
                          <a:srgbClr val="244061"/>
                        </a:solidFill>
                        <a:latin typeface="Lato" panose="020F0502020204030203"/>
                        <a:cs typeface="Times New Roman" panose="02020603050405020304" pitchFamily="18" charset="0"/>
                      </a:endParaRPr>
                    </a:p>
                  </a:txBody>
                  <a:tcPr marL="61722" marR="61722" marT="30861" marB="30861"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800" b="1" dirty="0">
                          <a:latin typeface="Lato" panose="020F0502020204030203" pitchFamily="34" charset="0"/>
                          <a:ea typeface="Lato" panose="020F0502020204030203" pitchFamily="34" charset="0"/>
                          <a:cs typeface="Lato" panose="020F0502020204030203" pitchFamily="34" charset="0"/>
                        </a:rPr>
                        <a:t>16.9mm </a:t>
                      </a:r>
                      <a:r>
                        <a:rPr lang="en-US" sz="800" b="1" dirty="0" err="1">
                          <a:latin typeface="Lato" panose="020F0502020204030203" pitchFamily="34" charset="0"/>
                          <a:ea typeface="Lato" panose="020F0502020204030203" pitchFamily="34" charset="0"/>
                          <a:cs typeface="Lato" panose="020F0502020204030203" pitchFamily="34" charset="0"/>
                        </a:rPr>
                        <a:t>ozs</a:t>
                      </a:r>
                      <a:r>
                        <a:rPr lang="en-US" sz="800" b="1" dirty="0">
                          <a:latin typeface="Lato" panose="020F0502020204030203" pitchFamily="34" charset="0"/>
                          <a:ea typeface="Lato" panose="020F0502020204030203" pitchFamily="34" charset="0"/>
                          <a:cs typeface="Lato" panose="020F0502020204030203" pitchFamily="34" charset="0"/>
                        </a:rPr>
                        <a:t> Ag *</a:t>
                      </a:r>
                      <a:endParaRPr lang="en-US" sz="800" b="1" i="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61722" marR="61722" marT="30861" marB="30861"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800" b="1" dirty="0">
                          <a:latin typeface="Lato" panose="020F0502020204030203" pitchFamily="34" charset="0"/>
                          <a:ea typeface="Lato" panose="020F0502020204030203" pitchFamily="34" charset="0"/>
                          <a:cs typeface="Lato" panose="020F0502020204030203" pitchFamily="34" charset="0"/>
                        </a:rPr>
                        <a:t>1.8mm </a:t>
                      </a:r>
                      <a:r>
                        <a:rPr lang="en-US" sz="800" b="1" dirty="0" err="1">
                          <a:latin typeface="Lato" panose="020F0502020204030203" pitchFamily="34" charset="0"/>
                          <a:ea typeface="Lato" panose="020F0502020204030203" pitchFamily="34" charset="0"/>
                          <a:cs typeface="Lato" panose="020F0502020204030203" pitchFamily="34" charset="0"/>
                        </a:rPr>
                        <a:t>ozs</a:t>
                      </a:r>
                      <a:r>
                        <a:rPr lang="en-US" sz="800" b="1" dirty="0">
                          <a:latin typeface="Lato" panose="020F0502020204030203" pitchFamily="34" charset="0"/>
                          <a:ea typeface="Lato" panose="020F0502020204030203" pitchFamily="34" charset="0"/>
                          <a:cs typeface="Lato" panose="020F0502020204030203" pitchFamily="34" charset="0"/>
                        </a:rPr>
                        <a:t> Au +</a:t>
                      </a:r>
                    </a:p>
                    <a:p>
                      <a:pPr algn="ctr"/>
                      <a:r>
                        <a:rPr lang="en-US" sz="800" b="1" dirty="0">
                          <a:latin typeface="Lato" panose="020F0502020204030203" pitchFamily="34" charset="0"/>
                          <a:ea typeface="Lato" panose="020F0502020204030203" pitchFamily="34" charset="0"/>
                          <a:cs typeface="Lato" panose="020F0502020204030203" pitchFamily="34" charset="0"/>
                        </a:rPr>
                        <a:t>813mm lbs Cu</a:t>
                      </a:r>
                      <a:endParaRPr lang="en-US" sz="800" b="1" i="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61722" marR="61722" marT="30861" marB="30861" anchor="ctr">
                    <a:lnL>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0151449"/>
                  </a:ext>
                </a:extLst>
              </a:tr>
              <a:tr h="545415">
                <a:tc>
                  <a:txBody>
                    <a:bodyPr/>
                    <a:lstStyle/>
                    <a:p>
                      <a:pPr algn="l"/>
                      <a:r>
                        <a:rPr lang="en-US" sz="800" b="1" dirty="0">
                          <a:solidFill>
                            <a:srgbClr val="244061"/>
                          </a:solidFill>
                          <a:latin typeface="Lato" panose="020F0502020204030203"/>
                        </a:rPr>
                        <a:t>INFRASTRUCTURE</a:t>
                      </a:r>
                      <a:endParaRPr lang="en-US" sz="800" b="1" i="0" dirty="0">
                        <a:solidFill>
                          <a:srgbClr val="244061"/>
                        </a:solidFill>
                        <a:latin typeface="Lato" panose="020F0502020204030203"/>
                        <a:cs typeface="Times New Roman" panose="02020603050405020304" pitchFamily="18" charset="0"/>
                      </a:endParaRPr>
                    </a:p>
                  </a:txBody>
                  <a:tcPr marL="61722" marR="61722" marT="30861" marB="30861"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800" b="1" dirty="0">
                          <a:latin typeface="Lato" panose="020F0502020204030203" pitchFamily="34" charset="0"/>
                          <a:ea typeface="Lato" panose="020F0502020204030203" pitchFamily="34" charset="0"/>
                          <a:cs typeface="Lato" panose="020F0502020204030203" pitchFamily="34" charset="0"/>
                        </a:rPr>
                        <a:t>Excellent; road, power grid, water, and experienced Mexican labor</a:t>
                      </a:r>
                      <a:endParaRPr lang="en-US" sz="800" b="1" i="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61722" marR="61722" marT="30861" marB="30861"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800" b="1" dirty="0">
                          <a:latin typeface="Lato" panose="020F0502020204030203" pitchFamily="34" charset="0"/>
                          <a:ea typeface="Lato" panose="020F0502020204030203" pitchFamily="34" charset="0"/>
                          <a:cs typeface="Lato" panose="020F0502020204030203" pitchFamily="34" charset="0"/>
                        </a:rPr>
                        <a:t>Excellent; road, seaport, access with low topographical relief</a:t>
                      </a:r>
                      <a:endParaRPr lang="en-US" sz="800" b="1" i="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61722" marR="61722" marT="30861" marB="30861" anchor="ctr">
                    <a:lnL>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5899762"/>
                  </a:ext>
                </a:extLst>
              </a:tr>
              <a:tr h="305432">
                <a:tc>
                  <a:txBody>
                    <a:bodyPr/>
                    <a:lstStyle/>
                    <a:p>
                      <a:pPr algn="l"/>
                      <a:r>
                        <a:rPr lang="en-US" sz="800" b="1" dirty="0">
                          <a:solidFill>
                            <a:srgbClr val="244061"/>
                          </a:solidFill>
                          <a:latin typeface="Lato" panose="020F0502020204030203"/>
                        </a:rPr>
                        <a:t>OWNERSHIP</a:t>
                      </a:r>
                      <a:endParaRPr lang="en-US" sz="800" b="1" i="0" dirty="0">
                        <a:solidFill>
                          <a:srgbClr val="244061"/>
                        </a:solidFill>
                        <a:latin typeface="Lato" panose="020F0502020204030203"/>
                        <a:cs typeface="Times New Roman" panose="02020603050405020304" pitchFamily="18" charset="0"/>
                      </a:endParaRPr>
                    </a:p>
                  </a:txBody>
                  <a:tcPr marL="61722" marR="61722" marT="30861" marB="30861"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800" b="1" dirty="0">
                          <a:latin typeface="Lato"/>
                          <a:ea typeface="Lato"/>
                          <a:cs typeface="Lato"/>
                        </a:rPr>
                        <a:t>Under Option</a:t>
                      </a:r>
                      <a:endParaRPr lang="en-US" sz="800" b="1" i="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61722" marR="61722" marT="30861" marB="30861"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800" b="1" dirty="0">
                          <a:latin typeface="Lato" panose="020F0502020204030203" pitchFamily="34" charset="0"/>
                          <a:ea typeface="Lato" panose="020F0502020204030203" pitchFamily="34" charset="0"/>
                          <a:cs typeface="Lato" panose="020F0502020204030203" pitchFamily="34" charset="0"/>
                        </a:rPr>
                        <a:t>100%</a:t>
                      </a:r>
                      <a:endParaRPr lang="en-US" sz="800" b="1" i="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61722" marR="61722" marT="30861" marB="30861" anchor="ctr">
                    <a:lnL>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72690635"/>
                  </a:ext>
                </a:extLst>
              </a:tr>
            </a:tbl>
          </a:graphicData>
        </a:graphic>
      </p:graphicFrame>
      <p:sp>
        <p:nvSpPr>
          <p:cNvPr id="10" name="Rectangle 9">
            <a:extLst>
              <a:ext uri="{FF2B5EF4-FFF2-40B4-BE49-F238E27FC236}">
                <a16:creationId xmlns:a16="http://schemas.microsoft.com/office/drawing/2014/main" id="{D68FD792-C098-CD4B-9928-24DD5DF30964}"/>
              </a:ext>
            </a:extLst>
          </p:cNvPr>
          <p:cNvSpPr/>
          <p:nvPr/>
        </p:nvSpPr>
        <p:spPr>
          <a:xfrm>
            <a:off x="729664" y="4722677"/>
            <a:ext cx="7188054" cy="185756"/>
          </a:xfrm>
          <a:prstGeom prst="rect">
            <a:avLst/>
          </a:prstGeom>
        </p:spPr>
        <p:txBody>
          <a:bodyPr wrap="square">
            <a:spAutoFit/>
          </a:bodyPr>
          <a:lstStyle/>
          <a:p>
            <a:pPr>
              <a:defRPr/>
            </a:pPr>
            <a:r>
              <a:rPr lang="en-US" altLang="en-US" sz="607"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hlinkClick r:id="rId3"/>
              </a:rPr>
              <a:t>*-Source: NI-43-101 Technical Report and Resource Estimate, San Acacio Silver Deposit, Zacatecas Sate, Mexico, by Giroux and </a:t>
            </a:r>
            <a:r>
              <a:rPr lang="en-US" altLang="en-US" sz="607" dirty="0" err="1">
                <a:solidFill>
                  <a:schemeClr val="accent6">
                    <a:lumMod val="75000"/>
                  </a:schemeClr>
                </a:solidFill>
                <a:latin typeface="Lato" panose="020F0502020204030203" pitchFamily="34" charset="0"/>
                <a:ea typeface="Lato" panose="020F0502020204030203" pitchFamily="34" charset="0"/>
                <a:cs typeface="Lato" panose="020F0502020204030203" pitchFamily="34" charset="0"/>
                <a:hlinkClick r:id="rId3"/>
              </a:rPr>
              <a:t>Cuttle</a:t>
            </a:r>
            <a:r>
              <a:rPr lang="en-US" altLang="en-US" sz="607"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hlinkClick r:id="rId3"/>
              </a:rPr>
              <a:t>; September 2014 (further details in the Appendix of this presentation)</a:t>
            </a:r>
            <a:endParaRPr lang="en-US" altLang="en-US" sz="607"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p:txBody>
      </p:sp>
      <p:sp>
        <p:nvSpPr>
          <p:cNvPr id="12" name="Rectangle 11">
            <a:extLst>
              <a:ext uri="{FF2B5EF4-FFF2-40B4-BE49-F238E27FC236}">
                <a16:creationId xmlns:a16="http://schemas.microsoft.com/office/drawing/2014/main" id="{74C37D69-B67F-DE42-A2E0-115DCF61289C}"/>
              </a:ext>
            </a:extLst>
          </p:cNvPr>
          <p:cNvSpPr/>
          <p:nvPr/>
        </p:nvSpPr>
        <p:spPr>
          <a:xfrm>
            <a:off x="729664" y="4860842"/>
            <a:ext cx="7331687" cy="185756"/>
          </a:xfrm>
          <a:prstGeom prst="rect">
            <a:avLst/>
          </a:prstGeom>
        </p:spPr>
        <p:txBody>
          <a:bodyPr wrap="square">
            <a:spAutoFit/>
          </a:bodyPr>
          <a:lstStyle/>
          <a:p>
            <a:pPr>
              <a:defRPr/>
            </a:pPr>
            <a:r>
              <a:rPr lang="en-US" altLang="en-US" sz="607"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hlinkClick r:id="rId4"/>
              </a:rPr>
              <a:t>+-Source: NI-43-101 Technical Report Preliminary Economic Assessment on the Tepal Project, </a:t>
            </a:r>
            <a:r>
              <a:rPr lang="en-US" altLang="en-US" sz="607" dirty="0" err="1">
                <a:solidFill>
                  <a:schemeClr val="accent6">
                    <a:lumMod val="75000"/>
                  </a:schemeClr>
                </a:solidFill>
                <a:latin typeface="Lato" panose="020F0502020204030203" pitchFamily="34" charset="0"/>
                <a:ea typeface="Lato" panose="020F0502020204030203" pitchFamily="34" charset="0"/>
                <a:cs typeface="Lato" panose="020F0502020204030203" pitchFamily="34" charset="0"/>
                <a:hlinkClick r:id="rId4"/>
              </a:rPr>
              <a:t>Michoacan</a:t>
            </a:r>
            <a:r>
              <a:rPr lang="en-US" altLang="en-US" sz="607"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hlinkClick r:id="rId4"/>
              </a:rPr>
              <a:t>, Mexico, JDS Energy &amp; Mining Inc; January 2017 (further details in the Appendix of this presentation)  </a:t>
            </a:r>
            <a:endParaRPr lang="en-US" altLang="en-US" sz="607"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p:txBody>
      </p:sp>
      <p:sp>
        <p:nvSpPr>
          <p:cNvPr id="2" name="Slide Number Placeholder 1">
            <a:extLst>
              <a:ext uri="{FF2B5EF4-FFF2-40B4-BE49-F238E27FC236}">
                <a16:creationId xmlns:a16="http://schemas.microsoft.com/office/drawing/2014/main" id="{1CA83216-70D0-3A40-984C-41C10F21C065}"/>
              </a:ext>
            </a:extLst>
          </p:cNvPr>
          <p:cNvSpPr>
            <a:spLocks noGrp="1"/>
          </p:cNvSpPr>
          <p:nvPr>
            <p:ph type="sldNum" sz="quarter" idx="4"/>
          </p:nvPr>
        </p:nvSpPr>
        <p:spPr/>
        <p:txBody>
          <a:bodyPr/>
          <a:lstStyle/>
          <a:p>
            <a:fld id="{092B7659-9165-A646-905C-0168404DB040}" type="slidenum">
              <a:rPr lang="en-US" smtClean="0"/>
              <a:pPr/>
              <a:t>3</a:t>
            </a:fld>
            <a:endParaRPr lang="en-US" dirty="0"/>
          </a:p>
        </p:txBody>
      </p:sp>
    </p:spTree>
    <p:extLst>
      <p:ext uri="{BB962C8B-B14F-4D97-AF65-F5344CB8AC3E}">
        <p14:creationId xmlns:p14="http://schemas.microsoft.com/office/powerpoint/2010/main" val="4792147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9">
            <a:extLst>
              <a:ext uri="{FF2B5EF4-FFF2-40B4-BE49-F238E27FC236}">
                <a16:creationId xmlns:a16="http://schemas.microsoft.com/office/drawing/2014/main" id="{A7FCCA98-B609-4A2E-ABCF-9E59CC090979}"/>
              </a:ext>
            </a:extLst>
          </p:cNvPr>
          <p:cNvSpPr txBox="1">
            <a:spLocks noChangeArrowheads="1"/>
          </p:cNvSpPr>
          <p:nvPr/>
        </p:nvSpPr>
        <p:spPr bwMode="auto">
          <a:xfrm>
            <a:off x="2138443" y="4677634"/>
            <a:ext cx="5503547" cy="2498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55390" tIns="27695" rIns="55390" bIns="27695">
            <a:spAutoFit/>
          </a:bodyPr>
          <a:lstStyle>
            <a:lvl1pPr marL="168275" indent="-168275">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buFontTx/>
              <a:buAutoNum type="arabicParenBoth"/>
              <a:defRPr/>
            </a:pPr>
            <a:r>
              <a:rPr lang="en-US" altLang="en-US" sz="63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rPr>
              <a:t>Using US$1,250/oz. Au price, US$2.50/lb. Cu price and US$18.00/oz. Ag price</a:t>
            </a:r>
          </a:p>
          <a:p>
            <a:pPr>
              <a:buFontTx/>
              <a:buAutoNum type="arabicParenBoth"/>
              <a:defRPr/>
            </a:pPr>
            <a:r>
              <a:rPr lang="en-US" altLang="en-US" sz="63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rPr>
              <a:t>Cash cost includes all mining, milling &amp; refining, transport, mine-level G&amp;A, and royalty costs; net of byproduct credits</a:t>
            </a:r>
          </a:p>
        </p:txBody>
      </p:sp>
      <p:graphicFrame>
        <p:nvGraphicFramePr>
          <p:cNvPr id="7" name="Chart 6">
            <a:extLst>
              <a:ext uri="{FF2B5EF4-FFF2-40B4-BE49-F238E27FC236}">
                <a16:creationId xmlns:a16="http://schemas.microsoft.com/office/drawing/2014/main" id="{4D1307F6-F9FD-F142-A80D-25FF3C8133ED}"/>
              </a:ext>
            </a:extLst>
          </p:cNvPr>
          <p:cNvGraphicFramePr>
            <a:graphicFrameLocks/>
          </p:cNvGraphicFramePr>
          <p:nvPr/>
        </p:nvGraphicFramePr>
        <p:xfrm>
          <a:off x="1981764" y="1821755"/>
          <a:ext cx="4979308" cy="274179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38FEB3CB-7DC6-5F49-A1BB-211EC6DC2387}"/>
              </a:ext>
            </a:extLst>
          </p:cNvPr>
          <p:cNvSpPr txBox="1"/>
          <p:nvPr/>
        </p:nvSpPr>
        <p:spPr>
          <a:xfrm rot="16200000">
            <a:off x="1276215" y="2604091"/>
            <a:ext cx="1119217" cy="216982"/>
          </a:xfrm>
          <a:prstGeom prst="rect">
            <a:avLst/>
          </a:prstGeom>
          <a:noFill/>
        </p:spPr>
        <p:txBody>
          <a:bodyPr wrap="none" rtlCol="0">
            <a:spAutoFit/>
          </a:bodyPr>
          <a:lstStyle/>
          <a:p>
            <a:r>
              <a:rPr lang="en-US" sz="810" dirty="0">
                <a:solidFill>
                  <a:schemeClr val="tx2"/>
                </a:solidFill>
                <a:latin typeface="Lato" panose="020F0502020204030203" pitchFamily="34" charset="0"/>
                <a:ea typeface="Lato" panose="020F0502020204030203" pitchFamily="34" charset="0"/>
                <a:cs typeface="Lato" panose="020F0502020204030203" pitchFamily="34" charset="0"/>
              </a:rPr>
              <a:t>Gold-Equivalent Ozs</a:t>
            </a:r>
          </a:p>
        </p:txBody>
      </p:sp>
      <p:sp>
        <p:nvSpPr>
          <p:cNvPr id="13" name="TextBox 12">
            <a:extLst>
              <a:ext uri="{FF2B5EF4-FFF2-40B4-BE49-F238E27FC236}">
                <a16:creationId xmlns:a16="http://schemas.microsoft.com/office/drawing/2014/main" id="{1B62FC04-0A1B-8D4D-BBFF-096F15E61874}"/>
              </a:ext>
            </a:extLst>
          </p:cNvPr>
          <p:cNvSpPr txBox="1"/>
          <p:nvPr/>
        </p:nvSpPr>
        <p:spPr>
          <a:xfrm rot="5400000">
            <a:off x="6680706" y="2728387"/>
            <a:ext cx="731290" cy="216982"/>
          </a:xfrm>
          <a:prstGeom prst="rect">
            <a:avLst/>
          </a:prstGeom>
          <a:noFill/>
        </p:spPr>
        <p:txBody>
          <a:bodyPr wrap="none" rtlCol="0">
            <a:spAutoFit/>
          </a:bodyPr>
          <a:lstStyle/>
          <a:p>
            <a:r>
              <a:rPr lang="en-US" sz="810" dirty="0">
                <a:solidFill>
                  <a:schemeClr val="tx2"/>
                </a:solidFill>
                <a:latin typeface="Lato" panose="020F0502020204030203" pitchFamily="34" charset="0"/>
                <a:ea typeface="Lato" panose="020F0502020204030203" pitchFamily="34" charset="0"/>
                <a:cs typeface="Lato" panose="020F0502020204030203" pitchFamily="34" charset="0"/>
              </a:rPr>
              <a:t>USD per Oz</a:t>
            </a:r>
          </a:p>
        </p:txBody>
      </p:sp>
      <p:sp>
        <p:nvSpPr>
          <p:cNvPr id="11" name="TextBox 10">
            <a:extLst>
              <a:ext uri="{FF2B5EF4-FFF2-40B4-BE49-F238E27FC236}">
                <a16:creationId xmlns:a16="http://schemas.microsoft.com/office/drawing/2014/main" id="{406032C5-E7E6-CF42-9EAA-B809EC612582}"/>
              </a:ext>
            </a:extLst>
          </p:cNvPr>
          <p:cNvSpPr txBox="1"/>
          <p:nvPr/>
        </p:nvSpPr>
        <p:spPr>
          <a:xfrm>
            <a:off x="2595541" y="1304678"/>
            <a:ext cx="3618401" cy="258532"/>
          </a:xfrm>
          <a:prstGeom prst="rect">
            <a:avLst/>
          </a:prstGeom>
          <a:noFill/>
        </p:spPr>
        <p:txBody>
          <a:bodyPr wrap="square" rtlCol="0">
            <a:spAutoFit/>
          </a:bodyPr>
          <a:lstStyle/>
          <a:p>
            <a:pPr algn="ctr"/>
            <a:r>
              <a:rPr lang="en-US" sz="1080" b="1" dirty="0">
                <a:solidFill>
                  <a:schemeClr val="accent1"/>
                </a:solidFill>
                <a:latin typeface="Manifold CF" pitchFamily="2" charset="77"/>
                <a:ea typeface="Lato" panose="020F0502020204030203" pitchFamily="34" charset="0"/>
                <a:cs typeface="Lato" panose="020F0502020204030203" pitchFamily="34" charset="0"/>
              </a:rPr>
              <a:t>2017 PEA Production by Year &amp; Cost Profile</a:t>
            </a:r>
          </a:p>
        </p:txBody>
      </p:sp>
      <p:cxnSp>
        <p:nvCxnSpPr>
          <p:cNvPr id="12" name="Straight Connector 11">
            <a:extLst>
              <a:ext uri="{FF2B5EF4-FFF2-40B4-BE49-F238E27FC236}">
                <a16:creationId xmlns:a16="http://schemas.microsoft.com/office/drawing/2014/main" id="{7176D9C1-C3E0-B04A-BFE9-5A87263B47E7}"/>
              </a:ext>
            </a:extLst>
          </p:cNvPr>
          <p:cNvCxnSpPr>
            <a:cxnSpLocks/>
          </p:cNvCxnSpPr>
          <p:nvPr/>
        </p:nvCxnSpPr>
        <p:spPr>
          <a:xfrm>
            <a:off x="1763131" y="1571336"/>
            <a:ext cx="5283220" cy="0"/>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BBC87943-D720-1242-8152-85E5D79A502F}"/>
              </a:ext>
            </a:extLst>
          </p:cNvPr>
          <p:cNvSpPr/>
          <p:nvPr/>
        </p:nvSpPr>
        <p:spPr>
          <a:xfrm>
            <a:off x="728922" y="844204"/>
            <a:ext cx="7374116" cy="318742"/>
          </a:xfrm>
          <a:prstGeom prst="rect">
            <a:avLst/>
          </a:prstGeom>
        </p:spPr>
        <p:txBody>
          <a:bodyPr wrap="square">
            <a:spAutoFit/>
          </a:bodyPr>
          <a:lstStyle/>
          <a:p>
            <a:pPr>
              <a:lnSpc>
                <a:spcPct val="114000"/>
              </a:lnSpc>
            </a:pPr>
            <a:r>
              <a:rPr lang="en-US" sz="1440" b="1" spc="198" dirty="0">
                <a:solidFill>
                  <a:schemeClr val="accent1"/>
                </a:solidFill>
                <a:latin typeface="Manifold CF Demi Bold" pitchFamily="2" charset="77"/>
                <a:ea typeface="Lato" panose="020F0502020204030203" pitchFamily="34" charset="0"/>
                <a:cs typeface="Lato" panose="020F0502020204030203" pitchFamily="34" charset="0"/>
              </a:rPr>
              <a:t>PROJECT PROFILE</a:t>
            </a:r>
          </a:p>
        </p:txBody>
      </p:sp>
      <p:sp>
        <p:nvSpPr>
          <p:cNvPr id="14" name="Slide Number Placeholder 3">
            <a:extLst>
              <a:ext uri="{FF2B5EF4-FFF2-40B4-BE49-F238E27FC236}">
                <a16:creationId xmlns:a16="http://schemas.microsoft.com/office/drawing/2014/main" id="{7A2171A1-5F76-ED44-A404-79F1BF59D57A}"/>
              </a:ext>
            </a:extLst>
          </p:cNvPr>
          <p:cNvSpPr txBox="1">
            <a:spLocks/>
          </p:cNvSpPr>
          <p:nvPr/>
        </p:nvSpPr>
        <p:spPr bwMode="auto">
          <a:xfrm>
            <a:off x="8428482" y="5218024"/>
            <a:ext cx="201168" cy="211226"/>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32400" tIns="32400" rIns="32400" bIns="32400" numCol="1" anchor="t" anchorCtr="0" compatLnSpc="1">
            <a:prstTxWarp prst="textNoShape">
              <a:avLst/>
            </a:prstTxWarp>
          </a:bodyPr>
          <a:lstStyle>
            <a:defPPr>
              <a:defRPr lang="en-US"/>
            </a:defPPr>
            <a:lvl1pPr marL="0" algn="l" defTabSz="914400" rtl="0" eaLnBrk="1" latinLnBrk="0" hangingPunct="1">
              <a:defRPr sz="1800" b="0" i="0" kern="1200">
                <a:solidFill>
                  <a:schemeClr val="tx1"/>
                </a:solidFill>
                <a:latin typeface="Arial" panose="020B0604020202020204" pitchFamily="34" charset="0"/>
                <a:ea typeface="MS PGothic" panose="020B0600070205080204" pitchFamily="34" charset="-128"/>
                <a:cs typeface="Lato" panose="020F0502020204030203" pitchFamily="34" charset="0"/>
              </a:defRPr>
            </a:lvl1pPr>
            <a:lvl2pPr marL="557186" indent="-214302"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857207"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200090"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1542974"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1885856"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228738"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2571621"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2914505"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A983A77F-E02C-4B55-AE23-88B176EE659A}" type="slidenum">
              <a:rPr lang="en-US" altLang="en-US" sz="810" dirty="0">
                <a:solidFill>
                  <a:schemeClr val="bg1"/>
                </a:solidFill>
                <a:latin typeface="Manifold CF" pitchFamily="2" charset="77"/>
                <a:ea typeface="Lato" panose="020F0502020204030203" pitchFamily="34" charset="0"/>
              </a:rPr>
              <a:pPr algn="ctr"/>
              <a:t>30</a:t>
            </a:fld>
            <a:endParaRPr lang="en-US" altLang="en-US" sz="810" dirty="0">
              <a:solidFill>
                <a:schemeClr val="bg1"/>
              </a:solidFill>
              <a:latin typeface="Manifold CF" pitchFamily="2" charset="77"/>
              <a:ea typeface="Lato" panose="020F0502020204030203" pitchFamily="34" charset="0"/>
            </a:endParaRPr>
          </a:p>
        </p:txBody>
      </p:sp>
      <p:sp>
        <p:nvSpPr>
          <p:cNvPr id="16" name="Rectangle 15">
            <a:extLst>
              <a:ext uri="{FF2B5EF4-FFF2-40B4-BE49-F238E27FC236}">
                <a16:creationId xmlns:a16="http://schemas.microsoft.com/office/drawing/2014/main" id="{DEFA09F3-4113-604C-90AB-326BAF591338}"/>
              </a:ext>
            </a:extLst>
          </p:cNvPr>
          <p:cNvSpPr/>
          <p:nvPr/>
        </p:nvSpPr>
        <p:spPr>
          <a:xfrm>
            <a:off x="2113462" y="4953964"/>
            <a:ext cx="5424883" cy="185756"/>
          </a:xfrm>
          <a:prstGeom prst="rect">
            <a:avLst/>
          </a:prstGeom>
        </p:spPr>
        <p:txBody>
          <a:bodyPr wrap="none">
            <a:spAutoFit/>
          </a:bodyPr>
          <a:lstStyle/>
          <a:p>
            <a:pPr>
              <a:defRPr/>
            </a:pPr>
            <a:r>
              <a:rPr lang="en-US" altLang="en-US" sz="607"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hlinkClick r:id="rId3"/>
              </a:rPr>
              <a:t>Source: NI-43-101 Technical Report Preliminary Economic Assessment on the </a:t>
            </a:r>
            <a:r>
              <a:rPr lang="en-US" altLang="en-US" sz="607" dirty="0" err="1">
                <a:solidFill>
                  <a:schemeClr val="accent6">
                    <a:lumMod val="75000"/>
                  </a:schemeClr>
                </a:solidFill>
                <a:latin typeface="Lato" panose="020F0502020204030203" pitchFamily="34" charset="0"/>
                <a:ea typeface="Lato" panose="020F0502020204030203" pitchFamily="34" charset="0"/>
                <a:cs typeface="Lato" panose="020F0502020204030203" pitchFamily="34" charset="0"/>
                <a:hlinkClick r:id="rId3"/>
              </a:rPr>
              <a:t>Tepal</a:t>
            </a:r>
            <a:r>
              <a:rPr lang="en-US" altLang="en-US" sz="607"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hlinkClick r:id="rId3"/>
              </a:rPr>
              <a:t> Project, </a:t>
            </a:r>
            <a:r>
              <a:rPr lang="en-US" altLang="en-US" sz="607" dirty="0" err="1">
                <a:solidFill>
                  <a:schemeClr val="accent6">
                    <a:lumMod val="75000"/>
                  </a:schemeClr>
                </a:solidFill>
                <a:latin typeface="Lato" panose="020F0502020204030203" pitchFamily="34" charset="0"/>
                <a:ea typeface="Lato" panose="020F0502020204030203" pitchFamily="34" charset="0"/>
                <a:cs typeface="Lato" panose="020F0502020204030203" pitchFamily="34" charset="0"/>
                <a:hlinkClick r:id="rId3"/>
              </a:rPr>
              <a:t>Michoacan</a:t>
            </a:r>
            <a:r>
              <a:rPr lang="en-US" altLang="en-US" sz="607"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hlinkClick r:id="rId3"/>
              </a:rPr>
              <a:t>, Mexico, JDS Energy &amp; Mining Inc; January 2017 </a:t>
            </a:r>
            <a:endParaRPr lang="en-US" altLang="en-US" sz="607"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p:txBody>
      </p:sp>
      <p:sp>
        <p:nvSpPr>
          <p:cNvPr id="17" name="Title 1">
            <a:extLst>
              <a:ext uri="{FF2B5EF4-FFF2-40B4-BE49-F238E27FC236}">
                <a16:creationId xmlns:a16="http://schemas.microsoft.com/office/drawing/2014/main" id="{0D68E70D-CD20-534D-8163-06FDA0C1549D}"/>
              </a:ext>
            </a:extLst>
          </p:cNvPr>
          <p:cNvSpPr txBox="1">
            <a:spLocks/>
          </p:cNvSpPr>
          <p:nvPr/>
        </p:nvSpPr>
        <p:spPr>
          <a:xfrm>
            <a:off x="719125" y="536465"/>
            <a:ext cx="7078883" cy="365609"/>
          </a:xfrm>
          <a:prstGeom prst="rect">
            <a:avLst/>
          </a:prstGeom>
        </p:spPr>
        <p:txBody>
          <a:bodyPr vert="horz" anchor="b">
            <a:normAutofit lnSpcReduction="10000"/>
          </a:bodyPr>
          <a:lstStyle>
            <a:lvl1pPr algn="l" rtl="0" eaLnBrk="0" fontAlgn="base" hangingPunct="0">
              <a:spcBef>
                <a:spcPct val="0"/>
              </a:spcBef>
              <a:spcAft>
                <a:spcPct val="0"/>
              </a:spcAft>
              <a:defRPr lang="en-US" sz="2250" kern="1200" cap="none" spc="225" baseline="0" dirty="0">
                <a:solidFill>
                  <a:srgbClr val="012B5B"/>
                </a:solidFill>
                <a:latin typeface="Lato" panose="020F0502020204030203" pitchFamily="34" charset="0"/>
                <a:ea typeface="Lato" panose="020F0502020204030203" pitchFamily="34" charset="0"/>
                <a:cs typeface="Lato" panose="020F0502020204030203" pitchFamily="34" charset="0"/>
              </a:defRPr>
            </a:lvl1pPr>
            <a:lvl2pPr algn="l" rtl="0" eaLnBrk="0" fontAlgn="base" hangingPunct="0">
              <a:spcBef>
                <a:spcPct val="0"/>
              </a:spcBef>
              <a:spcAft>
                <a:spcPct val="0"/>
              </a:spcAft>
              <a:defRPr sz="2250">
                <a:solidFill>
                  <a:schemeClr val="tx2"/>
                </a:solidFill>
                <a:latin typeface="Georgia" pitchFamily="18" charset="0"/>
                <a:ea typeface="MS PGothic" pitchFamily="34" charset="-128"/>
                <a:cs typeface="ＭＳ Ｐゴシック" charset="0"/>
              </a:defRPr>
            </a:lvl2pPr>
            <a:lvl3pPr algn="l" rtl="0" eaLnBrk="0" fontAlgn="base" hangingPunct="0">
              <a:spcBef>
                <a:spcPct val="0"/>
              </a:spcBef>
              <a:spcAft>
                <a:spcPct val="0"/>
              </a:spcAft>
              <a:defRPr sz="2250">
                <a:solidFill>
                  <a:schemeClr val="tx2"/>
                </a:solidFill>
                <a:latin typeface="Georgia" pitchFamily="18" charset="0"/>
                <a:ea typeface="MS PGothic" pitchFamily="34" charset="-128"/>
                <a:cs typeface="ＭＳ Ｐゴシック" charset="0"/>
              </a:defRPr>
            </a:lvl3pPr>
            <a:lvl4pPr algn="l" rtl="0" eaLnBrk="0" fontAlgn="base" hangingPunct="0">
              <a:spcBef>
                <a:spcPct val="0"/>
              </a:spcBef>
              <a:spcAft>
                <a:spcPct val="0"/>
              </a:spcAft>
              <a:defRPr sz="2250">
                <a:solidFill>
                  <a:schemeClr val="tx2"/>
                </a:solidFill>
                <a:latin typeface="Georgia" pitchFamily="18" charset="0"/>
                <a:ea typeface="MS PGothic" pitchFamily="34" charset="-128"/>
                <a:cs typeface="ＭＳ Ｐゴシック" charset="0"/>
              </a:defRPr>
            </a:lvl4pPr>
            <a:lvl5pPr algn="l" rtl="0" eaLnBrk="0" fontAlgn="base" hangingPunct="0">
              <a:spcBef>
                <a:spcPct val="0"/>
              </a:spcBef>
              <a:spcAft>
                <a:spcPct val="0"/>
              </a:spcAft>
              <a:defRPr sz="2250">
                <a:solidFill>
                  <a:schemeClr val="tx2"/>
                </a:solidFill>
                <a:latin typeface="Georgia" pitchFamily="18" charset="0"/>
                <a:ea typeface="MS PGothic" pitchFamily="34" charset="-128"/>
                <a:cs typeface="ＭＳ Ｐゴシック" charset="0"/>
              </a:defRPr>
            </a:lvl5pPr>
            <a:lvl6pPr marL="342900" algn="l" rtl="0" fontAlgn="base">
              <a:spcBef>
                <a:spcPct val="0"/>
              </a:spcBef>
              <a:spcAft>
                <a:spcPct val="0"/>
              </a:spcAft>
              <a:defRPr sz="2250">
                <a:solidFill>
                  <a:schemeClr val="tx2"/>
                </a:solidFill>
                <a:latin typeface="Georgia" pitchFamily="18" charset="0"/>
              </a:defRPr>
            </a:lvl6pPr>
            <a:lvl7pPr marL="685800" algn="l" rtl="0" fontAlgn="base">
              <a:spcBef>
                <a:spcPct val="0"/>
              </a:spcBef>
              <a:spcAft>
                <a:spcPct val="0"/>
              </a:spcAft>
              <a:defRPr sz="2250">
                <a:solidFill>
                  <a:schemeClr val="tx2"/>
                </a:solidFill>
                <a:latin typeface="Georgia" pitchFamily="18" charset="0"/>
              </a:defRPr>
            </a:lvl7pPr>
            <a:lvl8pPr marL="1028700" algn="l" rtl="0" fontAlgn="base">
              <a:spcBef>
                <a:spcPct val="0"/>
              </a:spcBef>
              <a:spcAft>
                <a:spcPct val="0"/>
              </a:spcAft>
              <a:defRPr sz="2250">
                <a:solidFill>
                  <a:schemeClr val="tx2"/>
                </a:solidFill>
                <a:latin typeface="Georgia" pitchFamily="18" charset="0"/>
              </a:defRPr>
            </a:lvl8pPr>
            <a:lvl9pPr marL="1371600" algn="l" rtl="0" fontAlgn="base">
              <a:spcBef>
                <a:spcPct val="0"/>
              </a:spcBef>
              <a:spcAft>
                <a:spcPct val="0"/>
              </a:spcAft>
              <a:defRPr sz="2250">
                <a:solidFill>
                  <a:schemeClr val="tx2"/>
                </a:solidFill>
                <a:latin typeface="Georgia" pitchFamily="18" charset="0"/>
              </a:defRPr>
            </a:lvl9pPr>
          </a:lstStyle>
          <a:p>
            <a:pPr>
              <a:defRPr/>
            </a:pPr>
            <a:r>
              <a:rPr lang="en-US" sz="1980" b="1" dirty="0">
                <a:solidFill>
                  <a:schemeClr val="accent1"/>
                </a:solidFill>
                <a:latin typeface="Manifold CF Demi Bold" pitchFamily="2" charset="77"/>
              </a:rPr>
              <a:t>TEPAL GOLD-COPPER PROJECT</a:t>
            </a:r>
          </a:p>
        </p:txBody>
      </p:sp>
      <p:sp>
        <p:nvSpPr>
          <p:cNvPr id="3" name="Slide Number Placeholder 2">
            <a:extLst>
              <a:ext uri="{FF2B5EF4-FFF2-40B4-BE49-F238E27FC236}">
                <a16:creationId xmlns:a16="http://schemas.microsoft.com/office/drawing/2014/main" id="{F4861C5E-5D90-5340-B9CF-86B866E51BD4}"/>
              </a:ext>
            </a:extLst>
          </p:cNvPr>
          <p:cNvSpPr>
            <a:spLocks noGrp="1"/>
          </p:cNvSpPr>
          <p:nvPr>
            <p:ph type="sldNum" sz="quarter" idx="4"/>
          </p:nvPr>
        </p:nvSpPr>
        <p:spPr/>
        <p:txBody>
          <a:bodyPr/>
          <a:lstStyle/>
          <a:p>
            <a:fld id="{092B7659-9165-A646-905C-0168404DB040}" type="slidenum">
              <a:rPr lang="en-US" dirty="0" smtClean="0"/>
              <a:pPr/>
              <a:t>30</a:t>
            </a:fld>
            <a:endParaRPr lang="en-US" dirty="0"/>
          </a:p>
        </p:txBody>
      </p:sp>
    </p:spTree>
    <p:extLst>
      <p:ext uri="{BB962C8B-B14F-4D97-AF65-F5344CB8AC3E}">
        <p14:creationId xmlns:p14="http://schemas.microsoft.com/office/powerpoint/2010/main" val="2611747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B4D2F-8B29-4554-8F93-2BC90F4139F9}"/>
              </a:ext>
            </a:extLst>
          </p:cNvPr>
          <p:cNvSpPr>
            <a:spLocks noGrp="1"/>
          </p:cNvSpPr>
          <p:nvPr>
            <p:ph type="title"/>
          </p:nvPr>
        </p:nvSpPr>
        <p:spPr>
          <a:xfrm>
            <a:off x="728069" y="392819"/>
            <a:ext cx="6377940" cy="519723"/>
          </a:xfrm>
        </p:spPr>
        <p:txBody>
          <a:bodyPr/>
          <a:lstStyle/>
          <a:p>
            <a:r>
              <a:rPr lang="en-AU" b="1" dirty="0">
                <a:latin typeface="Manifold CF Demi Bold" pitchFamily="2" charset="77"/>
              </a:rPr>
              <a:t>Why invest in defiance?</a:t>
            </a:r>
          </a:p>
        </p:txBody>
      </p:sp>
      <p:sp>
        <p:nvSpPr>
          <p:cNvPr id="30" name="Rectangle 29">
            <a:extLst>
              <a:ext uri="{FF2B5EF4-FFF2-40B4-BE49-F238E27FC236}">
                <a16:creationId xmlns:a16="http://schemas.microsoft.com/office/drawing/2014/main" id="{DBF396E8-FAB7-7C45-A019-B8A99D25ADFF}"/>
              </a:ext>
            </a:extLst>
          </p:cNvPr>
          <p:cNvSpPr/>
          <p:nvPr/>
        </p:nvSpPr>
        <p:spPr>
          <a:xfrm>
            <a:off x="828492" y="2948779"/>
            <a:ext cx="2414530" cy="160127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dirty="0"/>
          </a:p>
        </p:txBody>
      </p:sp>
      <p:sp>
        <p:nvSpPr>
          <p:cNvPr id="35" name="Rectangle 34">
            <a:extLst>
              <a:ext uri="{FF2B5EF4-FFF2-40B4-BE49-F238E27FC236}">
                <a16:creationId xmlns:a16="http://schemas.microsoft.com/office/drawing/2014/main" id="{6C2CC07C-2D58-3249-A2B1-972C60C24155}"/>
              </a:ext>
            </a:extLst>
          </p:cNvPr>
          <p:cNvSpPr/>
          <p:nvPr/>
        </p:nvSpPr>
        <p:spPr>
          <a:xfrm>
            <a:off x="3336981" y="2948779"/>
            <a:ext cx="2412813" cy="16012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dirty="0">
              <a:solidFill>
                <a:schemeClr val="bg1"/>
              </a:solidFill>
            </a:endParaRPr>
          </a:p>
        </p:txBody>
      </p:sp>
      <p:sp>
        <p:nvSpPr>
          <p:cNvPr id="49" name="Rectangle 48">
            <a:extLst>
              <a:ext uri="{FF2B5EF4-FFF2-40B4-BE49-F238E27FC236}">
                <a16:creationId xmlns:a16="http://schemas.microsoft.com/office/drawing/2014/main" id="{B722965D-DB59-154F-9844-7DB78FBF4CBD}"/>
              </a:ext>
            </a:extLst>
          </p:cNvPr>
          <p:cNvSpPr/>
          <p:nvPr/>
        </p:nvSpPr>
        <p:spPr>
          <a:xfrm>
            <a:off x="5843754" y="2948779"/>
            <a:ext cx="2414530" cy="16012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dirty="0"/>
          </a:p>
        </p:txBody>
      </p:sp>
      <p:sp>
        <p:nvSpPr>
          <p:cNvPr id="54" name="Rectangle 53">
            <a:extLst>
              <a:ext uri="{FF2B5EF4-FFF2-40B4-BE49-F238E27FC236}">
                <a16:creationId xmlns:a16="http://schemas.microsoft.com/office/drawing/2014/main" id="{5113005A-5C05-314E-902F-22BFA02AD865}"/>
              </a:ext>
            </a:extLst>
          </p:cNvPr>
          <p:cNvSpPr/>
          <p:nvPr/>
        </p:nvSpPr>
        <p:spPr>
          <a:xfrm>
            <a:off x="828492" y="1260524"/>
            <a:ext cx="2414530" cy="160127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dirty="0">
              <a:solidFill>
                <a:schemeClr val="bg1"/>
              </a:solidFill>
            </a:endParaRPr>
          </a:p>
        </p:txBody>
      </p:sp>
      <p:sp>
        <p:nvSpPr>
          <p:cNvPr id="56" name="Rectangle 55">
            <a:extLst>
              <a:ext uri="{FF2B5EF4-FFF2-40B4-BE49-F238E27FC236}">
                <a16:creationId xmlns:a16="http://schemas.microsoft.com/office/drawing/2014/main" id="{EB1389FF-1FA3-104E-9D00-4AFCF8D1D460}"/>
              </a:ext>
            </a:extLst>
          </p:cNvPr>
          <p:cNvSpPr/>
          <p:nvPr/>
        </p:nvSpPr>
        <p:spPr>
          <a:xfrm>
            <a:off x="3336981" y="1260524"/>
            <a:ext cx="2412814" cy="16012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dirty="0"/>
          </a:p>
        </p:txBody>
      </p:sp>
      <p:sp>
        <p:nvSpPr>
          <p:cNvPr id="58" name="Rectangle 57">
            <a:extLst>
              <a:ext uri="{FF2B5EF4-FFF2-40B4-BE49-F238E27FC236}">
                <a16:creationId xmlns:a16="http://schemas.microsoft.com/office/drawing/2014/main" id="{816D34E7-DD45-6C47-81C1-F960C1960BB4}"/>
              </a:ext>
            </a:extLst>
          </p:cNvPr>
          <p:cNvSpPr/>
          <p:nvPr/>
        </p:nvSpPr>
        <p:spPr>
          <a:xfrm>
            <a:off x="5840587" y="1260523"/>
            <a:ext cx="2417932" cy="160127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dirty="0">
              <a:solidFill>
                <a:schemeClr val="bg1"/>
              </a:solidFill>
            </a:endParaRPr>
          </a:p>
        </p:txBody>
      </p:sp>
      <p:sp>
        <p:nvSpPr>
          <p:cNvPr id="73" name="Content Placeholder 4">
            <a:extLst>
              <a:ext uri="{FF2B5EF4-FFF2-40B4-BE49-F238E27FC236}">
                <a16:creationId xmlns:a16="http://schemas.microsoft.com/office/drawing/2014/main" id="{D81969C3-E734-5341-AA69-477373D858E6}"/>
              </a:ext>
            </a:extLst>
          </p:cNvPr>
          <p:cNvSpPr txBox="1">
            <a:spLocks/>
          </p:cNvSpPr>
          <p:nvPr/>
        </p:nvSpPr>
        <p:spPr>
          <a:xfrm>
            <a:off x="972174" y="1705140"/>
            <a:ext cx="2127162" cy="826987"/>
          </a:xfrm>
          <a:prstGeom prst="rect">
            <a:avLst/>
          </a:prstGeom>
        </p:spPr>
        <p:txBody>
          <a:bodyPr>
            <a:noAutofit/>
          </a:bodyPr>
          <a:lstStyle>
            <a:lvl1pPr marL="273050" indent="-273050" algn="l" rtl="0" eaLnBrk="0" fontAlgn="base" hangingPunct="0">
              <a:spcBef>
                <a:spcPct val="20000"/>
              </a:spcBef>
              <a:spcAft>
                <a:spcPct val="0"/>
              </a:spcAft>
              <a:buClr>
                <a:srgbClr val="0D045C"/>
              </a:buClr>
              <a:buSzPct val="70000"/>
              <a:buFont typeface="Wingdings" panose="05000000000000000000" pitchFamily="2" charset="2"/>
              <a:buChar char=""/>
              <a:defRPr lang="en-US" altLang="en-US" sz="2400" kern="1200" dirty="0">
                <a:solidFill>
                  <a:srgbClr val="575F69"/>
                </a:solidFill>
                <a:latin typeface="Palatino Linotype" panose="02040502050505030304" pitchFamily="18" charset="0"/>
                <a:ea typeface="MS PGothic" pitchFamily="34" charset="-128"/>
                <a:cs typeface="ＭＳ Ｐゴシック" charset="0"/>
              </a:defRPr>
            </a:lvl1pPr>
            <a:lvl2pPr marL="639763" indent="-273050" algn="l" rtl="0" eaLnBrk="0" fontAlgn="base" hangingPunct="0">
              <a:spcBef>
                <a:spcPct val="20000"/>
              </a:spcBef>
              <a:spcAft>
                <a:spcPct val="0"/>
              </a:spcAft>
              <a:buClr>
                <a:srgbClr val="0D045C"/>
              </a:buClr>
              <a:buSzPct val="80000"/>
              <a:buFont typeface="Wingdings 2" panose="05020102010507070707" pitchFamily="18" charset="2"/>
              <a:buChar char=""/>
              <a:defRPr lang="en-US" altLang="en-US" sz="2400" kern="1200" baseline="0" dirty="0">
                <a:solidFill>
                  <a:srgbClr val="575F69"/>
                </a:solidFill>
                <a:latin typeface="Tahoma" panose="020B0604030504040204" pitchFamily="34" charset="0"/>
                <a:ea typeface="MS PGothic" pitchFamily="34" charset="-128"/>
                <a:cs typeface="+mn-cs"/>
              </a:defRPr>
            </a:lvl2pPr>
            <a:lvl3pPr marL="914400" indent="-182563" algn="l" rtl="0" eaLnBrk="0" fontAlgn="base" hangingPunct="0">
              <a:spcBef>
                <a:spcPct val="20000"/>
              </a:spcBef>
              <a:spcAft>
                <a:spcPct val="0"/>
              </a:spcAft>
              <a:buClr>
                <a:srgbClr val="0D045C"/>
              </a:buClr>
              <a:buSzPct val="60000"/>
              <a:buFont typeface="Wingdings" panose="05000000000000000000" pitchFamily="2" charset="2"/>
              <a:buChar char=""/>
              <a:defRPr lang="en-US" altLang="en-US" sz="2400" kern="1200" dirty="0">
                <a:solidFill>
                  <a:srgbClr val="575F69"/>
                </a:solidFill>
                <a:latin typeface="Tahoma" panose="020B0604030504040204" pitchFamily="34" charset="0"/>
                <a:ea typeface="Tahoma" panose="020B0604030504040204" pitchFamily="34" charset="0"/>
                <a:cs typeface="Tahoma" panose="020B0604030504040204" pitchFamily="34" charset="0"/>
              </a:defRPr>
            </a:lvl3pPr>
            <a:lvl4pPr marL="1187450" indent="-182563" algn="l" rtl="0" eaLnBrk="0" fontAlgn="base" hangingPunct="0">
              <a:spcBef>
                <a:spcPct val="20000"/>
              </a:spcBef>
              <a:spcAft>
                <a:spcPct val="0"/>
              </a:spcAft>
              <a:buClr>
                <a:srgbClr val="0D045C"/>
              </a:buClr>
              <a:buSzPct val="60000"/>
              <a:buFont typeface="Wingdings" panose="05000000000000000000" pitchFamily="2" charset="2"/>
              <a:buChar char=""/>
              <a:defRPr lang="en-US" altLang="en-US" sz="2400" kern="1200" dirty="0">
                <a:solidFill>
                  <a:srgbClr val="575F69"/>
                </a:solidFill>
                <a:latin typeface="Tahoma" panose="020B0604030504040204" pitchFamily="34" charset="0"/>
                <a:ea typeface="Tahoma" panose="020B0604030504040204" pitchFamily="34" charset="0"/>
                <a:cs typeface="Tahoma" panose="020B0604030504040204" pitchFamily="34" charset="0"/>
              </a:defRPr>
            </a:lvl4pPr>
            <a:lvl5pPr marL="1462088" indent="-182563" algn="l" rtl="0" eaLnBrk="0" fontAlgn="base" hangingPunct="0">
              <a:spcBef>
                <a:spcPct val="20000"/>
              </a:spcBef>
              <a:spcAft>
                <a:spcPct val="0"/>
              </a:spcAft>
              <a:buClr>
                <a:srgbClr val="0D045C"/>
              </a:buClr>
              <a:buSzPct val="68000"/>
              <a:buFont typeface="Wingdings 2" panose="05020102010507070707" pitchFamily="18" charset="2"/>
              <a:buChar char=""/>
              <a:defRPr lang="en-US" altLang="en-US" sz="2400" kern="1200" dirty="0">
                <a:solidFill>
                  <a:srgbClr val="575F69"/>
                </a:solidFill>
                <a:latin typeface="Tahoma" panose="020B0604030504040204" pitchFamily="34" charset="0"/>
                <a:ea typeface="Tahoma" panose="020B0604030504040204" pitchFamily="34" charset="0"/>
                <a:cs typeface="Tahoma" panose="020B0604030504040204" pitchFamily="34" charset="0"/>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lgn="ctr">
              <a:lnSpc>
                <a:spcPct val="110000"/>
              </a:lnSpc>
              <a:spcBef>
                <a:spcPts val="0"/>
              </a:spcBef>
              <a:buNone/>
            </a:pPr>
            <a:r>
              <a:rPr lang="en-US" sz="1440" b="1" dirty="0">
                <a:solidFill>
                  <a:schemeClr val="accent1"/>
                </a:solidFill>
                <a:latin typeface="Manifold CF" pitchFamily="2" charset="77"/>
                <a:ea typeface="Lato" panose="020F0502020204030203" pitchFamily="34" charset="0"/>
                <a:cs typeface="Lato" panose="020F0502020204030203" pitchFamily="34" charset="0"/>
              </a:rPr>
              <a:t>Robust Resource Base </a:t>
            </a:r>
            <a:r>
              <a:rPr lang="en-US" sz="1440" b="1" baseline="30000" dirty="0">
                <a:solidFill>
                  <a:schemeClr val="accent1"/>
                </a:solidFill>
                <a:latin typeface="Manifold CF" pitchFamily="2" charset="77"/>
                <a:ea typeface="Lato" panose="020F0502020204030203" pitchFamily="34" charset="0"/>
                <a:cs typeface="Lato" panose="020F0502020204030203" pitchFamily="34" charset="0"/>
              </a:rPr>
              <a:t>(1,2) </a:t>
            </a:r>
            <a:r>
              <a:rPr lang="en-US" sz="1440" b="1" dirty="0">
                <a:solidFill>
                  <a:schemeClr val="accent1"/>
                </a:solidFill>
                <a:latin typeface="Manifold CF" pitchFamily="2" charset="77"/>
                <a:ea typeface="Lato" panose="020F0502020204030203" pitchFamily="34" charset="0"/>
                <a:cs typeface="Lato" panose="020F0502020204030203" pitchFamily="34" charset="0"/>
              </a:rPr>
              <a:t>and Significant Exploration Potential</a:t>
            </a:r>
            <a:endParaRPr lang="en-CA" sz="1440" b="1" dirty="0">
              <a:solidFill>
                <a:schemeClr val="accent1"/>
              </a:solidFill>
              <a:latin typeface="Manifold CF" pitchFamily="2" charset="77"/>
              <a:ea typeface="Lato" panose="020F0502020204030203" pitchFamily="34" charset="0"/>
              <a:cs typeface="Lato" panose="020F0502020204030203" pitchFamily="34" charset="0"/>
            </a:endParaRPr>
          </a:p>
        </p:txBody>
      </p:sp>
      <p:sp>
        <p:nvSpPr>
          <p:cNvPr id="74" name="Content Placeholder 4">
            <a:extLst>
              <a:ext uri="{FF2B5EF4-FFF2-40B4-BE49-F238E27FC236}">
                <a16:creationId xmlns:a16="http://schemas.microsoft.com/office/drawing/2014/main" id="{E6D0D242-9B36-3C41-8364-25E0AFAABEEC}"/>
              </a:ext>
            </a:extLst>
          </p:cNvPr>
          <p:cNvSpPr txBox="1">
            <a:spLocks/>
          </p:cNvSpPr>
          <p:nvPr/>
        </p:nvSpPr>
        <p:spPr>
          <a:xfrm>
            <a:off x="3479804" y="1384128"/>
            <a:ext cx="2127162" cy="1354065"/>
          </a:xfrm>
          <a:prstGeom prst="rect">
            <a:avLst/>
          </a:prstGeom>
        </p:spPr>
        <p:txBody>
          <a:bodyPr>
            <a:noAutofit/>
          </a:bodyPr>
          <a:lstStyle>
            <a:lvl1pPr marL="273050" indent="-273050" algn="l" rtl="0" eaLnBrk="0" fontAlgn="base" hangingPunct="0">
              <a:spcBef>
                <a:spcPct val="20000"/>
              </a:spcBef>
              <a:spcAft>
                <a:spcPct val="0"/>
              </a:spcAft>
              <a:buClr>
                <a:srgbClr val="0D045C"/>
              </a:buClr>
              <a:buSzPct val="70000"/>
              <a:buFont typeface="Wingdings" panose="05000000000000000000" pitchFamily="2" charset="2"/>
              <a:buChar char=""/>
              <a:defRPr lang="en-US" altLang="en-US" sz="2400" kern="1200" dirty="0">
                <a:solidFill>
                  <a:srgbClr val="575F69"/>
                </a:solidFill>
                <a:latin typeface="Palatino Linotype" panose="02040502050505030304" pitchFamily="18" charset="0"/>
                <a:ea typeface="MS PGothic" pitchFamily="34" charset="-128"/>
                <a:cs typeface="ＭＳ Ｐゴシック" charset="0"/>
              </a:defRPr>
            </a:lvl1pPr>
            <a:lvl2pPr marL="639763" indent="-273050" algn="l" rtl="0" eaLnBrk="0" fontAlgn="base" hangingPunct="0">
              <a:spcBef>
                <a:spcPct val="20000"/>
              </a:spcBef>
              <a:spcAft>
                <a:spcPct val="0"/>
              </a:spcAft>
              <a:buClr>
                <a:srgbClr val="0D045C"/>
              </a:buClr>
              <a:buSzPct val="80000"/>
              <a:buFont typeface="Wingdings 2" panose="05020102010507070707" pitchFamily="18" charset="2"/>
              <a:buChar char=""/>
              <a:defRPr lang="en-US" altLang="en-US" sz="2400" kern="1200" baseline="0" dirty="0">
                <a:solidFill>
                  <a:srgbClr val="575F69"/>
                </a:solidFill>
                <a:latin typeface="Tahoma" panose="020B0604030504040204" pitchFamily="34" charset="0"/>
                <a:ea typeface="MS PGothic" pitchFamily="34" charset="-128"/>
                <a:cs typeface="+mn-cs"/>
              </a:defRPr>
            </a:lvl2pPr>
            <a:lvl3pPr marL="914400" indent="-182563" algn="l" rtl="0" eaLnBrk="0" fontAlgn="base" hangingPunct="0">
              <a:spcBef>
                <a:spcPct val="20000"/>
              </a:spcBef>
              <a:spcAft>
                <a:spcPct val="0"/>
              </a:spcAft>
              <a:buClr>
                <a:srgbClr val="0D045C"/>
              </a:buClr>
              <a:buSzPct val="60000"/>
              <a:buFont typeface="Wingdings" panose="05000000000000000000" pitchFamily="2" charset="2"/>
              <a:buChar char=""/>
              <a:defRPr lang="en-US" altLang="en-US" sz="2400" kern="1200" dirty="0">
                <a:solidFill>
                  <a:srgbClr val="575F69"/>
                </a:solidFill>
                <a:latin typeface="Tahoma" panose="020B0604030504040204" pitchFamily="34" charset="0"/>
                <a:ea typeface="Tahoma" panose="020B0604030504040204" pitchFamily="34" charset="0"/>
                <a:cs typeface="Tahoma" panose="020B0604030504040204" pitchFamily="34" charset="0"/>
              </a:defRPr>
            </a:lvl3pPr>
            <a:lvl4pPr marL="1187450" indent="-182563" algn="l" rtl="0" eaLnBrk="0" fontAlgn="base" hangingPunct="0">
              <a:spcBef>
                <a:spcPct val="20000"/>
              </a:spcBef>
              <a:spcAft>
                <a:spcPct val="0"/>
              </a:spcAft>
              <a:buClr>
                <a:srgbClr val="0D045C"/>
              </a:buClr>
              <a:buSzPct val="60000"/>
              <a:buFont typeface="Wingdings" panose="05000000000000000000" pitchFamily="2" charset="2"/>
              <a:buChar char=""/>
              <a:defRPr lang="en-US" altLang="en-US" sz="2400" kern="1200" dirty="0">
                <a:solidFill>
                  <a:srgbClr val="575F69"/>
                </a:solidFill>
                <a:latin typeface="Tahoma" panose="020B0604030504040204" pitchFamily="34" charset="0"/>
                <a:ea typeface="Tahoma" panose="020B0604030504040204" pitchFamily="34" charset="0"/>
                <a:cs typeface="Tahoma" panose="020B0604030504040204" pitchFamily="34" charset="0"/>
              </a:defRPr>
            </a:lvl4pPr>
            <a:lvl5pPr marL="1462088" indent="-182563" algn="l" rtl="0" eaLnBrk="0" fontAlgn="base" hangingPunct="0">
              <a:spcBef>
                <a:spcPct val="20000"/>
              </a:spcBef>
              <a:spcAft>
                <a:spcPct val="0"/>
              </a:spcAft>
              <a:buClr>
                <a:srgbClr val="0D045C"/>
              </a:buClr>
              <a:buSzPct val="68000"/>
              <a:buFont typeface="Wingdings 2" panose="05020102010507070707" pitchFamily="18" charset="2"/>
              <a:buChar char=""/>
              <a:defRPr lang="en-US" altLang="en-US" sz="2400" kern="1200" dirty="0">
                <a:solidFill>
                  <a:srgbClr val="575F69"/>
                </a:solidFill>
                <a:latin typeface="Tahoma" panose="020B0604030504040204" pitchFamily="34" charset="0"/>
                <a:ea typeface="Tahoma" panose="020B0604030504040204" pitchFamily="34" charset="0"/>
                <a:cs typeface="Tahoma" panose="020B0604030504040204" pitchFamily="34" charset="0"/>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lgn="ctr">
              <a:lnSpc>
                <a:spcPct val="110000"/>
              </a:lnSpc>
              <a:spcBef>
                <a:spcPts val="0"/>
              </a:spcBef>
              <a:buNone/>
            </a:pPr>
            <a:r>
              <a:rPr lang="en-US" sz="1260" b="1" dirty="0">
                <a:solidFill>
                  <a:schemeClr val="bg1"/>
                </a:solidFill>
                <a:latin typeface="Manifold CF" pitchFamily="2" charset="77"/>
                <a:ea typeface="Lato" panose="020F0502020204030203" pitchFamily="34" charset="0"/>
                <a:cs typeface="Lato" panose="020F0502020204030203" pitchFamily="34" charset="0"/>
              </a:rPr>
              <a:t>Proven Mine Finders: Experienced </a:t>
            </a:r>
            <a:r>
              <a:rPr lang="en-US" sz="1260" dirty="0">
                <a:solidFill>
                  <a:schemeClr val="bg1"/>
                </a:solidFill>
                <a:latin typeface="Manifold CF" pitchFamily="2" charset="77"/>
                <a:ea typeface="Lato" panose="020F0502020204030203" pitchFamily="34" charset="0"/>
                <a:cs typeface="Lato" panose="020F0502020204030203" pitchFamily="34" charset="0"/>
              </a:rPr>
              <a:t>Management team with decades of exploration success leading to M&amp;A and Mine Development  </a:t>
            </a:r>
            <a:endParaRPr lang="en-CA" sz="1260" dirty="0">
              <a:solidFill>
                <a:schemeClr val="bg1"/>
              </a:solidFill>
              <a:latin typeface="Manifold CF" pitchFamily="2" charset="77"/>
              <a:ea typeface="Lato" panose="020F0502020204030203" pitchFamily="34" charset="0"/>
              <a:cs typeface="Lato" panose="020F0502020204030203" pitchFamily="34" charset="0"/>
            </a:endParaRPr>
          </a:p>
        </p:txBody>
      </p:sp>
      <p:sp>
        <p:nvSpPr>
          <p:cNvPr id="75" name="Content Placeholder 4">
            <a:extLst>
              <a:ext uri="{FF2B5EF4-FFF2-40B4-BE49-F238E27FC236}">
                <a16:creationId xmlns:a16="http://schemas.microsoft.com/office/drawing/2014/main" id="{9A5EB625-4A84-0846-BAF6-24A5010C0316}"/>
              </a:ext>
            </a:extLst>
          </p:cNvPr>
          <p:cNvSpPr txBox="1">
            <a:spLocks/>
          </p:cNvSpPr>
          <p:nvPr/>
        </p:nvSpPr>
        <p:spPr>
          <a:xfrm>
            <a:off x="5948000" y="1435114"/>
            <a:ext cx="2203107" cy="1252091"/>
          </a:xfrm>
          <a:prstGeom prst="rect">
            <a:avLst/>
          </a:prstGeom>
        </p:spPr>
        <p:txBody>
          <a:bodyPr>
            <a:noAutofit/>
          </a:bodyPr>
          <a:lstStyle>
            <a:lvl1pPr marL="273050" indent="-273050" algn="l" rtl="0" eaLnBrk="0" fontAlgn="base" hangingPunct="0">
              <a:spcBef>
                <a:spcPct val="20000"/>
              </a:spcBef>
              <a:spcAft>
                <a:spcPct val="0"/>
              </a:spcAft>
              <a:buClr>
                <a:srgbClr val="0D045C"/>
              </a:buClr>
              <a:buSzPct val="70000"/>
              <a:buFont typeface="Wingdings" panose="05000000000000000000" pitchFamily="2" charset="2"/>
              <a:buChar char=""/>
              <a:defRPr lang="en-US" altLang="en-US" sz="2400" kern="1200" dirty="0">
                <a:solidFill>
                  <a:srgbClr val="575F69"/>
                </a:solidFill>
                <a:latin typeface="Palatino Linotype" panose="02040502050505030304" pitchFamily="18" charset="0"/>
                <a:ea typeface="MS PGothic" pitchFamily="34" charset="-128"/>
                <a:cs typeface="ＭＳ Ｐゴシック" charset="0"/>
              </a:defRPr>
            </a:lvl1pPr>
            <a:lvl2pPr marL="639763" indent="-273050" algn="l" rtl="0" eaLnBrk="0" fontAlgn="base" hangingPunct="0">
              <a:spcBef>
                <a:spcPct val="20000"/>
              </a:spcBef>
              <a:spcAft>
                <a:spcPct val="0"/>
              </a:spcAft>
              <a:buClr>
                <a:srgbClr val="0D045C"/>
              </a:buClr>
              <a:buSzPct val="80000"/>
              <a:buFont typeface="Wingdings 2" panose="05020102010507070707" pitchFamily="18" charset="2"/>
              <a:buChar char=""/>
              <a:defRPr lang="en-US" altLang="en-US" sz="2400" kern="1200" baseline="0" dirty="0">
                <a:solidFill>
                  <a:srgbClr val="575F69"/>
                </a:solidFill>
                <a:latin typeface="Tahoma" panose="020B0604030504040204" pitchFamily="34" charset="0"/>
                <a:ea typeface="MS PGothic" pitchFamily="34" charset="-128"/>
                <a:cs typeface="+mn-cs"/>
              </a:defRPr>
            </a:lvl2pPr>
            <a:lvl3pPr marL="914400" indent="-182563" algn="l" rtl="0" eaLnBrk="0" fontAlgn="base" hangingPunct="0">
              <a:spcBef>
                <a:spcPct val="20000"/>
              </a:spcBef>
              <a:spcAft>
                <a:spcPct val="0"/>
              </a:spcAft>
              <a:buClr>
                <a:srgbClr val="0D045C"/>
              </a:buClr>
              <a:buSzPct val="60000"/>
              <a:buFont typeface="Wingdings" panose="05000000000000000000" pitchFamily="2" charset="2"/>
              <a:buChar char=""/>
              <a:defRPr lang="en-US" altLang="en-US" sz="2400" kern="1200" dirty="0">
                <a:solidFill>
                  <a:srgbClr val="575F69"/>
                </a:solidFill>
                <a:latin typeface="Tahoma" panose="020B0604030504040204" pitchFamily="34" charset="0"/>
                <a:ea typeface="Tahoma" panose="020B0604030504040204" pitchFamily="34" charset="0"/>
                <a:cs typeface="Tahoma" panose="020B0604030504040204" pitchFamily="34" charset="0"/>
              </a:defRPr>
            </a:lvl3pPr>
            <a:lvl4pPr marL="1187450" indent="-182563" algn="l" rtl="0" eaLnBrk="0" fontAlgn="base" hangingPunct="0">
              <a:spcBef>
                <a:spcPct val="20000"/>
              </a:spcBef>
              <a:spcAft>
                <a:spcPct val="0"/>
              </a:spcAft>
              <a:buClr>
                <a:srgbClr val="0D045C"/>
              </a:buClr>
              <a:buSzPct val="60000"/>
              <a:buFont typeface="Wingdings" panose="05000000000000000000" pitchFamily="2" charset="2"/>
              <a:buChar char=""/>
              <a:defRPr lang="en-US" altLang="en-US" sz="2400" kern="1200" dirty="0">
                <a:solidFill>
                  <a:srgbClr val="575F69"/>
                </a:solidFill>
                <a:latin typeface="Tahoma" panose="020B0604030504040204" pitchFamily="34" charset="0"/>
                <a:ea typeface="Tahoma" panose="020B0604030504040204" pitchFamily="34" charset="0"/>
                <a:cs typeface="Tahoma" panose="020B0604030504040204" pitchFamily="34" charset="0"/>
              </a:defRPr>
            </a:lvl4pPr>
            <a:lvl5pPr marL="1462088" indent="-182563" algn="l" rtl="0" eaLnBrk="0" fontAlgn="base" hangingPunct="0">
              <a:spcBef>
                <a:spcPct val="20000"/>
              </a:spcBef>
              <a:spcAft>
                <a:spcPct val="0"/>
              </a:spcAft>
              <a:buClr>
                <a:srgbClr val="0D045C"/>
              </a:buClr>
              <a:buSzPct val="68000"/>
              <a:buFont typeface="Wingdings 2" panose="05020102010507070707" pitchFamily="18" charset="2"/>
              <a:buChar char=""/>
              <a:defRPr lang="en-US" altLang="en-US" sz="2400" kern="1200" dirty="0">
                <a:solidFill>
                  <a:srgbClr val="575F69"/>
                </a:solidFill>
                <a:latin typeface="Tahoma" panose="020B0604030504040204" pitchFamily="34" charset="0"/>
                <a:ea typeface="Tahoma" panose="020B0604030504040204" pitchFamily="34" charset="0"/>
                <a:cs typeface="Tahoma" panose="020B0604030504040204" pitchFamily="34" charset="0"/>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lgn="ctr">
              <a:buNone/>
            </a:pPr>
            <a:r>
              <a:rPr lang="en-US" sz="1440" b="1" dirty="0">
                <a:solidFill>
                  <a:schemeClr val="bg1"/>
                </a:solidFill>
                <a:latin typeface="Manifold CF" pitchFamily="2" charset="77"/>
                <a:ea typeface="Lato" panose="020F0502020204030203" pitchFamily="34" charset="0"/>
                <a:cs typeface="Lato" panose="020F0502020204030203" pitchFamily="34" charset="0"/>
              </a:rPr>
              <a:t>Leverage to Precious Metal Prices</a:t>
            </a:r>
            <a:r>
              <a:rPr lang="en-US" sz="1440" dirty="0">
                <a:solidFill>
                  <a:schemeClr val="bg1"/>
                </a:solidFill>
                <a:latin typeface="Manifold CF" pitchFamily="2" charset="77"/>
                <a:ea typeface="Lato" panose="020F0502020204030203" pitchFamily="34" charset="0"/>
                <a:cs typeface="Lato" panose="020F0502020204030203" pitchFamily="34" charset="0"/>
              </a:rPr>
              <a:t>:</a:t>
            </a:r>
          </a:p>
          <a:p>
            <a:pPr marL="0" indent="0" algn="ctr">
              <a:buNone/>
            </a:pPr>
            <a:r>
              <a:rPr lang="en-US" sz="1440" dirty="0" err="1">
                <a:solidFill>
                  <a:schemeClr val="bg1"/>
                </a:solidFill>
                <a:latin typeface="Manifold CF" pitchFamily="2" charset="77"/>
                <a:ea typeface="Lato" panose="020F0502020204030203" pitchFamily="34" charset="0"/>
                <a:cs typeface="Lato" panose="020F0502020204030203" pitchFamily="34" charset="0"/>
              </a:rPr>
              <a:t>Tepal</a:t>
            </a:r>
            <a:r>
              <a:rPr lang="en-US" sz="1440" dirty="0">
                <a:solidFill>
                  <a:schemeClr val="bg1"/>
                </a:solidFill>
                <a:latin typeface="Manifold CF" pitchFamily="2" charset="77"/>
                <a:ea typeface="Lato" panose="020F0502020204030203" pitchFamily="34" charset="0"/>
                <a:cs typeface="Lato" panose="020F0502020204030203" pitchFamily="34" charset="0"/>
              </a:rPr>
              <a:t> Au Price Sensitivity</a:t>
            </a:r>
          </a:p>
          <a:p>
            <a:pPr marL="0" indent="0" algn="ctr">
              <a:buNone/>
            </a:pPr>
            <a:r>
              <a:rPr lang="en-US" sz="1440" dirty="0">
                <a:solidFill>
                  <a:schemeClr val="bg1"/>
                </a:solidFill>
                <a:latin typeface="Manifold CF" pitchFamily="2" charset="77"/>
                <a:ea typeface="Lato" panose="020F0502020204030203" pitchFamily="34" charset="0"/>
                <a:cs typeface="Lato" panose="020F0502020204030203" pitchFamily="34" charset="0"/>
              </a:rPr>
              <a:t>Zacatecas Resource Upside</a:t>
            </a:r>
          </a:p>
        </p:txBody>
      </p:sp>
      <p:sp>
        <p:nvSpPr>
          <p:cNvPr id="76" name="Content Placeholder 4">
            <a:extLst>
              <a:ext uri="{FF2B5EF4-FFF2-40B4-BE49-F238E27FC236}">
                <a16:creationId xmlns:a16="http://schemas.microsoft.com/office/drawing/2014/main" id="{E56F3C34-4D12-0A44-83E2-2E99A0BCA189}"/>
              </a:ext>
            </a:extLst>
          </p:cNvPr>
          <p:cNvSpPr txBox="1">
            <a:spLocks/>
          </p:cNvSpPr>
          <p:nvPr/>
        </p:nvSpPr>
        <p:spPr>
          <a:xfrm>
            <a:off x="985556" y="3197899"/>
            <a:ext cx="2127162" cy="1078798"/>
          </a:xfrm>
          <a:prstGeom prst="rect">
            <a:avLst/>
          </a:prstGeom>
        </p:spPr>
        <p:txBody>
          <a:bodyPr>
            <a:noAutofit/>
          </a:bodyPr>
          <a:lstStyle>
            <a:lvl1pPr marL="273050" indent="-273050" algn="l" rtl="0" eaLnBrk="0" fontAlgn="base" hangingPunct="0">
              <a:spcBef>
                <a:spcPct val="20000"/>
              </a:spcBef>
              <a:spcAft>
                <a:spcPct val="0"/>
              </a:spcAft>
              <a:buClr>
                <a:srgbClr val="0D045C"/>
              </a:buClr>
              <a:buSzPct val="70000"/>
              <a:buFont typeface="Wingdings" panose="05000000000000000000" pitchFamily="2" charset="2"/>
              <a:buChar char=""/>
              <a:defRPr lang="en-US" altLang="en-US" sz="2400" kern="1200" dirty="0">
                <a:solidFill>
                  <a:srgbClr val="575F69"/>
                </a:solidFill>
                <a:latin typeface="Palatino Linotype" panose="02040502050505030304" pitchFamily="18" charset="0"/>
                <a:ea typeface="MS PGothic" pitchFamily="34" charset="-128"/>
                <a:cs typeface="ＭＳ Ｐゴシック" charset="0"/>
              </a:defRPr>
            </a:lvl1pPr>
            <a:lvl2pPr marL="639763" indent="-273050" algn="l" rtl="0" eaLnBrk="0" fontAlgn="base" hangingPunct="0">
              <a:spcBef>
                <a:spcPct val="20000"/>
              </a:spcBef>
              <a:spcAft>
                <a:spcPct val="0"/>
              </a:spcAft>
              <a:buClr>
                <a:srgbClr val="0D045C"/>
              </a:buClr>
              <a:buSzPct val="80000"/>
              <a:buFont typeface="Wingdings 2" panose="05020102010507070707" pitchFamily="18" charset="2"/>
              <a:buChar char=""/>
              <a:defRPr lang="en-US" altLang="en-US" sz="2400" kern="1200" baseline="0" dirty="0">
                <a:solidFill>
                  <a:srgbClr val="575F69"/>
                </a:solidFill>
                <a:latin typeface="Tahoma" panose="020B0604030504040204" pitchFamily="34" charset="0"/>
                <a:ea typeface="MS PGothic" pitchFamily="34" charset="-128"/>
                <a:cs typeface="+mn-cs"/>
              </a:defRPr>
            </a:lvl2pPr>
            <a:lvl3pPr marL="914400" indent="-182563" algn="l" rtl="0" eaLnBrk="0" fontAlgn="base" hangingPunct="0">
              <a:spcBef>
                <a:spcPct val="20000"/>
              </a:spcBef>
              <a:spcAft>
                <a:spcPct val="0"/>
              </a:spcAft>
              <a:buClr>
                <a:srgbClr val="0D045C"/>
              </a:buClr>
              <a:buSzPct val="60000"/>
              <a:buFont typeface="Wingdings" panose="05000000000000000000" pitchFamily="2" charset="2"/>
              <a:buChar char=""/>
              <a:defRPr lang="en-US" altLang="en-US" sz="2400" kern="1200" dirty="0">
                <a:solidFill>
                  <a:srgbClr val="575F69"/>
                </a:solidFill>
                <a:latin typeface="Tahoma" panose="020B0604030504040204" pitchFamily="34" charset="0"/>
                <a:ea typeface="Tahoma" panose="020B0604030504040204" pitchFamily="34" charset="0"/>
                <a:cs typeface="Tahoma" panose="020B0604030504040204" pitchFamily="34" charset="0"/>
              </a:defRPr>
            </a:lvl3pPr>
            <a:lvl4pPr marL="1187450" indent="-182563" algn="l" rtl="0" eaLnBrk="0" fontAlgn="base" hangingPunct="0">
              <a:spcBef>
                <a:spcPct val="20000"/>
              </a:spcBef>
              <a:spcAft>
                <a:spcPct val="0"/>
              </a:spcAft>
              <a:buClr>
                <a:srgbClr val="0D045C"/>
              </a:buClr>
              <a:buSzPct val="60000"/>
              <a:buFont typeface="Wingdings" panose="05000000000000000000" pitchFamily="2" charset="2"/>
              <a:buChar char=""/>
              <a:defRPr lang="en-US" altLang="en-US" sz="2400" kern="1200" dirty="0">
                <a:solidFill>
                  <a:srgbClr val="575F69"/>
                </a:solidFill>
                <a:latin typeface="Tahoma" panose="020B0604030504040204" pitchFamily="34" charset="0"/>
                <a:ea typeface="Tahoma" panose="020B0604030504040204" pitchFamily="34" charset="0"/>
                <a:cs typeface="Tahoma" panose="020B0604030504040204" pitchFamily="34" charset="0"/>
              </a:defRPr>
            </a:lvl4pPr>
            <a:lvl5pPr marL="1462088" indent="-182563" algn="l" rtl="0" eaLnBrk="0" fontAlgn="base" hangingPunct="0">
              <a:spcBef>
                <a:spcPct val="20000"/>
              </a:spcBef>
              <a:spcAft>
                <a:spcPct val="0"/>
              </a:spcAft>
              <a:buClr>
                <a:srgbClr val="0D045C"/>
              </a:buClr>
              <a:buSzPct val="68000"/>
              <a:buFont typeface="Wingdings 2" panose="05020102010507070707" pitchFamily="18" charset="2"/>
              <a:buChar char=""/>
              <a:defRPr lang="en-US" altLang="en-US" sz="2400" kern="1200" dirty="0">
                <a:solidFill>
                  <a:srgbClr val="575F69"/>
                </a:solidFill>
                <a:latin typeface="Tahoma" panose="020B0604030504040204" pitchFamily="34" charset="0"/>
                <a:ea typeface="Tahoma" panose="020B0604030504040204" pitchFamily="34" charset="0"/>
                <a:cs typeface="Tahoma" panose="020B0604030504040204" pitchFamily="34" charset="0"/>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lgn="ctr">
              <a:buNone/>
            </a:pPr>
            <a:r>
              <a:rPr lang="en-US" sz="1440" b="1" dirty="0">
                <a:solidFill>
                  <a:schemeClr val="bg1"/>
                </a:solidFill>
                <a:latin typeface="Manifold CF" pitchFamily="2" charset="77"/>
                <a:ea typeface="Lato" panose="020F0502020204030203" pitchFamily="34" charset="0"/>
                <a:cs typeface="Lato" panose="020F0502020204030203" pitchFamily="34" charset="0"/>
              </a:rPr>
              <a:t>Highly Aligned with Shareholders:</a:t>
            </a:r>
          </a:p>
          <a:p>
            <a:pPr marL="0" indent="0" algn="ctr">
              <a:buNone/>
            </a:pPr>
            <a:r>
              <a:rPr lang="en-US" sz="1440" dirty="0">
                <a:solidFill>
                  <a:schemeClr val="bg1"/>
                </a:solidFill>
                <a:latin typeface="Manifold CF" pitchFamily="2" charset="77"/>
                <a:ea typeface="Lato" panose="020F0502020204030203" pitchFamily="34" charset="0"/>
                <a:cs typeface="Lato" panose="020F0502020204030203" pitchFamily="34" charset="0"/>
              </a:rPr>
              <a:t>Management and Key Shareholders aligned </a:t>
            </a:r>
          </a:p>
        </p:txBody>
      </p:sp>
      <p:sp>
        <p:nvSpPr>
          <p:cNvPr id="77" name="Content Placeholder 4">
            <a:extLst>
              <a:ext uri="{FF2B5EF4-FFF2-40B4-BE49-F238E27FC236}">
                <a16:creationId xmlns:a16="http://schemas.microsoft.com/office/drawing/2014/main" id="{50412514-F9B0-B344-B50E-C4E69EBFAE83}"/>
              </a:ext>
            </a:extLst>
          </p:cNvPr>
          <p:cNvSpPr txBox="1">
            <a:spLocks/>
          </p:cNvSpPr>
          <p:nvPr/>
        </p:nvSpPr>
        <p:spPr>
          <a:xfrm>
            <a:off x="3479804" y="3106654"/>
            <a:ext cx="2127162" cy="1014107"/>
          </a:xfrm>
          <a:prstGeom prst="rect">
            <a:avLst/>
          </a:prstGeom>
        </p:spPr>
        <p:txBody>
          <a:bodyPr>
            <a:noAutofit/>
          </a:bodyPr>
          <a:lstStyle>
            <a:lvl1pPr marL="273050" indent="-273050" algn="l" rtl="0" eaLnBrk="0" fontAlgn="base" hangingPunct="0">
              <a:spcBef>
                <a:spcPct val="20000"/>
              </a:spcBef>
              <a:spcAft>
                <a:spcPct val="0"/>
              </a:spcAft>
              <a:buClr>
                <a:srgbClr val="0D045C"/>
              </a:buClr>
              <a:buSzPct val="70000"/>
              <a:buFont typeface="Wingdings" panose="05000000000000000000" pitchFamily="2" charset="2"/>
              <a:buChar char=""/>
              <a:defRPr lang="en-US" altLang="en-US" sz="2400" kern="1200" dirty="0">
                <a:solidFill>
                  <a:srgbClr val="575F69"/>
                </a:solidFill>
                <a:latin typeface="Palatino Linotype" panose="02040502050505030304" pitchFamily="18" charset="0"/>
                <a:ea typeface="MS PGothic" pitchFamily="34" charset="-128"/>
                <a:cs typeface="ＭＳ Ｐゴシック" charset="0"/>
              </a:defRPr>
            </a:lvl1pPr>
            <a:lvl2pPr marL="639763" indent="-273050" algn="l" rtl="0" eaLnBrk="0" fontAlgn="base" hangingPunct="0">
              <a:spcBef>
                <a:spcPct val="20000"/>
              </a:spcBef>
              <a:spcAft>
                <a:spcPct val="0"/>
              </a:spcAft>
              <a:buClr>
                <a:srgbClr val="0D045C"/>
              </a:buClr>
              <a:buSzPct val="80000"/>
              <a:buFont typeface="Wingdings 2" panose="05020102010507070707" pitchFamily="18" charset="2"/>
              <a:buChar char=""/>
              <a:defRPr lang="en-US" altLang="en-US" sz="2400" kern="1200" baseline="0" dirty="0">
                <a:solidFill>
                  <a:srgbClr val="575F69"/>
                </a:solidFill>
                <a:latin typeface="Tahoma" panose="020B0604030504040204" pitchFamily="34" charset="0"/>
                <a:ea typeface="MS PGothic" pitchFamily="34" charset="-128"/>
                <a:cs typeface="+mn-cs"/>
              </a:defRPr>
            </a:lvl2pPr>
            <a:lvl3pPr marL="914400" indent="-182563" algn="l" rtl="0" eaLnBrk="0" fontAlgn="base" hangingPunct="0">
              <a:spcBef>
                <a:spcPct val="20000"/>
              </a:spcBef>
              <a:spcAft>
                <a:spcPct val="0"/>
              </a:spcAft>
              <a:buClr>
                <a:srgbClr val="0D045C"/>
              </a:buClr>
              <a:buSzPct val="60000"/>
              <a:buFont typeface="Wingdings" panose="05000000000000000000" pitchFamily="2" charset="2"/>
              <a:buChar char=""/>
              <a:defRPr lang="en-US" altLang="en-US" sz="2400" kern="1200" dirty="0">
                <a:solidFill>
                  <a:srgbClr val="575F69"/>
                </a:solidFill>
                <a:latin typeface="Tahoma" panose="020B0604030504040204" pitchFamily="34" charset="0"/>
                <a:ea typeface="Tahoma" panose="020B0604030504040204" pitchFamily="34" charset="0"/>
                <a:cs typeface="Tahoma" panose="020B0604030504040204" pitchFamily="34" charset="0"/>
              </a:defRPr>
            </a:lvl3pPr>
            <a:lvl4pPr marL="1187450" indent="-182563" algn="l" rtl="0" eaLnBrk="0" fontAlgn="base" hangingPunct="0">
              <a:spcBef>
                <a:spcPct val="20000"/>
              </a:spcBef>
              <a:spcAft>
                <a:spcPct val="0"/>
              </a:spcAft>
              <a:buClr>
                <a:srgbClr val="0D045C"/>
              </a:buClr>
              <a:buSzPct val="60000"/>
              <a:buFont typeface="Wingdings" panose="05000000000000000000" pitchFamily="2" charset="2"/>
              <a:buChar char=""/>
              <a:defRPr lang="en-US" altLang="en-US" sz="2400" kern="1200" dirty="0">
                <a:solidFill>
                  <a:srgbClr val="575F69"/>
                </a:solidFill>
                <a:latin typeface="Tahoma" panose="020B0604030504040204" pitchFamily="34" charset="0"/>
                <a:ea typeface="Tahoma" panose="020B0604030504040204" pitchFamily="34" charset="0"/>
                <a:cs typeface="Tahoma" panose="020B0604030504040204" pitchFamily="34" charset="0"/>
              </a:defRPr>
            </a:lvl4pPr>
            <a:lvl5pPr marL="1462088" indent="-182563" algn="l" rtl="0" eaLnBrk="0" fontAlgn="base" hangingPunct="0">
              <a:spcBef>
                <a:spcPct val="20000"/>
              </a:spcBef>
              <a:spcAft>
                <a:spcPct val="0"/>
              </a:spcAft>
              <a:buClr>
                <a:srgbClr val="0D045C"/>
              </a:buClr>
              <a:buSzPct val="68000"/>
              <a:buFont typeface="Wingdings 2" panose="05020102010507070707" pitchFamily="18" charset="2"/>
              <a:buChar char=""/>
              <a:defRPr lang="en-US" altLang="en-US" sz="2400" kern="1200" dirty="0">
                <a:solidFill>
                  <a:srgbClr val="575F69"/>
                </a:solidFill>
                <a:latin typeface="Tahoma" panose="020B0604030504040204" pitchFamily="34" charset="0"/>
                <a:ea typeface="Tahoma" panose="020B0604030504040204" pitchFamily="34" charset="0"/>
                <a:cs typeface="Tahoma" panose="020B0604030504040204" pitchFamily="34" charset="0"/>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lgn="ctr">
              <a:buNone/>
            </a:pPr>
            <a:r>
              <a:rPr lang="en-US" sz="1440" b="1" dirty="0">
                <a:solidFill>
                  <a:schemeClr val="accent1"/>
                </a:solidFill>
                <a:latin typeface="Manifold CF" pitchFamily="2" charset="77"/>
                <a:ea typeface="Lato" panose="020F0502020204030203" pitchFamily="34" charset="0"/>
                <a:cs typeface="Lato" panose="020F0502020204030203" pitchFamily="34" charset="0"/>
              </a:rPr>
              <a:t>Drill-ready exploration targets</a:t>
            </a:r>
            <a:r>
              <a:rPr lang="en-US" sz="990" b="1" dirty="0">
                <a:solidFill>
                  <a:schemeClr val="accent1"/>
                </a:solidFill>
                <a:latin typeface="Manifold CF" pitchFamily="2" charset="77"/>
                <a:ea typeface="Lato" panose="020F0502020204030203" pitchFamily="34" charset="0"/>
                <a:cs typeface="Lato" panose="020F0502020204030203" pitchFamily="34" charset="0"/>
              </a:rPr>
              <a:t>: </a:t>
            </a:r>
            <a:r>
              <a:rPr lang="en-US" sz="990" dirty="0">
                <a:solidFill>
                  <a:schemeClr val="accent1"/>
                </a:solidFill>
                <a:latin typeface="Manifold CF" pitchFamily="2" charset="77"/>
                <a:ea typeface="Lato" panose="020F0502020204030203" pitchFamily="34" charset="0"/>
                <a:cs typeface="Lato" panose="020F0502020204030203" pitchFamily="34" charset="0"/>
              </a:rPr>
              <a:t>Systematic exploration and reinterpretation</a:t>
            </a:r>
            <a:br>
              <a:rPr lang="en-US" sz="990" dirty="0">
                <a:solidFill>
                  <a:schemeClr val="accent1"/>
                </a:solidFill>
                <a:latin typeface="Manifold CF" pitchFamily="2" charset="77"/>
                <a:ea typeface="Lato" panose="020F0502020204030203" pitchFamily="34" charset="0"/>
                <a:cs typeface="Lato" panose="020F0502020204030203" pitchFamily="34" charset="0"/>
              </a:rPr>
            </a:br>
            <a:r>
              <a:rPr lang="en-US" sz="990" dirty="0">
                <a:solidFill>
                  <a:schemeClr val="accent1"/>
                </a:solidFill>
                <a:latin typeface="Manifold CF" pitchFamily="2" charset="77"/>
                <a:ea typeface="Lato" panose="020F0502020204030203" pitchFamily="34" charset="0"/>
                <a:cs typeface="Lato" panose="020F0502020204030203" pitchFamily="34" charset="0"/>
              </a:rPr>
              <a:t> of historical work has generated highly prospective targets to add ounces and increase grade.  </a:t>
            </a:r>
          </a:p>
        </p:txBody>
      </p:sp>
      <p:pic>
        <p:nvPicPr>
          <p:cNvPr id="6" name="Picture 5" descr="A picture containing drawing&#10;&#10;Description automatically generated">
            <a:extLst>
              <a:ext uri="{FF2B5EF4-FFF2-40B4-BE49-F238E27FC236}">
                <a16:creationId xmlns:a16="http://schemas.microsoft.com/office/drawing/2014/main" id="{E59F1590-F3EB-9949-A45B-A534D33A84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1774" y="3387854"/>
            <a:ext cx="1998617" cy="698888"/>
          </a:xfrm>
          <a:prstGeom prst="rect">
            <a:avLst/>
          </a:prstGeom>
        </p:spPr>
      </p:pic>
      <p:sp>
        <p:nvSpPr>
          <p:cNvPr id="17" name="Slide Number Placeholder 3">
            <a:extLst>
              <a:ext uri="{FF2B5EF4-FFF2-40B4-BE49-F238E27FC236}">
                <a16:creationId xmlns:a16="http://schemas.microsoft.com/office/drawing/2014/main" id="{4856C65E-8153-B640-B87C-8F8E5774C6A5}"/>
              </a:ext>
            </a:extLst>
          </p:cNvPr>
          <p:cNvSpPr txBox="1">
            <a:spLocks/>
          </p:cNvSpPr>
          <p:nvPr/>
        </p:nvSpPr>
        <p:spPr bwMode="auto">
          <a:xfrm>
            <a:off x="8428482" y="5218024"/>
            <a:ext cx="201168" cy="211226"/>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2400" tIns="32400" rIns="32400" bIns="32400" numCol="1" anchor="t" anchorCtr="0" compatLnSpc="1">
            <a:prstTxWarp prst="textNoShape">
              <a:avLst/>
            </a:prstTxWarp>
          </a:bodyPr>
          <a:lstStyle>
            <a:defPPr>
              <a:defRPr lang="en-US"/>
            </a:defPPr>
            <a:lvl1pPr marL="0" algn="l" defTabSz="914400" rtl="0" eaLnBrk="1" latinLnBrk="0" hangingPunct="1">
              <a:defRPr sz="1800" b="0" i="0" kern="1200">
                <a:solidFill>
                  <a:schemeClr val="tx1"/>
                </a:solidFill>
                <a:latin typeface="Arial" panose="020B0604020202020204" pitchFamily="34" charset="0"/>
                <a:ea typeface="MS PGothic" panose="020B0600070205080204" pitchFamily="34" charset="-128"/>
                <a:cs typeface="Lato" panose="020F0502020204030203" pitchFamily="34" charset="0"/>
              </a:defRPr>
            </a:lvl1pPr>
            <a:lvl2pPr marL="557186" indent="-214302"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857207"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200090"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1542974"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1885856"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228738"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2571621"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2914505"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A983A77F-E02C-4B55-AE23-88B176EE659A}" type="slidenum">
              <a:rPr lang="en-US" altLang="en-US" sz="810">
                <a:solidFill>
                  <a:schemeClr val="bg1"/>
                </a:solidFill>
                <a:latin typeface="Manifold CF" pitchFamily="2" charset="77"/>
                <a:ea typeface="Lato" panose="020F0502020204030203" pitchFamily="34" charset="0"/>
              </a:rPr>
              <a:pPr algn="ctr"/>
              <a:t>4</a:t>
            </a:fld>
            <a:endParaRPr lang="en-US" altLang="en-US" sz="810" dirty="0">
              <a:solidFill>
                <a:schemeClr val="bg1"/>
              </a:solidFill>
              <a:latin typeface="Manifold CF" pitchFamily="2" charset="77"/>
              <a:ea typeface="Lato" panose="020F0502020204030203" pitchFamily="34" charset="0"/>
            </a:endParaRPr>
          </a:p>
        </p:txBody>
      </p:sp>
      <p:sp>
        <p:nvSpPr>
          <p:cNvPr id="18" name="TextBox 1">
            <a:extLst>
              <a:ext uri="{FF2B5EF4-FFF2-40B4-BE49-F238E27FC236}">
                <a16:creationId xmlns:a16="http://schemas.microsoft.com/office/drawing/2014/main" id="{4D7A6D8E-223A-3F40-ADE5-C7967CC6FA0B}"/>
              </a:ext>
            </a:extLst>
          </p:cNvPr>
          <p:cNvSpPr txBox="1">
            <a:spLocks noChangeArrowheads="1"/>
          </p:cNvSpPr>
          <p:nvPr/>
        </p:nvSpPr>
        <p:spPr bwMode="auto">
          <a:xfrm>
            <a:off x="894268" y="4738456"/>
            <a:ext cx="4886906" cy="383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CA" altLang="en-US" sz="63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hlinkClick r:id="rId4"/>
              </a:rPr>
              <a:t>(1) Please see Defiance news release dated January 15, 2015 and Appendix for 43-101 Inferred Mineral Resource Estimate</a:t>
            </a:r>
            <a:endParaRPr lang="en-CA" altLang="en-US" sz="63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a:p>
            <a:r>
              <a:rPr lang="en-CA" altLang="en-US" sz="63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hlinkClick r:id="rId5"/>
              </a:rPr>
              <a:t>(2) Please see ValOro news release dated January 19, 2017 and Appendix for PEA Assumptions</a:t>
            </a:r>
            <a:endParaRPr lang="en-CA" altLang="en-US" sz="63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a:p>
            <a:pPr eaLnBrk="1" hangingPunct="1"/>
            <a:endParaRPr lang="en-CA" altLang="en-US" sz="63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p:txBody>
      </p:sp>
      <p:sp>
        <p:nvSpPr>
          <p:cNvPr id="3" name="Slide Number Placeholder 2">
            <a:extLst>
              <a:ext uri="{FF2B5EF4-FFF2-40B4-BE49-F238E27FC236}">
                <a16:creationId xmlns:a16="http://schemas.microsoft.com/office/drawing/2014/main" id="{CA180CEA-BEB6-5741-B474-738D0E72D28E}"/>
              </a:ext>
            </a:extLst>
          </p:cNvPr>
          <p:cNvSpPr>
            <a:spLocks noGrp="1"/>
          </p:cNvSpPr>
          <p:nvPr>
            <p:ph type="sldNum" sz="quarter" idx="4"/>
          </p:nvPr>
        </p:nvSpPr>
        <p:spPr/>
        <p:txBody>
          <a:bodyPr/>
          <a:lstStyle/>
          <a:p>
            <a:fld id="{092B7659-9165-A646-905C-0168404DB040}" type="slidenum">
              <a:rPr lang="en-US" smtClean="0"/>
              <a:pPr/>
              <a:t>4</a:t>
            </a:fld>
            <a:endParaRPr lang="en-US" dirty="0"/>
          </a:p>
        </p:txBody>
      </p:sp>
    </p:spTree>
    <p:extLst>
      <p:ext uri="{BB962C8B-B14F-4D97-AF65-F5344CB8AC3E}">
        <p14:creationId xmlns:p14="http://schemas.microsoft.com/office/powerpoint/2010/main" val="882971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F36413-B478-4647-B250-56D2CE7BD22E}"/>
              </a:ext>
            </a:extLst>
          </p:cNvPr>
          <p:cNvSpPr txBox="1"/>
          <p:nvPr/>
        </p:nvSpPr>
        <p:spPr>
          <a:xfrm>
            <a:off x="7375337" y="4916821"/>
            <a:ext cx="1731564" cy="189283"/>
          </a:xfrm>
          <a:prstGeom prst="rect">
            <a:avLst/>
          </a:prstGeom>
          <a:noFill/>
        </p:spPr>
        <p:txBody>
          <a:bodyPr wrap="none" rtlCol="0">
            <a:spAutoFit/>
          </a:bodyPr>
          <a:lstStyle/>
          <a:p>
            <a:pPr defTabSz="822960"/>
            <a:r>
              <a:rPr lang="en-US" sz="630" dirty="0">
                <a:solidFill>
                  <a:srgbClr val="000000">
                    <a:lumMod val="65000"/>
                    <a:lumOff val="35000"/>
                  </a:srgbClr>
                </a:solidFill>
                <a:latin typeface="Lato" panose="020F0502020204030203" pitchFamily="34" charset="0"/>
                <a:ea typeface="Lato" panose="020F0502020204030203" pitchFamily="34" charset="0"/>
                <a:cs typeface="Lato" panose="020F0502020204030203" pitchFamily="34" charset="0"/>
              </a:rPr>
              <a:t>Source: Sedar</a:t>
            </a:r>
            <a:r>
              <a:rPr lang="en-US" sz="630">
                <a:solidFill>
                  <a:srgbClr val="000000">
                    <a:lumMod val="65000"/>
                    <a:lumOff val="35000"/>
                  </a:srgbClr>
                </a:solidFill>
                <a:latin typeface="Lato" panose="020F0502020204030203" pitchFamily="34" charset="0"/>
                <a:ea typeface="Lato" panose="020F0502020204030203" pitchFamily="34" charset="0"/>
                <a:cs typeface="Lato" panose="020F0502020204030203" pitchFamily="34" charset="0"/>
              </a:rPr>
              <a:t>, TMX, LBMA, Yahoo </a:t>
            </a:r>
            <a:r>
              <a:rPr lang="en-US" sz="630" dirty="0">
                <a:solidFill>
                  <a:srgbClr val="000000">
                    <a:lumMod val="65000"/>
                    <a:lumOff val="35000"/>
                  </a:srgbClr>
                </a:solidFill>
                <a:latin typeface="Lato" panose="020F0502020204030203" pitchFamily="34" charset="0"/>
                <a:ea typeface="Lato" panose="020F0502020204030203" pitchFamily="34" charset="0"/>
                <a:cs typeface="Lato" panose="020F0502020204030203" pitchFamily="34" charset="0"/>
              </a:rPr>
              <a:t>Finance</a:t>
            </a:r>
          </a:p>
        </p:txBody>
      </p:sp>
      <p:sp>
        <p:nvSpPr>
          <p:cNvPr id="19" name="Title 1">
            <a:extLst>
              <a:ext uri="{FF2B5EF4-FFF2-40B4-BE49-F238E27FC236}">
                <a16:creationId xmlns:a16="http://schemas.microsoft.com/office/drawing/2014/main" id="{C5EC6C2E-6795-F44F-AB82-2D37AC494A6A}"/>
              </a:ext>
            </a:extLst>
          </p:cNvPr>
          <p:cNvSpPr>
            <a:spLocks noGrp="1"/>
          </p:cNvSpPr>
          <p:nvPr>
            <p:ph type="title"/>
          </p:nvPr>
        </p:nvSpPr>
        <p:spPr>
          <a:xfrm>
            <a:off x="718506" y="412413"/>
            <a:ext cx="6377940" cy="519723"/>
          </a:xfrm>
        </p:spPr>
        <p:txBody>
          <a:bodyPr>
            <a:normAutofit/>
          </a:bodyPr>
          <a:lstStyle/>
          <a:p>
            <a:r>
              <a:rPr lang="en-AU" b="1" dirty="0">
                <a:latin typeface="Manifold CF Demi Bold" pitchFamily="2" charset="77"/>
              </a:rPr>
              <a:t>TIGHT SHARE STRUCTURE</a:t>
            </a:r>
          </a:p>
        </p:txBody>
      </p:sp>
      <p:sp>
        <p:nvSpPr>
          <p:cNvPr id="3" name="TextBox 2">
            <a:extLst>
              <a:ext uri="{FF2B5EF4-FFF2-40B4-BE49-F238E27FC236}">
                <a16:creationId xmlns:a16="http://schemas.microsoft.com/office/drawing/2014/main" id="{D84D4DE9-93AE-524C-9A4A-F9196090AACE}"/>
              </a:ext>
            </a:extLst>
          </p:cNvPr>
          <p:cNvSpPr txBox="1"/>
          <p:nvPr/>
        </p:nvSpPr>
        <p:spPr>
          <a:xfrm>
            <a:off x="4978551" y="1168817"/>
            <a:ext cx="3840481" cy="258532"/>
          </a:xfrm>
          <a:prstGeom prst="rect">
            <a:avLst/>
          </a:prstGeom>
          <a:noFill/>
        </p:spPr>
        <p:txBody>
          <a:bodyPr wrap="square" rtlCol="0">
            <a:spAutoFit/>
          </a:bodyPr>
          <a:lstStyle/>
          <a:p>
            <a:pPr algn="ctr" defTabSz="822960"/>
            <a:r>
              <a:rPr lang="en-US" sz="1080" b="1" dirty="0">
                <a:solidFill>
                  <a:srgbClr val="26344C"/>
                </a:solidFill>
                <a:latin typeface="Manifold CF" pitchFamily="2" charset="77"/>
                <a:ea typeface="Lato" panose="020F0502020204030203" pitchFamily="34" charset="0"/>
                <a:cs typeface="Lato" panose="020F0502020204030203" pitchFamily="34" charset="0"/>
              </a:rPr>
              <a:t>Share Price History</a:t>
            </a:r>
          </a:p>
        </p:txBody>
      </p:sp>
      <p:cxnSp>
        <p:nvCxnSpPr>
          <p:cNvPr id="6" name="Straight Connector 5">
            <a:extLst>
              <a:ext uri="{FF2B5EF4-FFF2-40B4-BE49-F238E27FC236}">
                <a16:creationId xmlns:a16="http://schemas.microsoft.com/office/drawing/2014/main" id="{715256FB-9971-CD49-88C2-C4C24A5B0BBB}"/>
              </a:ext>
            </a:extLst>
          </p:cNvPr>
          <p:cNvCxnSpPr>
            <a:cxnSpLocks/>
          </p:cNvCxnSpPr>
          <p:nvPr/>
        </p:nvCxnSpPr>
        <p:spPr>
          <a:xfrm>
            <a:off x="4792764" y="1484634"/>
            <a:ext cx="3981698" cy="2"/>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60244656-722D-2247-9C35-76423DE8EA73}"/>
              </a:ext>
            </a:extLst>
          </p:cNvPr>
          <p:cNvSpPr txBox="1"/>
          <p:nvPr/>
        </p:nvSpPr>
        <p:spPr>
          <a:xfrm>
            <a:off x="825697" y="1168817"/>
            <a:ext cx="3618401" cy="258532"/>
          </a:xfrm>
          <a:prstGeom prst="rect">
            <a:avLst/>
          </a:prstGeom>
          <a:noFill/>
        </p:spPr>
        <p:txBody>
          <a:bodyPr wrap="square" rtlCol="0">
            <a:spAutoFit/>
          </a:bodyPr>
          <a:lstStyle/>
          <a:p>
            <a:pPr algn="ctr" defTabSz="822960"/>
            <a:r>
              <a:rPr lang="en-US" sz="1080" b="1" dirty="0">
                <a:solidFill>
                  <a:srgbClr val="26344C"/>
                </a:solidFill>
                <a:latin typeface="Manifold CF" pitchFamily="2" charset="77"/>
                <a:ea typeface="Lato" panose="020F0502020204030203" pitchFamily="34" charset="0"/>
                <a:cs typeface="Lato" panose="020F0502020204030203" pitchFamily="34" charset="0"/>
              </a:rPr>
              <a:t>Share Structure</a:t>
            </a:r>
          </a:p>
        </p:txBody>
      </p:sp>
      <p:sp>
        <p:nvSpPr>
          <p:cNvPr id="12" name="Slide Number Placeholder 3">
            <a:extLst>
              <a:ext uri="{FF2B5EF4-FFF2-40B4-BE49-F238E27FC236}">
                <a16:creationId xmlns:a16="http://schemas.microsoft.com/office/drawing/2014/main" id="{4E5E92BF-185F-334E-BFEB-B76CF411F168}"/>
              </a:ext>
            </a:extLst>
          </p:cNvPr>
          <p:cNvSpPr txBox="1">
            <a:spLocks/>
          </p:cNvSpPr>
          <p:nvPr/>
        </p:nvSpPr>
        <p:spPr bwMode="auto">
          <a:xfrm>
            <a:off x="8428482" y="5218024"/>
            <a:ext cx="201168" cy="211226"/>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2400" tIns="32400" rIns="32400" bIns="32400" numCol="1" anchor="t" anchorCtr="0" compatLnSpc="1">
            <a:prstTxWarp prst="textNoShape">
              <a:avLst/>
            </a:prstTxWarp>
          </a:bodyPr>
          <a:lstStyle>
            <a:defPPr>
              <a:defRPr lang="en-US"/>
            </a:defPPr>
            <a:lvl1pPr marL="0" algn="l" defTabSz="914400" rtl="0" eaLnBrk="1" latinLnBrk="0" hangingPunct="1">
              <a:defRPr sz="1800" b="0" i="0" kern="1200">
                <a:solidFill>
                  <a:schemeClr val="tx1"/>
                </a:solidFill>
                <a:latin typeface="Arial" panose="020B0604020202020204" pitchFamily="34" charset="0"/>
                <a:ea typeface="MS PGothic" panose="020B0600070205080204" pitchFamily="34" charset="-128"/>
                <a:cs typeface="Lato" panose="020F0502020204030203" pitchFamily="34" charset="0"/>
              </a:defRPr>
            </a:lvl1pPr>
            <a:lvl2pPr marL="557186" indent="-214302"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857207"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200090"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1542974"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1885856"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228738"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2571621"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2914505"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defTabSz="822960"/>
            <a:fld id="{A983A77F-E02C-4B55-AE23-88B176EE659A}" type="slidenum">
              <a:rPr lang="en-US" altLang="en-US" sz="810">
                <a:solidFill>
                  <a:srgbClr val="FFFFFF"/>
                </a:solidFill>
                <a:latin typeface="Manifold CF" pitchFamily="2" charset="77"/>
                <a:ea typeface="Lato" panose="020F0502020204030203" pitchFamily="34" charset="0"/>
              </a:rPr>
              <a:pPr algn="ctr" defTabSz="822960"/>
              <a:t>5</a:t>
            </a:fld>
            <a:endParaRPr lang="en-US" altLang="en-US" sz="810" dirty="0">
              <a:solidFill>
                <a:srgbClr val="FFFFFF"/>
              </a:solidFill>
              <a:latin typeface="Manifold CF" pitchFamily="2" charset="77"/>
              <a:ea typeface="Lato" panose="020F0502020204030203" pitchFamily="34" charset="0"/>
            </a:endParaRPr>
          </a:p>
        </p:txBody>
      </p:sp>
      <p:graphicFrame>
        <p:nvGraphicFramePr>
          <p:cNvPr id="17" name="Content Placeholder 11">
            <a:extLst>
              <a:ext uri="{FF2B5EF4-FFF2-40B4-BE49-F238E27FC236}">
                <a16:creationId xmlns:a16="http://schemas.microsoft.com/office/drawing/2014/main" id="{3830E541-A9E4-D34E-959C-1198E39E7960}"/>
              </a:ext>
            </a:extLst>
          </p:cNvPr>
          <p:cNvGraphicFramePr>
            <a:graphicFrameLocks/>
          </p:cNvGraphicFramePr>
          <p:nvPr>
            <p:extLst>
              <p:ext uri="{D42A27DB-BD31-4B8C-83A1-F6EECF244321}">
                <p14:modId xmlns:p14="http://schemas.microsoft.com/office/powerpoint/2010/main" val="3591001136"/>
              </p:ext>
            </p:extLst>
          </p:nvPr>
        </p:nvGraphicFramePr>
        <p:xfrm>
          <a:off x="780582" y="1484636"/>
          <a:ext cx="3657337" cy="3572314"/>
        </p:xfrm>
        <a:graphic>
          <a:graphicData uri="http://schemas.openxmlformats.org/drawingml/2006/table">
            <a:tbl>
              <a:tblPr firstRow="1" bandRow="1">
                <a:tableStyleId>{10A1B5D5-9B99-4C35-A422-299274C87663}</a:tableStyleId>
              </a:tblPr>
              <a:tblGrid>
                <a:gridCol w="1140366">
                  <a:extLst>
                    <a:ext uri="{9D8B030D-6E8A-4147-A177-3AD203B41FA5}">
                      <a16:colId xmlns:a16="http://schemas.microsoft.com/office/drawing/2014/main" val="44746878"/>
                    </a:ext>
                  </a:extLst>
                </a:gridCol>
                <a:gridCol w="1500732">
                  <a:extLst>
                    <a:ext uri="{9D8B030D-6E8A-4147-A177-3AD203B41FA5}">
                      <a16:colId xmlns:a16="http://schemas.microsoft.com/office/drawing/2014/main" val="4126490374"/>
                    </a:ext>
                  </a:extLst>
                </a:gridCol>
                <a:gridCol w="1016239">
                  <a:extLst>
                    <a:ext uri="{9D8B030D-6E8A-4147-A177-3AD203B41FA5}">
                      <a16:colId xmlns:a16="http://schemas.microsoft.com/office/drawing/2014/main" val="1148516646"/>
                    </a:ext>
                  </a:extLst>
                </a:gridCol>
              </a:tblGrid>
              <a:tr h="3131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i="0" dirty="0">
                          <a:ln>
                            <a:noFill/>
                          </a:ln>
                          <a:solidFill>
                            <a:srgbClr val="244061"/>
                          </a:solidFill>
                          <a:latin typeface="Lato" panose="020F0502020204030203" pitchFamily="34" charset="0"/>
                          <a:ea typeface="Lato" panose="020F0502020204030203" pitchFamily="34" charset="0"/>
                          <a:cs typeface="Lato" panose="020F0502020204030203" pitchFamily="34" charset="0"/>
                        </a:rPr>
                        <a:t>TRADING</a:t>
                      </a:r>
                    </a:p>
                  </a:txBody>
                  <a:tcPr marL="61722" marR="61722" marT="30861" marB="30861" anchor="ctr">
                    <a:lnL w="12700" cmpd="sng">
                      <a:noFill/>
                    </a:lnL>
                    <a:lnR>
                      <a:noFill/>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800" b="1" dirty="0">
                          <a:ln>
                            <a:noFill/>
                          </a:ln>
                          <a:solidFill>
                            <a:schemeClr val="accent6">
                              <a:lumMod val="50000"/>
                            </a:schemeClr>
                          </a:solidFill>
                          <a:latin typeface="Lato" panose="020F0502020204030203" pitchFamily="34" charset="0"/>
                          <a:ea typeface="Lato" panose="020F0502020204030203" pitchFamily="34" charset="0"/>
                          <a:cs typeface="Lato" panose="020F0502020204030203" pitchFamily="34" charset="0"/>
                        </a:rPr>
                        <a:t>Trading Symbols</a:t>
                      </a:r>
                      <a:endParaRPr lang="en-US" sz="800" b="1" i="0" dirty="0">
                        <a:ln>
                          <a:noFill/>
                        </a:ln>
                        <a:solidFill>
                          <a:schemeClr val="accent6">
                            <a:lumMod val="50000"/>
                          </a:schemeClr>
                        </a:solidFill>
                        <a:latin typeface="Lato" panose="020F0502020204030203" pitchFamily="34" charset="0"/>
                        <a:ea typeface="Lato" panose="020F0502020204030203" pitchFamily="34" charset="0"/>
                        <a:cs typeface="Lato" panose="020F0502020204030203" pitchFamily="34" charset="0"/>
                      </a:endParaRPr>
                    </a:p>
                  </a:txBody>
                  <a:tcPr marL="61722" marR="61722" marT="30861" marB="30861" anchor="ctr">
                    <a:lnL w="12700" cmpd="sng">
                      <a:noFill/>
                    </a:lnL>
                    <a:lnR>
                      <a:noFill/>
                    </a:lnR>
                    <a:lnT w="12700" cap="flat" cmpd="sng" algn="ctr">
                      <a:solidFill>
                        <a:schemeClr val="accent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800" b="0" dirty="0">
                          <a:ln>
                            <a:noFill/>
                          </a:ln>
                          <a:solidFill>
                            <a:schemeClr val="accent6">
                              <a:lumMod val="50000"/>
                            </a:schemeClr>
                          </a:solidFill>
                          <a:latin typeface="Lato" panose="020F0502020204030203" pitchFamily="34" charset="0"/>
                          <a:ea typeface="Lato" panose="020F0502020204030203" pitchFamily="34" charset="0"/>
                          <a:cs typeface="Lato" panose="020F0502020204030203" pitchFamily="34" charset="0"/>
                        </a:rPr>
                        <a:t>TSXV:DEF</a:t>
                      </a:r>
                    </a:p>
                    <a:p>
                      <a:pPr algn="r"/>
                      <a:r>
                        <a:rPr lang="en-US" sz="800" b="0" i="0" dirty="0">
                          <a:ln>
                            <a:noFill/>
                          </a:ln>
                          <a:solidFill>
                            <a:schemeClr val="accent6">
                              <a:lumMod val="50000"/>
                            </a:schemeClr>
                          </a:solidFill>
                          <a:latin typeface="Lato" panose="020F0502020204030203" pitchFamily="34" charset="0"/>
                          <a:ea typeface="Lato" panose="020F0502020204030203" pitchFamily="34" charset="0"/>
                          <a:cs typeface="Lato" panose="020F0502020204030203" pitchFamily="34" charset="0"/>
                        </a:rPr>
                        <a:t>OTC:DNCVF</a:t>
                      </a:r>
                    </a:p>
                  </a:txBody>
                  <a:tcPr marL="61722" marR="61722" marT="30861" marB="30861" anchor="ctr">
                    <a:lnL>
                      <a:noFill/>
                    </a:lnL>
                    <a:lnR w="12700" cmpd="sng">
                      <a:noFill/>
                    </a:lnR>
                    <a:lnT w="12700" cap="flat" cmpd="sng" algn="ctr">
                      <a:solidFill>
                        <a:schemeClr val="accent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9764248"/>
                  </a:ext>
                </a:extLst>
              </a:tr>
              <a:tr h="198557">
                <a:tc>
                  <a:txBody>
                    <a:bodyPr/>
                    <a:lstStyle/>
                    <a:p>
                      <a:endParaRPr lang="en-US" sz="800" b="1" i="0" dirty="0">
                        <a:ln>
                          <a:noFill/>
                        </a:ln>
                        <a:solidFill>
                          <a:srgbClr val="244061"/>
                        </a:solidFill>
                        <a:latin typeface="Lato" panose="020F0502020204030203" pitchFamily="34" charset="0"/>
                        <a:ea typeface="Lato" panose="020F0502020204030203" pitchFamily="34" charset="0"/>
                        <a:cs typeface="Lato" panose="020F0502020204030203" pitchFamily="34" charset="0"/>
                      </a:endParaRPr>
                    </a:p>
                  </a:txBody>
                  <a:tcPr marL="61722" marR="61722" marT="30861" marB="30861"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r>
                        <a:rPr lang="en-US" sz="800" b="1" dirty="0">
                          <a:ln>
                            <a:noFill/>
                          </a:ln>
                          <a:solidFill>
                            <a:schemeClr val="accent6">
                              <a:lumMod val="50000"/>
                            </a:schemeClr>
                          </a:solidFill>
                          <a:latin typeface="Lato" panose="020F0502020204030203" pitchFamily="34" charset="0"/>
                          <a:ea typeface="Lato" panose="020F0502020204030203" pitchFamily="34" charset="0"/>
                          <a:cs typeface="Lato" panose="020F0502020204030203" pitchFamily="34" charset="0"/>
                        </a:rPr>
                        <a:t>52 Week Hi-Low </a:t>
                      </a:r>
                      <a:endParaRPr lang="en-US" sz="800" b="1" i="0" dirty="0">
                        <a:ln>
                          <a:noFill/>
                        </a:ln>
                        <a:solidFill>
                          <a:schemeClr val="accent6">
                            <a:lumMod val="50000"/>
                          </a:schemeClr>
                        </a:solidFill>
                        <a:latin typeface="Lato" panose="020F0502020204030203" pitchFamily="34" charset="0"/>
                        <a:ea typeface="Lato" panose="020F0502020204030203" pitchFamily="34" charset="0"/>
                        <a:cs typeface="Lato" panose="020F0502020204030203" pitchFamily="34" charset="0"/>
                      </a:endParaRPr>
                    </a:p>
                  </a:txBody>
                  <a:tcPr marL="61722" marR="61722" marT="30861" marB="30861" anchor="ctr">
                    <a:lnL w="12700" cmpd="sng">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800" b="0" dirty="0">
                          <a:ln>
                            <a:noFill/>
                          </a:ln>
                          <a:solidFill>
                            <a:schemeClr val="accent6">
                              <a:lumMod val="50000"/>
                            </a:schemeClr>
                          </a:solidFill>
                          <a:latin typeface="Lato" panose="020F0502020204030203" pitchFamily="34" charset="0"/>
                          <a:ea typeface="Lato" panose="020F0502020204030203" pitchFamily="34" charset="0"/>
                          <a:cs typeface="Lato" panose="020F0502020204030203" pitchFamily="34" charset="0"/>
                        </a:rPr>
                        <a:t>$0.80-$0.235</a:t>
                      </a:r>
                      <a:endParaRPr lang="en-US" sz="800" b="0" i="0" dirty="0">
                        <a:ln>
                          <a:noFill/>
                        </a:ln>
                        <a:solidFill>
                          <a:schemeClr val="accent6">
                            <a:lumMod val="50000"/>
                          </a:schemeClr>
                        </a:solidFill>
                        <a:latin typeface="Lato" panose="020F0502020204030203" pitchFamily="34" charset="0"/>
                        <a:ea typeface="Lato" panose="020F0502020204030203" pitchFamily="34" charset="0"/>
                        <a:cs typeface="Lato" panose="020F0502020204030203" pitchFamily="34" charset="0"/>
                      </a:endParaRPr>
                    </a:p>
                  </a:txBody>
                  <a:tcPr marL="61722" marR="61722" marT="30861" marB="30861" anchor="ctr">
                    <a:lnL>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1287427"/>
                  </a:ext>
                </a:extLst>
              </a:tr>
              <a:tr h="1874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1" i="0" dirty="0">
                        <a:ln>
                          <a:noFill/>
                        </a:ln>
                        <a:solidFill>
                          <a:srgbClr val="244061"/>
                        </a:solidFill>
                        <a:latin typeface="Lato" panose="020F0502020204030203" pitchFamily="34" charset="0"/>
                        <a:ea typeface="Lato" panose="020F0502020204030203" pitchFamily="34" charset="0"/>
                        <a:cs typeface="Lato" panose="020F0502020204030203" pitchFamily="34" charset="0"/>
                      </a:endParaRPr>
                    </a:p>
                  </a:txBody>
                  <a:tcPr marL="61722" marR="61722" marT="30861" marB="30861" anchor="ctr">
                    <a:lnL w="12700" cmpd="sng">
                      <a:noFill/>
                    </a:lnL>
                    <a:lnR>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1" i="0" dirty="0">
                          <a:ln>
                            <a:noFill/>
                          </a:ln>
                          <a:solidFill>
                            <a:schemeClr val="accent6">
                              <a:lumMod val="50000"/>
                            </a:schemeClr>
                          </a:solidFill>
                          <a:latin typeface="Lato" panose="020F0502020204030203" pitchFamily="34" charset="0"/>
                          <a:ea typeface="Lato" panose="020F0502020204030203" pitchFamily="34" charset="0"/>
                          <a:cs typeface="Lato" panose="020F0502020204030203" pitchFamily="34" charset="0"/>
                        </a:rPr>
                        <a:t>Average Daily Trading Volume</a:t>
                      </a:r>
                    </a:p>
                  </a:txBody>
                  <a:tcPr marL="61722" marR="61722" marT="30861" marB="30861" anchor="ctr">
                    <a:lnL w="12700" cmpd="sng">
                      <a:noFill/>
                    </a:lnL>
                    <a:lnR>
                      <a:noFill/>
                    </a:lnR>
                    <a:lnT w="3175"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800" b="0" i="0" dirty="0">
                          <a:ln>
                            <a:noFill/>
                          </a:ln>
                          <a:solidFill>
                            <a:schemeClr val="accent6">
                              <a:lumMod val="50000"/>
                            </a:schemeClr>
                          </a:solidFill>
                          <a:latin typeface="Lato"/>
                          <a:ea typeface="Lato"/>
                          <a:cs typeface="Lato"/>
                        </a:rPr>
                        <a:t>~222,655</a:t>
                      </a:r>
                    </a:p>
                  </a:txBody>
                  <a:tcPr marL="61722" marR="61722" marT="30861" marB="30861" anchor="ctr">
                    <a:lnL>
                      <a:noFill/>
                    </a:lnL>
                    <a:lnR w="12700" cmpd="sng">
                      <a:noFill/>
                    </a:lnR>
                    <a:lnT w="3175"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4878426"/>
                  </a:ext>
                </a:extLst>
              </a:tr>
              <a:tr h="4389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i="0" dirty="0">
                          <a:ln>
                            <a:noFill/>
                          </a:ln>
                          <a:solidFill>
                            <a:srgbClr val="244061"/>
                          </a:solidFill>
                          <a:latin typeface="Lato" panose="020F0502020204030203" pitchFamily="34" charset="0"/>
                          <a:ea typeface="Lato" panose="020F0502020204030203" pitchFamily="34" charset="0"/>
                          <a:cs typeface="Lato" panose="020F0502020204030203" pitchFamily="34" charset="0"/>
                        </a:rPr>
                        <a:t>CASH POSITION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i="0" dirty="0">
                          <a:ln>
                            <a:noFill/>
                          </a:ln>
                          <a:solidFill>
                            <a:srgbClr val="244061"/>
                          </a:solidFill>
                          <a:latin typeface="Lato"/>
                          <a:ea typeface="Lato"/>
                          <a:cs typeface="Lato"/>
                        </a:rPr>
                        <a:t>July 2022</a:t>
                      </a:r>
                    </a:p>
                  </a:txBody>
                  <a:tcPr marL="61722" marR="61722" marT="30861" marB="30861" anchor="ctr">
                    <a:lnL w="12700" cmpd="sng">
                      <a:noFill/>
                    </a:lnL>
                    <a:lnR>
                      <a:noFill/>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800" b="1" i="0" dirty="0">
                          <a:ln>
                            <a:noFill/>
                          </a:ln>
                          <a:solidFill>
                            <a:schemeClr val="accent6">
                              <a:lumMod val="50000"/>
                            </a:schemeClr>
                          </a:solidFill>
                          <a:latin typeface="Lato" panose="020F0502020204030203" pitchFamily="34" charset="0"/>
                          <a:ea typeface="Lato" panose="020F0502020204030203" pitchFamily="34" charset="0"/>
                          <a:cs typeface="Lato" panose="020F0502020204030203" pitchFamily="34" charset="0"/>
                        </a:rPr>
                        <a:t>Cash (CAD $M)</a:t>
                      </a:r>
                    </a:p>
                  </a:txBody>
                  <a:tcPr marL="61722" marR="61722" marT="30861" marB="30861" anchor="ctr">
                    <a:lnL w="12700" cmpd="sng">
                      <a:noFill/>
                    </a:lnL>
                    <a:lnR>
                      <a:noFill/>
                    </a:lnR>
                    <a:lnT w="12700" cap="flat" cmpd="sng" algn="ctr">
                      <a:solidFill>
                        <a:schemeClr val="accent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800" b="0" i="0" dirty="0">
                          <a:ln>
                            <a:noFill/>
                          </a:ln>
                          <a:solidFill>
                            <a:schemeClr val="accent6">
                              <a:lumMod val="50000"/>
                            </a:schemeClr>
                          </a:solidFill>
                          <a:latin typeface="Lato"/>
                          <a:ea typeface="Lato"/>
                          <a:cs typeface="Lato"/>
                        </a:rPr>
                        <a:t>~$11.7</a:t>
                      </a:r>
                      <a:endParaRPr lang="en-US" sz="800" b="0" i="0" dirty="0">
                        <a:ln>
                          <a:noFill/>
                        </a:ln>
                        <a:solidFill>
                          <a:schemeClr val="accent6">
                            <a:lumMod val="50000"/>
                          </a:schemeClr>
                        </a:solidFill>
                        <a:latin typeface="Lato" panose="020F0502020204030203" pitchFamily="34" charset="0"/>
                        <a:ea typeface="Lato" panose="020F0502020204030203" pitchFamily="34" charset="0"/>
                        <a:cs typeface="Lato" panose="020F0502020204030203" pitchFamily="34" charset="0"/>
                      </a:endParaRPr>
                    </a:p>
                  </a:txBody>
                  <a:tcPr marL="61722" marR="61722" marT="30861" marB="30861" anchor="ctr">
                    <a:lnL>
                      <a:noFill/>
                    </a:lnL>
                    <a:lnR w="12700" cmpd="sng">
                      <a:noFill/>
                    </a:lnR>
                    <a:lnT w="12700" cap="flat" cmpd="sng" algn="ctr">
                      <a:solidFill>
                        <a:schemeClr val="accent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3987339"/>
                  </a:ext>
                </a:extLst>
              </a:tr>
              <a:tr h="1874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1" i="0" dirty="0">
                        <a:ln>
                          <a:noFill/>
                        </a:ln>
                        <a:solidFill>
                          <a:srgbClr val="244061"/>
                        </a:solidFill>
                        <a:latin typeface="Lato" panose="020F0502020204030203" pitchFamily="34" charset="0"/>
                        <a:ea typeface="Lato" panose="020F0502020204030203" pitchFamily="34" charset="0"/>
                        <a:cs typeface="Lato" panose="020F0502020204030203" pitchFamily="34" charset="0"/>
                      </a:endParaRPr>
                    </a:p>
                  </a:txBody>
                  <a:tcPr marL="61722" marR="61722" marT="30861" marB="30861" anchor="ctr">
                    <a:lnL w="12700" cmpd="sng">
                      <a:noFill/>
                    </a:lnL>
                    <a:lnR>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b="1" i="0" dirty="0">
                        <a:ln>
                          <a:noFill/>
                        </a:ln>
                        <a:solidFill>
                          <a:schemeClr val="accent6">
                            <a:lumMod val="50000"/>
                          </a:schemeClr>
                        </a:solidFill>
                        <a:latin typeface="Lato" panose="020F0502020204030203" pitchFamily="34" charset="0"/>
                        <a:ea typeface="Lato" panose="020F0502020204030203" pitchFamily="34" charset="0"/>
                        <a:cs typeface="Lato" panose="020F0502020204030203" pitchFamily="34" charset="0"/>
                      </a:endParaRPr>
                    </a:p>
                  </a:txBody>
                  <a:tcPr marL="61722" marR="61722" marT="30861" marB="30861" anchor="ctr">
                    <a:lnL w="12700" cmpd="sng">
                      <a:noFill/>
                    </a:lnL>
                    <a:lnR>
                      <a:noFill/>
                    </a:lnR>
                    <a:lnT w="3175"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800" b="0" i="0" dirty="0">
                        <a:ln>
                          <a:noFill/>
                        </a:ln>
                        <a:solidFill>
                          <a:schemeClr val="accent6">
                            <a:lumMod val="50000"/>
                          </a:schemeClr>
                        </a:solidFill>
                        <a:latin typeface="Lato" panose="020F0502020204030203" pitchFamily="34" charset="0"/>
                        <a:ea typeface="Lato" panose="020F0502020204030203" pitchFamily="34" charset="0"/>
                        <a:cs typeface="Lato" panose="020F0502020204030203" pitchFamily="34" charset="0"/>
                      </a:endParaRPr>
                    </a:p>
                  </a:txBody>
                  <a:tcPr marL="61722" marR="61722" marT="30861" marB="30861" anchor="ctr">
                    <a:lnL>
                      <a:noFill/>
                    </a:lnL>
                    <a:lnR w="12700" cmpd="sng">
                      <a:noFill/>
                    </a:lnR>
                    <a:lnT w="3175"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8124686"/>
                  </a:ext>
                </a:extLst>
              </a:tr>
              <a:tr h="438912">
                <a:tc>
                  <a:txBody>
                    <a:bodyPr/>
                    <a:lstStyle/>
                    <a:p>
                      <a:r>
                        <a:rPr lang="en-US" sz="800" b="1" i="0" dirty="0">
                          <a:ln>
                            <a:noFill/>
                          </a:ln>
                          <a:solidFill>
                            <a:srgbClr val="244061"/>
                          </a:solidFill>
                          <a:latin typeface="Lato" panose="020F0502020204030203" pitchFamily="34" charset="0"/>
                          <a:ea typeface="Lato" panose="020F0502020204030203" pitchFamily="34" charset="0"/>
                          <a:cs typeface="Lato" panose="020F0502020204030203" pitchFamily="34" charset="0"/>
                        </a:rPr>
                        <a:t>SHARE STRUCTURE</a:t>
                      </a:r>
                    </a:p>
                    <a:p>
                      <a:pPr marL="0" marR="0" lvl="0" indent="0" algn="l" rtl="0" eaLnBrk="1" fontAlgn="auto" latinLnBrk="0" hangingPunct="1">
                        <a:lnSpc>
                          <a:spcPct val="100000"/>
                        </a:lnSpc>
                        <a:spcBef>
                          <a:spcPts val="0"/>
                        </a:spcBef>
                        <a:spcAft>
                          <a:spcPts val="0"/>
                        </a:spcAft>
                        <a:buClrTx/>
                        <a:buSzTx/>
                        <a:buFontTx/>
                        <a:buNone/>
                      </a:pPr>
                      <a:r>
                        <a:rPr lang="en-US" sz="800" b="1" i="0" dirty="0">
                          <a:ln>
                            <a:noFill/>
                          </a:ln>
                          <a:solidFill>
                            <a:srgbClr val="244061"/>
                          </a:solidFill>
                          <a:latin typeface="Lato"/>
                          <a:ea typeface="Lato"/>
                          <a:cs typeface="Lato"/>
                        </a:rPr>
                        <a:t>August 26</a:t>
                      </a:r>
                      <a:r>
                        <a:rPr lang="en-US" sz="800" b="1" i="0" baseline="30000" dirty="0">
                          <a:ln>
                            <a:noFill/>
                          </a:ln>
                          <a:solidFill>
                            <a:srgbClr val="244061"/>
                          </a:solidFill>
                          <a:latin typeface="Lato"/>
                          <a:ea typeface="Lato"/>
                          <a:cs typeface="Lato"/>
                        </a:rPr>
                        <a:t>th</a:t>
                      </a:r>
                      <a:r>
                        <a:rPr lang="en-US" sz="800" b="1" i="0" dirty="0">
                          <a:ln>
                            <a:noFill/>
                          </a:ln>
                          <a:solidFill>
                            <a:srgbClr val="244061"/>
                          </a:solidFill>
                          <a:latin typeface="Lato"/>
                          <a:ea typeface="Lato"/>
                          <a:cs typeface="Lato"/>
                        </a:rPr>
                        <a:t>, 2022</a:t>
                      </a:r>
                    </a:p>
                  </a:txBody>
                  <a:tcPr marL="61722" marR="61722" marT="30861" marB="30861" anchor="ctr">
                    <a:lnL w="12700" cmpd="sng">
                      <a:noFill/>
                    </a:lnL>
                    <a:lnR>
                      <a:noFill/>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800" b="1" i="0" dirty="0">
                          <a:ln>
                            <a:noFill/>
                          </a:ln>
                          <a:solidFill>
                            <a:schemeClr val="accent6">
                              <a:lumMod val="50000"/>
                            </a:schemeClr>
                          </a:solidFill>
                          <a:latin typeface="Lato" panose="020F0502020204030203" pitchFamily="34" charset="0"/>
                          <a:ea typeface="Lato" panose="020F0502020204030203" pitchFamily="34" charset="0"/>
                          <a:cs typeface="Lato" panose="020F0502020204030203" pitchFamily="34" charset="0"/>
                        </a:rPr>
                        <a:t>Share Price</a:t>
                      </a:r>
                    </a:p>
                  </a:txBody>
                  <a:tcPr marL="61722" marR="61722" marT="30861" marB="30861" anchor="ctr">
                    <a:lnL w="12700" cmpd="sng">
                      <a:noFill/>
                    </a:lnL>
                    <a:lnR>
                      <a:noFill/>
                    </a:lnR>
                    <a:lnT w="12700" cap="flat" cmpd="sng" algn="ctr">
                      <a:solidFill>
                        <a:schemeClr val="accent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800" b="0" dirty="0">
                          <a:ln>
                            <a:noFill/>
                          </a:ln>
                          <a:solidFill>
                            <a:schemeClr val="accent6">
                              <a:lumMod val="50000"/>
                            </a:schemeClr>
                          </a:solidFill>
                          <a:latin typeface="Lato"/>
                          <a:ea typeface="Lato"/>
                          <a:cs typeface="Lato"/>
                        </a:rPr>
                        <a:t>$0.30</a:t>
                      </a:r>
                      <a:endParaRPr lang="en-US" sz="800" b="0" i="0" dirty="0">
                        <a:ln>
                          <a:noFill/>
                        </a:ln>
                        <a:solidFill>
                          <a:schemeClr val="accent6">
                            <a:lumMod val="50000"/>
                          </a:schemeClr>
                        </a:solidFill>
                        <a:latin typeface="Lato" panose="020F0502020204030203" pitchFamily="34" charset="0"/>
                        <a:ea typeface="Lato" panose="020F0502020204030203" pitchFamily="34" charset="0"/>
                        <a:cs typeface="Lato" panose="020F0502020204030203" pitchFamily="34" charset="0"/>
                      </a:endParaRPr>
                    </a:p>
                  </a:txBody>
                  <a:tcPr marL="61722" marR="61722" marT="30861" marB="30861" anchor="ctr">
                    <a:lnL>
                      <a:noFill/>
                    </a:lnL>
                    <a:lnR w="12700" cmpd="sng">
                      <a:noFill/>
                    </a:lnR>
                    <a:lnT w="12700" cap="flat" cmpd="sng" algn="ctr">
                      <a:solidFill>
                        <a:schemeClr val="accent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3679065"/>
                  </a:ext>
                </a:extLst>
              </a:tr>
              <a:tr h="190291">
                <a:tc>
                  <a:txBody>
                    <a:bodyPr/>
                    <a:lstStyle/>
                    <a:p>
                      <a:endParaRPr lang="en-US" sz="800" b="1" i="0" dirty="0">
                        <a:ln>
                          <a:noFill/>
                        </a:ln>
                        <a:solidFill>
                          <a:srgbClr val="244061"/>
                        </a:solidFill>
                        <a:latin typeface="Lato" panose="020F0502020204030203" pitchFamily="34" charset="0"/>
                        <a:ea typeface="Lato" panose="020F0502020204030203" pitchFamily="34" charset="0"/>
                        <a:cs typeface="Lato" panose="020F0502020204030203" pitchFamily="34" charset="0"/>
                      </a:endParaRPr>
                    </a:p>
                  </a:txBody>
                  <a:tcPr marL="61722" marR="61722" marT="30861" marB="30861"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r>
                        <a:rPr lang="en-US" sz="800" b="1" dirty="0">
                          <a:ln>
                            <a:noFill/>
                          </a:ln>
                          <a:solidFill>
                            <a:schemeClr val="accent6">
                              <a:lumMod val="50000"/>
                            </a:schemeClr>
                          </a:solidFill>
                          <a:latin typeface="Lato" panose="020F0502020204030203" pitchFamily="34" charset="0"/>
                          <a:ea typeface="Lato" panose="020F0502020204030203" pitchFamily="34" charset="0"/>
                          <a:cs typeface="Lato" panose="020F0502020204030203" pitchFamily="34" charset="0"/>
                        </a:rPr>
                        <a:t>Market Cap (CAD $M)</a:t>
                      </a:r>
                      <a:endParaRPr lang="en-US" sz="800" b="1" i="0" dirty="0">
                        <a:ln>
                          <a:noFill/>
                        </a:ln>
                        <a:solidFill>
                          <a:schemeClr val="accent6">
                            <a:lumMod val="50000"/>
                          </a:schemeClr>
                        </a:solidFill>
                        <a:latin typeface="Lato" panose="020F0502020204030203" pitchFamily="34" charset="0"/>
                        <a:ea typeface="Lato" panose="020F0502020204030203" pitchFamily="34" charset="0"/>
                        <a:cs typeface="Lato" panose="020F0502020204030203" pitchFamily="34" charset="0"/>
                      </a:endParaRPr>
                    </a:p>
                  </a:txBody>
                  <a:tcPr marL="61722" marR="61722" marT="30861" marB="30861" anchor="ctr">
                    <a:lnL w="12700" cmpd="sng">
                      <a:noFill/>
                    </a:lnL>
                    <a:lnR>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a:r>
                        <a:rPr lang="en-US" sz="800">
                          <a:ln>
                            <a:noFill/>
                          </a:ln>
                          <a:solidFill>
                            <a:schemeClr val="accent6">
                              <a:lumMod val="50000"/>
                            </a:schemeClr>
                          </a:solidFill>
                          <a:latin typeface="Lato"/>
                          <a:ea typeface="Lato"/>
                          <a:cs typeface="Lato"/>
                        </a:rPr>
                        <a:t>~$68.3M</a:t>
                      </a:r>
                      <a:endParaRPr lang="en-US" sz="800" dirty="0">
                        <a:ln>
                          <a:noFill/>
                        </a:ln>
                        <a:solidFill>
                          <a:schemeClr val="accent6">
                            <a:lumMod val="50000"/>
                          </a:schemeClr>
                        </a:solidFill>
                        <a:latin typeface="Lato"/>
                        <a:ea typeface="Lato"/>
                        <a:cs typeface="Lato"/>
                      </a:endParaRPr>
                    </a:p>
                  </a:txBody>
                  <a:tcPr marL="61722" marR="61722" marT="30861" marB="30861" anchor="ctr">
                    <a:lnL>
                      <a:noFill/>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66424450"/>
                  </a:ext>
                </a:extLst>
              </a:tr>
              <a:tr h="198557">
                <a:tc>
                  <a:txBody>
                    <a:bodyPr/>
                    <a:lstStyle/>
                    <a:p>
                      <a:endParaRPr lang="en-US" sz="800" b="1" i="0" dirty="0">
                        <a:ln>
                          <a:noFill/>
                        </a:ln>
                        <a:solidFill>
                          <a:srgbClr val="244061"/>
                        </a:solidFill>
                        <a:latin typeface="Lato" panose="020F0502020204030203" pitchFamily="34" charset="0"/>
                        <a:ea typeface="Lato" panose="020F0502020204030203" pitchFamily="34" charset="0"/>
                        <a:cs typeface="Lato" panose="020F0502020204030203" pitchFamily="34" charset="0"/>
                      </a:endParaRPr>
                    </a:p>
                  </a:txBody>
                  <a:tcPr marL="61722" marR="61722" marT="30861" marB="30861"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r>
                        <a:rPr lang="en-US" sz="800" b="1" dirty="0">
                          <a:ln>
                            <a:noFill/>
                          </a:ln>
                          <a:solidFill>
                            <a:schemeClr val="accent6">
                              <a:lumMod val="50000"/>
                            </a:schemeClr>
                          </a:solidFill>
                          <a:latin typeface="Lato" panose="020F0502020204030203" pitchFamily="34" charset="0"/>
                          <a:ea typeface="Lato" panose="020F0502020204030203" pitchFamily="34" charset="0"/>
                          <a:cs typeface="Lato" panose="020F0502020204030203" pitchFamily="34" charset="0"/>
                        </a:rPr>
                        <a:t>Common Shares</a:t>
                      </a:r>
                      <a:endParaRPr lang="en-US" sz="800" b="1" i="0" dirty="0">
                        <a:ln>
                          <a:noFill/>
                        </a:ln>
                        <a:solidFill>
                          <a:schemeClr val="accent6">
                            <a:lumMod val="50000"/>
                          </a:schemeClr>
                        </a:solidFill>
                        <a:latin typeface="Lato" panose="020F0502020204030203" pitchFamily="34" charset="0"/>
                        <a:ea typeface="Lato" panose="020F0502020204030203" pitchFamily="34" charset="0"/>
                        <a:cs typeface="Lato" panose="020F0502020204030203" pitchFamily="34" charset="0"/>
                      </a:endParaRPr>
                    </a:p>
                  </a:txBody>
                  <a:tcPr marL="61722" marR="61722" marT="30861" marB="30861" anchor="ctr">
                    <a:lnL w="12700" cmpd="sng">
                      <a:noFill/>
                    </a:lnL>
                    <a:lnR>
                      <a:noFill/>
                    </a:lnR>
                    <a:lnT w="12700" cmpd="sng">
                      <a:noFill/>
                    </a:lnT>
                    <a:lnB w="3175"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800" b="0" i="0" dirty="0">
                          <a:ln>
                            <a:noFill/>
                          </a:ln>
                          <a:solidFill>
                            <a:schemeClr val="accent6">
                              <a:lumMod val="50000"/>
                            </a:schemeClr>
                          </a:solidFill>
                          <a:latin typeface="Lato"/>
                          <a:ea typeface="Lato"/>
                          <a:cs typeface="Lato"/>
                        </a:rPr>
                        <a:t>227,702,437</a:t>
                      </a:r>
                      <a:endParaRPr lang="en-US" sz="800" b="0" i="0" dirty="0">
                        <a:ln>
                          <a:noFill/>
                        </a:ln>
                        <a:solidFill>
                          <a:schemeClr val="accent6">
                            <a:lumMod val="50000"/>
                          </a:schemeClr>
                        </a:solidFill>
                        <a:latin typeface="Lato" panose="020F0502020204030203" pitchFamily="34" charset="0"/>
                        <a:ea typeface="Lato" panose="020F0502020204030203" pitchFamily="34" charset="0"/>
                        <a:cs typeface="Lato" panose="020F0502020204030203" pitchFamily="34" charset="0"/>
                      </a:endParaRPr>
                    </a:p>
                  </a:txBody>
                  <a:tcPr marL="61722" marR="61722" marT="30861" marB="30861" anchor="ctr">
                    <a:lnL>
                      <a:noFill/>
                    </a:lnL>
                    <a:lnR w="12700" cmpd="sng">
                      <a:noFill/>
                    </a:lnR>
                    <a:lnT w="12700" cmpd="sng">
                      <a:noFill/>
                    </a:lnT>
                    <a:lnB w="3175"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249107"/>
                  </a:ext>
                </a:extLst>
              </a:tr>
              <a:tr h="198557">
                <a:tc>
                  <a:txBody>
                    <a:bodyPr/>
                    <a:lstStyle/>
                    <a:p>
                      <a:endParaRPr lang="en-US" sz="800" b="1" i="0" dirty="0">
                        <a:ln>
                          <a:noFill/>
                        </a:ln>
                        <a:solidFill>
                          <a:srgbClr val="244061"/>
                        </a:solidFill>
                        <a:latin typeface="Lato" panose="020F0502020204030203" pitchFamily="34" charset="0"/>
                        <a:ea typeface="Lato" panose="020F0502020204030203" pitchFamily="34" charset="0"/>
                        <a:cs typeface="Lato" panose="020F0502020204030203" pitchFamily="34" charset="0"/>
                      </a:endParaRPr>
                    </a:p>
                  </a:txBody>
                  <a:tcPr marL="61722" marR="61722" marT="30861" marB="30861"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r>
                        <a:rPr lang="en-US" sz="800" b="1" dirty="0">
                          <a:ln>
                            <a:noFill/>
                          </a:ln>
                          <a:solidFill>
                            <a:schemeClr val="accent6">
                              <a:lumMod val="50000"/>
                            </a:schemeClr>
                          </a:solidFill>
                          <a:latin typeface="Lato"/>
                          <a:ea typeface="Lato"/>
                          <a:cs typeface="Lato"/>
                        </a:rPr>
                        <a:t>Options </a:t>
                      </a:r>
                      <a:endParaRPr lang="en-US" dirty="0"/>
                    </a:p>
                  </a:txBody>
                  <a:tcPr marL="61722" marR="61722" marT="30861" marB="30861" anchor="ctr">
                    <a:lnL w="12700" cmpd="sng">
                      <a:noFill/>
                    </a:lnL>
                    <a:lnR>
                      <a:noFill/>
                    </a:lnR>
                    <a:lnT w="3175" cap="flat" cmpd="sng" algn="ctr">
                      <a:solidFill>
                        <a:schemeClr val="accent6">
                          <a:lumMod val="40000"/>
                          <a:lumOff val="60000"/>
                        </a:schemeClr>
                      </a:solidFill>
                      <a:prstDash val="solid"/>
                      <a:round/>
                      <a:headEnd type="none" w="med" len="med"/>
                      <a:tailEnd type="none" w="med" len="med"/>
                    </a:lnT>
                    <a:lnB w="3175"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800" b="0" i="0" dirty="0">
                          <a:ln>
                            <a:noFill/>
                          </a:ln>
                          <a:solidFill>
                            <a:schemeClr val="accent6">
                              <a:lumMod val="50000"/>
                            </a:schemeClr>
                          </a:solidFill>
                          <a:latin typeface="Lato"/>
                          <a:ea typeface="Lato"/>
                          <a:cs typeface="Lato"/>
                        </a:rPr>
                        <a:t>9.5</a:t>
                      </a:r>
                      <a:endParaRPr lang="en-US" dirty="0"/>
                    </a:p>
                  </a:txBody>
                  <a:tcPr marL="61722" marR="61722" marT="30861" marB="30861" anchor="ctr">
                    <a:lnL>
                      <a:noFill/>
                    </a:lnL>
                    <a:lnR w="12700" cmpd="sng">
                      <a:noFill/>
                    </a:lnR>
                    <a:lnT w="3175" cap="flat" cmpd="sng" algn="ctr">
                      <a:solidFill>
                        <a:schemeClr val="accent6">
                          <a:lumMod val="40000"/>
                          <a:lumOff val="60000"/>
                        </a:schemeClr>
                      </a:solidFill>
                      <a:prstDash val="solid"/>
                      <a:round/>
                      <a:headEnd type="none" w="med" len="med"/>
                      <a:tailEnd type="none" w="med" len="med"/>
                    </a:lnT>
                    <a:lnB w="3175"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2352436"/>
                  </a:ext>
                </a:extLst>
              </a:tr>
              <a:tr h="198557">
                <a:tc>
                  <a:txBody>
                    <a:bodyPr/>
                    <a:lstStyle/>
                    <a:p>
                      <a:endParaRPr lang="en-US" sz="800" b="1" i="0" dirty="0">
                        <a:ln>
                          <a:noFill/>
                        </a:ln>
                        <a:solidFill>
                          <a:srgbClr val="244061"/>
                        </a:solidFill>
                        <a:latin typeface="Lato" panose="020F0502020204030203" pitchFamily="34" charset="0"/>
                        <a:ea typeface="Lato" panose="020F0502020204030203" pitchFamily="34" charset="0"/>
                        <a:cs typeface="Lato" panose="020F0502020204030203" pitchFamily="34" charset="0"/>
                      </a:endParaRPr>
                    </a:p>
                  </a:txBody>
                  <a:tcPr marL="61722" marR="61722" marT="30861" marB="30861"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r>
                        <a:rPr lang="en-US" sz="800" b="1" dirty="0">
                          <a:ln>
                            <a:noFill/>
                          </a:ln>
                          <a:solidFill>
                            <a:schemeClr val="accent6">
                              <a:lumMod val="50000"/>
                            </a:schemeClr>
                          </a:solidFill>
                          <a:latin typeface="Lato" panose="020F0502020204030203" pitchFamily="34" charset="0"/>
                          <a:ea typeface="Lato" panose="020F0502020204030203" pitchFamily="34" charset="0"/>
                          <a:cs typeface="Lato" panose="020F0502020204030203" pitchFamily="34" charset="0"/>
                        </a:rPr>
                        <a:t>Warrants</a:t>
                      </a:r>
                    </a:p>
                  </a:txBody>
                  <a:tcPr marL="61722" marR="61722" marT="30861" marB="30861" anchor="ctr">
                    <a:lnL w="12700" cmpd="sng">
                      <a:noFill/>
                    </a:lnL>
                    <a:lnR>
                      <a:noFill/>
                    </a:lnR>
                    <a:lnT w="3175" cap="flat" cmpd="sng" algn="ctr">
                      <a:solidFill>
                        <a:schemeClr val="accent6">
                          <a:lumMod val="40000"/>
                          <a:lumOff val="60000"/>
                        </a:schemeClr>
                      </a:solidFill>
                      <a:prstDash val="solid"/>
                      <a:round/>
                      <a:headEnd type="none" w="med" len="med"/>
                      <a:tailEnd type="none" w="med" len="med"/>
                    </a:lnT>
                    <a:lnB w="3175"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800" b="0" i="0" dirty="0">
                          <a:ln>
                            <a:noFill/>
                          </a:ln>
                          <a:solidFill>
                            <a:schemeClr val="accent6">
                              <a:lumMod val="50000"/>
                            </a:schemeClr>
                          </a:solidFill>
                          <a:latin typeface="Lato" panose="020F0502020204030203" pitchFamily="34" charset="0"/>
                          <a:ea typeface="Lato" panose="020F0502020204030203" pitchFamily="34" charset="0"/>
                          <a:cs typeface="Lato" panose="020F0502020204030203" pitchFamily="34" charset="0"/>
                        </a:rPr>
                        <a:t>20.61</a:t>
                      </a:r>
                    </a:p>
                  </a:txBody>
                  <a:tcPr marL="61722" marR="61722" marT="30861" marB="30861" anchor="ctr">
                    <a:lnL>
                      <a:noFill/>
                    </a:lnL>
                    <a:lnR w="12700" cmpd="sng">
                      <a:noFill/>
                    </a:lnR>
                    <a:lnT w="3175" cap="flat" cmpd="sng" algn="ctr">
                      <a:solidFill>
                        <a:schemeClr val="accent6">
                          <a:lumMod val="40000"/>
                          <a:lumOff val="60000"/>
                        </a:schemeClr>
                      </a:solidFill>
                      <a:prstDash val="solid"/>
                      <a:round/>
                      <a:headEnd type="none" w="med" len="med"/>
                      <a:tailEnd type="none" w="med" len="med"/>
                    </a:lnT>
                    <a:lnB w="3175"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0151449"/>
                  </a:ext>
                </a:extLst>
              </a:tr>
              <a:tr h="198557">
                <a:tc>
                  <a:txBody>
                    <a:bodyPr/>
                    <a:lstStyle/>
                    <a:p>
                      <a:endParaRPr lang="en-US" sz="800" b="1" i="0" dirty="0">
                        <a:ln>
                          <a:noFill/>
                        </a:ln>
                        <a:solidFill>
                          <a:srgbClr val="244061"/>
                        </a:solidFill>
                        <a:latin typeface="Lato" panose="020F0502020204030203" pitchFamily="34" charset="0"/>
                        <a:ea typeface="Lato" panose="020F0502020204030203" pitchFamily="34" charset="0"/>
                        <a:cs typeface="Lato" panose="020F0502020204030203" pitchFamily="34" charset="0"/>
                      </a:endParaRPr>
                    </a:p>
                  </a:txBody>
                  <a:tcPr marL="61722" marR="61722" marT="30861" marB="30861" anchor="ctr">
                    <a:lnL w="12700" cmpd="sng">
                      <a:noFill/>
                    </a:lnL>
                    <a:lnR>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i="0" dirty="0">
                          <a:ln>
                            <a:noFill/>
                          </a:ln>
                          <a:solidFill>
                            <a:schemeClr val="accent6">
                              <a:lumMod val="50000"/>
                            </a:schemeClr>
                          </a:solidFill>
                          <a:latin typeface="Lato"/>
                          <a:ea typeface="Lato"/>
                          <a:cs typeface="Lato"/>
                        </a:rPr>
                        <a:t>DSU/PSU/RSU</a:t>
                      </a:r>
                    </a:p>
                  </a:txBody>
                  <a:tcPr marL="61722" marR="61722" marT="30861" marB="30861" anchor="ctr">
                    <a:lnL w="12700" cmpd="sng">
                      <a:noFill/>
                    </a:lnL>
                    <a:lnR>
                      <a:noFill/>
                    </a:lnR>
                    <a:lnT w="3175" cap="flat" cmpd="sng" algn="ctr">
                      <a:solidFill>
                        <a:schemeClr val="accent6">
                          <a:lumMod val="40000"/>
                          <a:lumOff val="6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800" b="0" i="0" dirty="0">
                          <a:ln>
                            <a:noFill/>
                          </a:ln>
                          <a:solidFill>
                            <a:schemeClr val="accent6">
                              <a:lumMod val="50000"/>
                            </a:schemeClr>
                          </a:solidFill>
                          <a:latin typeface="Lato"/>
                          <a:ea typeface="Lato"/>
                          <a:cs typeface="Lato"/>
                        </a:rPr>
                        <a:t>0.31</a:t>
                      </a:r>
                    </a:p>
                  </a:txBody>
                  <a:tcPr marL="61722" marR="61722" marT="30861" marB="30861" anchor="ctr">
                    <a:lnL>
                      <a:noFill/>
                    </a:lnL>
                    <a:lnR w="12700" cmpd="sng">
                      <a:noFill/>
                    </a:lnR>
                    <a:lnT w="3175" cap="flat" cmpd="sng" algn="ctr">
                      <a:solidFill>
                        <a:schemeClr val="accent6">
                          <a:lumMod val="40000"/>
                          <a:lumOff val="6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1726238"/>
                  </a:ext>
                </a:extLst>
              </a:tr>
              <a:tr h="198556">
                <a:tc>
                  <a:txBody>
                    <a:bodyPr/>
                    <a:lstStyle/>
                    <a:p>
                      <a:pPr lvl="0">
                        <a:buNone/>
                      </a:pPr>
                      <a:endParaRPr lang="en-US" sz="800" b="1" i="0" dirty="0">
                        <a:ln>
                          <a:noFill/>
                        </a:ln>
                        <a:solidFill>
                          <a:srgbClr val="244061"/>
                        </a:solidFill>
                        <a:latin typeface="Lato"/>
                        <a:ea typeface="Lato"/>
                        <a:cs typeface="Lato"/>
                      </a:endParaRPr>
                    </a:p>
                  </a:txBody>
                  <a:tcPr marL="61722" marR="61722" marT="30861" marB="30861">
                    <a:lnL w="0">
                      <a:noFill/>
                    </a:lnL>
                    <a:lnR w="0">
                      <a:noFill/>
                    </a:lnR>
                    <a:lnT w="12700" cap="flat" cmpd="sng" algn="ctr">
                      <a:solidFill>
                        <a:schemeClr val="accent1"/>
                      </a:solidFill>
                      <a:prstDash val="solid"/>
                      <a:round/>
                      <a:headEnd type="none" w="med" len="med"/>
                      <a:tailEnd type="none" w="med" len="med"/>
                    </a:lnT>
                    <a:lnB w="12700">
                      <a:solidFill>
                        <a:schemeClr val="accent1"/>
                      </a:solidFill>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Tx/>
                        <a:buSzTx/>
                        <a:buFontTx/>
                        <a:buNone/>
                      </a:pPr>
                      <a:r>
                        <a:rPr lang="en-US" sz="800" b="1" i="0" dirty="0">
                          <a:ln>
                            <a:noFill/>
                          </a:ln>
                          <a:solidFill>
                            <a:schemeClr val="accent6">
                              <a:lumMod val="50000"/>
                            </a:schemeClr>
                          </a:solidFill>
                          <a:latin typeface="Lato"/>
                          <a:ea typeface="Lato"/>
                          <a:cs typeface="Lato"/>
                        </a:rPr>
                        <a:t>Fully Diluted</a:t>
                      </a:r>
                      <a:endParaRPr lang="en-US" dirty="0"/>
                    </a:p>
                  </a:txBody>
                  <a:tcPr marL="61722" marR="61722" marT="30861" marB="30861">
                    <a:lnL w="0">
                      <a:noFill/>
                    </a:lnL>
                    <a:lnR w="0">
                      <a:noFill/>
                    </a:lnR>
                    <a:lnT w="12700" cap="flat" cmpd="sng" algn="ctr">
                      <a:solidFill>
                        <a:schemeClr val="accent1"/>
                      </a:solidFill>
                      <a:prstDash val="solid"/>
                      <a:round/>
                      <a:headEnd type="none" w="med" len="med"/>
                      <a:tailEnd type="none" w="med" len="med"/>
                    </a:lnT>
                    <a:lnB w="12700">
                      <a:solidFill>
                        <a:schemeClr val="accent1"/>
                      </a:solidFill>
                    </a:lnB>
                    <a:lnTlToBr w="12700" cmpd="sng">
                      <a:noFill/>
                      <a:prstDash val="solid"/>
                    </a:lnTlToBr>
                    <a:lnBlToTr w="12700" cmpd="sng">
                      <a:noFill/>
                      <a:prstDash val="solid"/>
                    </a:lnBlToTr>
                    <a:noFill/>
                  </a:tcPr>
                </a:tc>
                <a:tc>
                  <a:txBody>
                    <a:bodyPr/>
                    <a:lstStyle/>
                    <a:p>
                      <a:pPr lvl="0" algn="r">
                        <a:buNone/>
                      </a:pPr>
                      <a:r>
                        <a:rPr lang="en-US" sz="800" b="0" i="0" dirty="0">
                          <a:ln>
                            <a:noFill/>
                          </a:ln>
                          <a:solidFill>
                            <a:schemeClr val="accent6">
                              <a:lumMod val="50000"/>
                            </a:schemeClr>
                          </a:solidFill>
                          <a:latin typeface="Lato"/>
                          <a:ea typeface="Lato"/>
                          <a:cs typeface="Lato"/>
                        </a:rPr>
                        <a:t>260,723,202</a:t>
                      </a:r>
                      <a:endParaRPr lang="en-US" dirty="0"/>
                    </a:p>
                  </a:txBody>
                  <a:tcPr marL="61722" marR="61722" marT="30861" marB="30861">
                    <a:lnL w="0">
                      <a:noFill/>
                    </a:lnL>
                    <a:lnR w="0">
                      <a:noFill/>
                    </a:lnR>
                    <a:lnT w="12700" cap="flat" cmpd="sng" algn="ctr">
                      <a:solidFill>
                        <a:schemeClr val="accent1"/>
                      </a:solidFill>
                      <a:prstDash val="solid"/>
                      <a:round/>
                      <a:headEnd type="none" w="med" len="med"/>
                      <a:tailEnd type="none" w="med" len="med"/>
                    </a:lnT>
                    <a:lnB w="12700">
                      <a:solidFill>
                        <a:schemeClr val="accent1"/>
                      </a:solidFill>
                    </a:lnB>
                    <a:lnTlToBr w="12700" cmpd="sng">
                      <a:noFill/>
                      <a:prstDash val="solid"/>
                    </a:lnTlToBr>
                    <a:lnBlToTr w="12700" cmpd="sng">
                      <a:noFill/>
                      <a:prstDash val="solid"/>
                    </a:lnBlToTr>
                    <a:noFill/>
                  </a:tcPr>
                </a:tc>
                <a:extLst>
                  <a:ext uri="{0D108BD9-81ED-4DB2-BD59-A6C34878D82A}">
                    <a16:rowId xmlns:a16="http://schemas.microsoft.com/office/drawing/2014/main" val="295906845"/>
                  </a:ext>
                </a:extLst>
              </a:tr>
              <a:tr h="1985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i="0" dirty="0">
                          <a:ln>
                            <a:noFill/>
                          </a:ln>
                          <a:solidFill>
                            <a:srgbClr val="244061"/>
                          </a:solidFill>
                          <a:latin typeface="Lato" panose="020F0502020204030203" pitchFamily="34" charset="0"/>
                          <a:ea typeface="Lato" panose="020F0502020204030203" pitchFamily="34" charset="0"/>
                          <a:cs typeface="Lato" panose="020F0502020204030203" pitchFamily="34" charset="0"/>
                        </a:rPr>
                        <a:t>OWNERSHIP</a:t>
                      </a:r>
                    </a:p>
                  </a:txBody>
                  <a:tcPr marL="61722" marR="61722" marT="30861" marB="30861" anchor="ctr">
                    <a:lnL w="12700" cmpd="sng">
                      <a:noFill/>
                    </a:lnL>
                    <a:lnR>
                      <a:noFill/>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800" b="1" dirty="0">
                          <a:ln>
                            <a:noFill/>
                          </a:ln>
                          <a:solidFill>
                            <a:schemeClr val="accent6">
                              <a:lumMod val="50000"/>
                            </a:schemeClr>
                          </a:solidFill>
                          <a:latin typeface="Lato" panose="020F0502020204030203" pitchFamily="34" charset="0"/>
                          <a:ea typeface="Lato" panose="020F0502020204030203" pitchFamily="34" charset="0"/>
                          <a:cs typeface="Lato" panose="020F0502020204030203" pitchFamily="34" charset="0"/>
                        </a:rPr>
                        <a:t>Institutional Ownership </a:t>
                      </a:r>
                      <a:endParaRPr lang="en-US" sz="800" b="1" i="0" dirty="0">
                        <a:ln>
                          <a:noFill/>
                        </a:ln>
                        <a:solidFill>
                          <a:schemeClr val="accent6">
                            <a:lumMod val="50000"/>
                          </a:schemeClr>
                        </a:solidFill>
                        <a:latin typeface="Lato" panose="020F0502020204030203" pitchFamily="34" charset="0"/>
                        <a:ea typeface="Lato" panose="020F0502020204030203" pitchFamily="34" charset="0"/>
                        <a:cs typeface="Lato" panose="020F0502020204030203" pitchFamily="34" charset="0"/>
                      </a:endParaRPr>
                    </a:p>
                  </a:txBody>
                  <a:tcPr marL="61722" marR="61722" marT="30861" marB="30861" anchor="ctr">
                    <a:lnL w="12700" cmpd="sng">
                      <a:noFill/>
                    </a:lnL>
                    <a:lnR>
                      <a:noFill/>
                    </a:lnR>
                    <a:lnT w="12700" cap="flat" cmpd="sng" algn="ctr">
                      <a:solidFill>
                        <a:schemeClr val="accent1"/>
                      </a:solidFill>
                      <a:prstDash val="solid"/>
                      <a:round/>
                      <a:headEnd type="none" w="med" len="med"/>
                      <a:tailEnd type="none" w="med" len="med"/>
                    </a:lnT>
                    <a:lnB w="3175"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800" dirty="0">
                          <a:ln>
                            <a:noFill/>
                          </a:ln>
                          <a:solidFill>
                            <a:schemeClr val="accent6">
                              <a:lumMod val="50000"/>
                            </a:schemeClr>
                          </a:solidFill>
                          <a:latin typeface="Lato" panose="020F0502020204030203" pitchFamily="34" charset="0"/>
                          <a:ea typeface="Lato" panose="020F0502020204030203" pitchFamily="34" charset="0"/>
                          <a:cs typeface="Lato" panose="020F0502020204030203" pitchFamily="34" charset="0"/>
                        </a:rPr>
                        <a:t>~35%</a:t>
                      </a:r>
                      <a:endParaRPr lang="en-US" sz="800" b="0" i="0" dirty="0">
                        <a:ln>
                          <a:noFill/>
                        </a:ln>
                        <a:solidFill>
                          <a:schemeClr val="accent6">
                            <a:lumMod val="50000"/>
                          </a:schemeClr>
                        </a:solidFill>
                        <a:latin typeface="Lato" panose="020F0502020204030203" pitchFamily="34" charset="0"/>
                        <a:ea typeface="Lato" panose="020F0502020204030203" pitchFamily="34" charset="0"/>
                        <a:cs typeface="Lato" panose="020F0502020204030203" pitchFamily="34" charset="0"/>
                      </a:endParaRPr>
                    </a:p>
                  </a:txBody>
                  <a:tcPr marL="61722" marR="61722" marT="30861" marB="30861" anchor="ctr">
                    <a:lnL>
                      <a:noFill/>
                    </a:lnL>
                    <a:lnR w="12700" cmpd="sng">
                      <a:noFill/>
                    </a:lnR>
                    <a:lnT w="12700" cap="flat" cmpd="sng" algn="ctr">
                      <a:solidFill>
                        <a:schemeClr val="accent1"/>
                      </a:solidFill>
                      <a:prstDash val="solid"/>
                      <a:round/>
                      <a:headEnd type="none" w="med" len="med"/>
                      <a:tailEnd type="none" w="med" len="med"/>
                    </a:lnT>
                    <a:lnB w="3175"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72690635"/>
                  </a:ext>
                </a:extLst>
              </a:tr>
              <a:tr h="308105">
                <a:tc>
                  <a:txBody>
                    <a:bodyPr/>
                    <a:lstStyle/>
                    <a:p>
                      <a:endParaRPr lang="en-US" sz="800" b="1" i="0" dirty="0">
                        <a:ln>
                          <a:noFill/>
                        </a:ln>
                        <a:solidFill>
                          <a:srgbClr val="244061"/>
                        </a:solidFill>
                        <a:latin typeface="Lato" panose="020F0502020204030203" pitchFamily="34" charset="0"/>
                        <a:ea typeface="Lato" panose="020F0502020204030203" pitchFamily="34" charset="0"/>
                        <a:cs typeface="Lato" panose="020F0502020204030203" pitchFamily="34" charset="0"/>
                      </a:endParaRPr>
                    </a:p>
                  </a:txBody>
                  <a:tcPr marL="61722" marR="61722" marT="30861" marB="30861" anchor="ctr">
                    <a:lnL w="12700" cmpd="sng">
                      <a:noFill/>
                    </a:lnL>
                    <a:lnR>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800" dirty="0"/>
                    </a:p>
                  </a:txBody>
                  <a:tcPr marL="61722" marR="61722" marT="30861" marB="30861" anchor="ctr">
                    <a:lnL w="12700" cmpd="sng">
                      <a:noFill/>
                    </a:lnL>
                    <a:lnR>
                      <a:noFill/>
                    </a:lnR>
                    <a:lnT w="3175" cap="flat" cmpd="sng" algn="ctr">
                      <a:solidFill>
                        <a:schemeClr val="accent6">
                          <a:lumMod val="40000"/>
                          <a:lumOff val="6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800" dirty="0"/>
                    </a:p>
                  </a:txBody>
                  <a:tcPr marL="61722" marR="61722" marT="30861" marB="30861" anchor="ctr">
                    <a:lnL>
                      <a:noFill/>
                    </a:lnL>
                    <a:lnR w="12700" cmpd="sng">
                      <a:noFill/>
                    </a:lnR>
                    <a:lnT w="3175" cap="flat" cmpd="sng" algn="ctr">
                      <a:solidFill>
                        <a:schemeClr val="accent6">
                          <a:lumMod val="40000"/>
                          <a:lumOff val="6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8406704"/>
                  </a:ext>
                </a:extLst>
              </a:tr>
            </a:tbl>
          </a:graphicData>
        </a:graphic>
      </p:graphicFrame>
      <p:sp>
        <p:nvSpPr>
          <p:cNvPr id="5" name="Slide Number Placeholder 4">
            <a:extLst>
              <a:ext uri="{FF2B5EF4-FFF2-40B4-BE49-F238E27FC236}">
                <a16:creationId xmlns:a16="http://schemas.microsoft.com/office/drawing/2014/main" id="{6174BC93-7B9E-7145-9816-9D07347EF3E2}"/>
              </a:ext>
            </a:extLst>
          </p:cNvPr>
          <p:cNvSpPr>
            <a:spLocks noGrp="1"/>
          </p:cNvSpPr>
          <p:nvPr>
            <p:ph type="sldNum" sz="quarter" idx="4"/>
          </p:nvPr>
        </p:nvSpPr>
        <p:spPr/>
        <p:txBody>
          <a:bodyPr/>
          <a:lstStyle/>
          <a:p>
            <a:fld id="{092B7659-9165-A646-905C-0168404DB040}" type="slidenum">
              <a:rPr lang="en-US" smtClean="0"/>
              <a:pPr/>
              <a:t>5</a:t>
            </a:fld>
            <a:endParaRPr lang="en-US" dirty="0"/>
          </a:p>
        </p:txBody>
      </p:sp>
      <p:sp>
        <p:nvSpPr>
          <p:cNvPr id="16" name="TextBox 1">
            <a:extLst>
              <a:ext uri="{FF2B5EF4-FFF2-40B4-BE49-F238E27FC236}">
                <a16:creationId xmlns:a16="http://schemas.microsoft.com/office/drawing/2014/main" id="{B1D67582-F21B-A847-812C-50DBAF7F451E}"/>
              </a:ext>
            </a:extLst>
          </p:cNvPr>
          <p:cNvSpPr txBox="1"/>
          <p:nvPr/>
        </p:nvSpPr>
        <p:spPr>
          <a:xfrm rot="5400000">
            <a:off x="8373742" y="2574886"/>
            <a:ext cx="636647" cy="734873"/>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822960"/>
            <a:r>
              <a:rPr lang="en-US" sz="1000" b="1" dirty="0">
                <a:solidFill>
                  <a:srgbClr val="000000">
                    <a:lumMod val="65000"/>
                    <a:lumOff val="35000"/>
                  </a:srgbClr>
                </a:solidFill>
                <a:latin typeface="Lato" panose="020F0502020204030203" pitchFamily="34" charset="0"/>
                <a:ea typeface="Lato" panose="020F0502020204030203" pitchFamily="34" charset="0"/>
                <a:cs typeface="Lato" panose="020F0502020204030203" pitchFamily="34" charset="0"/>
              </a:rPr>
              <a:t>Volume</a:t>
            </a:r>
          </a:p>
        </p:txBody>
      </p:sp>
      <p:sp>
        <p:nvSpPr>
          <p:cNvPr id="15" name="TextBox 1">
            <a:extLst>
              <a:ext uri="{FF2B5EF4-FFF2-40B4-BE49-F238E27FC236}">
                <a16:creationId xmlns:a16="http://schemas.microsoft.com/office/drawing/2014/main" id="{93F8E614-34B9-1F46-A030-35EAA3F4A47F}"/>
              </a:ext>
            </a:extLst>
          </p:cNvPr>
          <p:cNvSpPr txBox="1"/>
          <p:nvPr/>
        </p:nvSpPr>
        <p:spPr>
          <a:xfrm rot="16200000">
            <a:off x="4512829" y="2574885"/>
            <a:ext cx="636647" cy="734873"/>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22960"/>
            <a:r>
              <a:rPr lang="en-US" sz="1000" b="1" dirty="0">
                <a:solidFill>
                  <a:srgbClr val="000000">
                    <a:lumMod val="65000"/>
                    <a:lumOff val="35000"/>
                  </a:srgbClr>
                </a:solidFill>
                <a:latin typeface="Lato" panose="020F0502020204030203" pitchFamily="34" charset="0"/>
                <a:ea typeface="Lato" panose="020F0502020204030203" pitchFamily="34" charset="0"/>
                <a:cs typeface="Lato" panose="020F0502020204030203" pitchFamily="34" charset="0"/>
              </a:rPr>
              <a:t>Price per Share</a:t>
            </a:r>
          </a:p>
        </p:txBody>
      </p:sp>
      <p:graphicFrame>
        <p:nvGraphicFramePr>
          <p:cNvPr id="4" name="Chart 3">
            <a:extLst>
              <a:ext uri="{FF2B5EF4-FFF2-40B4-BE49-F238E27FC236}">
                <a16:creationId xmlns:a16="http://schemas.microsoft.com/office/drawing/2014/main" id="{0D5C67C2-260C-624A-8DA4-D469D8A67182}"/>
              </a:ext>
            </a:extLst>
          </p:cNvPr>
          <p:cNvGraphicFramePr>
            <a:graphicFrameLocks/>
          </p:cNvGraphicFramePr>
          <p:nvPr>
            <p:extLst>
              <p:ext uri="{D42A27DB-BD31-4B8C-83A1-F6EECF244321}">
                <p14:modId xmlns:p14="http://schemas.microsoft.com/office/powerpoint/2010/main" val="2551087722"/>
              </p:ext>
            </p:extLst>
          </p:nvPr>
        </p:nvGraphicFramePr>
        <p:xfrm>
          <a:off x="4680402" y="2037134"/>
          <a:ext cx="4206422" cy="2623276"/>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a:extLst>
              <a:ext uri="{FF2B5EF4-FFF2-40B4-BE49-F238E27FC236}">
                <a16:creationId xmlns:a16="http://schemas.microsoft.com/office/drawing/2014/main" id="{A0BC0DA2-310D-E84A-9605-360BC8267608}"/>
              </a:ext>
            </a:extLst>
          </p:cNvPr>
          <p:cNvPicPr>
            <a:picLocks noChangeAspect="1"/>
          </p:cNvPicPr>
          <p:nvPr/>
        </p:nvPicPr>
        <p:blipFill>
          <a:blip r:embed="rId4"/>
          <a:stretch>
            <a:fillRect/>
          </a:stretch>
        </p:blipFill>
        <p:spPr>
          <a:xfrm>
            <a:off x="4618846" y="1979847"/>
            <a:ext cx="471127" cy="2185352"/>
          </a:xfrm>
          <a:prstGeom prst="rect">
            <a:avLst/>
          </a:prstGeom>
        </p:spPr>
      </p:pic>
    </p:spTree>
    <p:extLst>
      <p:ext uri="{BB962C8B-B14F-4D97-AF65-F5344CB8AC3E}">
        <p14:creationId xmlns:p14="http://schemas.microsoft.com/office/powerpoint/2010/main" val="1787404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53D8366-7B51-614E-9528-C78ECAF114A8}"/>
              </a:ext>
            </a:extLst>
          </p:cNvPr>
          <p:cNvSpPr txBox="1">
            <a:spLocks/>
          </p:cNvSpPr>
          <p:nvPr/>
        </p:nvSpPr>
        <p:spPr bwMode="auto">
          <a:xfrm>
            <a:off x="8428482" y="5218024"/>
            <a:ext cx="201168" cy="211226"/>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2400" tIns="32400" rIns="32400" bIns="32400" numCol="1" anchor="t" anchorCtr="0" compatLnSpc="1">
            <a:prstTxWarp prst="textNoShape">
              <a:avLst/>
            </a:prstTxWarp>
          </a:bodyPr>
          <a:lstStyle>
            <a:defPPr>
              <a:defRPr lang="en-US"/>
            </a:defPPr>
            <a:lvl1pPr marL="0" algn="l" defTabSz="914400" rtl="0" eaLnBrk="1" latinLnBrk="0" hangingPunct="1">
              <a:defRPr sz="1800" b="0" i="0" kern="1200">
                <a:solidFill>
                  <a:schemeClr val="tx1"/>
                </a:solidFill>
                <a:latin typeface="Arial" panose="020B0604020202020204" pitchFamily="34" charset="0"/>
                <a:ea typeface="MS PGothic" panose="020B0600070205080204" pitchFamily="34" charset="-128"/>
                <a:cs typeface="Lato" panose="020F0502020204030203" pitchFamily="34" charset="0"/>
              </a:defRPr>
            </a:lvl1pPr>
            <a:lvl2pPr marL="557186" indent="-214302"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857207"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200090"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1542974"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1885856"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228738"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2571621"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2914505"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A983A77F-E02C-4B55-AE23-88B176EE659A}" type="slidenum">
              <a:rPr lang="en-US" altLang="en-US" sz="810">
                <a:solidFill>
                  <a:schemeClr val="bg1"/>
                </a:solidFill>
                <a:latin typeface="Manifold CF" pitchFamily="2" charset="77"/>
                <a:ea typeface="Lato" panose="020F0502020204030203" pitchFamily="34" charset="0"/>
              </a:rPr>
              <a:pPr algn="ctr"/>
              <a:t>6</a:t>
            </a:fld>
            <a:endParaRPr lang="en-US" altLang="en-US" sz="810" dirty="0">
              <a:solidFill>
                <a:schemeClr val="bg1"/>
              </a:solidFill>
              <a:latin typeface="Manifold CF" pitchFamily="2" charset="77"/>
              <a:ea typeface="Lato" panose="020F0502020204030203" pitchFamily="34" charset="0"/>
            </a:endParaRPr>
          </a:p>
        </p:txBody>
      </p:sp>
      <p:sp>
        <p:nvSpPr>
          <p:cNvPr id="5" name="Content Placeholder 5">
            <a:extLst>
              <a:ext uri="{FF2B5EF4-FFF2-40B4-BE49-F238E27FC236}">
                <a16:creationId xmlns:a16="http://schemas.microsoft.com/office/drawing/2014/main" id="{9DB131C4-178E-5C48-BDAF-20D18BBF9505}"/>
              </a:ext>
            </a:extLst>
          </p:cNvPr>
          <p:cNvSpPr txBox="1">
            <a:spLocks/>
          </p:cNvSpPr>
          <p:nvPr/>
        </p:nvSpPr>
        <p:spPr bwMode="auto">
          <a:xfrm>
            <a:off x="4999762" y="1130306"/>
            <a:ext cx="3856644" cy="2673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2400" tIns="32400" rIns="32400" bIns="32400" numCol="1" anchor="t" anchorCtr="0" compatLnSpc="1">
            <a:prstTxWarp prst="textNoShape">
              <a:avLst/>
            </a:prstTxWarp>
            <a:noAutofit/>
          </a:bodyPr>
          <a:lstStyle>
            <a:lvl1pPr marL="204778" indent="-204778" algn="l" rtl="0" eaLnBrk="0" fontAlgn="base" hangingPunct="0">
              <a:spcBef>
                <a:spcPct val="20000"/>
              </a:spcBef>
              <a:spcAft>
                <a:spcPct val="0"/>
              </a:spcAft>
              <a:buClr>
                <a:srgbClr val="0D045C"/>
              </a:buClr>
              <a:buSzPct val="70000"/>
              <a:buFont typeface="Wingdings" panose="05000000000000000000" pitchFamily="2" charset="2"/>
              <a:buChar char=""/>
              <a:defRPr lang="en-US" altLang="en-US" sz="1800" kern="1200" dirty="0">
                <a:solidFill>
                  <a:srgbClr val="575F69"/>
                </a:solidFill>
                <a:latin typeface="Palatino Linotype" panose="02040502050505030304" pitchFamily="18" charset="0"/>
                <a:ea typeface="MS PGothic" pitchFamily="34" charset="-128"/>
                <a:cs typeface="ＭＳ Ｐゴシック" charset="0"/>
              </a:defRPr>
            </a:lvl1pPr>
            <a:lvl2pPr marL="560770" indent="-285750" algn="l" rtl="0" eaLnBrk="0" fontAlgn="base" hangingPunct="0">
              <a:spcBef>
                <a:spcPct val="20000"/>
              </a:spcBef>
              <a:spcAft>
                <a:spcPct val="0"/>
              </a:spcAft>
              <a:buClr>
                <a:srgbClr val="0D045C"/>
              </a:buClr>
              <a:buSzPct val="80000"/>
              <a:buFont typeface="Arial" panose="020B0604020202020204" pitchFamily="34" charset="0"/>
              <a:buChar char="•"/>
              <a:defRPr lang="en-US" altLang="en-US" sz="1400" kern="1200" baseline="0" dirty="0">
                <a:solidFill>
                  <a:srgbClr val="575F69"/>
                </a:solidFill>
                <a:latin typeface="Lato Light" panose="020F0502020204030203" pitchFamily="34" charset="0"/>
                <a:ea typeface="Lato Light" panose="020F0502020204030203" pitchFamily="34" charset="0"/>
                <a:cs typeface="Lato Light" panose="020F0502020204030203" pitchFamily="34" charset="0"/>
              </a:defRPr>
            </a:lvl2pPr>
            <a:lvl3pPr marL="834601" indent="-285750" algn="l" rtl="0" eaLnBrk="0" fontAlgn="base" hangingPunct="0">
              <a:spcBef>
                <a:spcPct val="20000"/>
              </a:spcBef>
              <a:spcAft>
                <a:spcPct val="0"/>
              </a:spcAft>
              <a:buClr>
                <a:srgbClr val="0D045C"/>
              </a:buClr>
              <a:buSzPct val="60000"/>
              <a:buFont typeface="Arial" panose="020B0604020202020204" pitchFamily="34" charset="0"/>
              <a:buChar char="•"/>
              <a:defRPr lang="en-US" altLang="en-US" sz="1400" kern="1200" dirty="0">
                <a:solidFill>
                  <a:srgbClr val="575F69"/>
                </a:solidFill>
                <a:latin typeface="Lato Light" panose="020F0502020204030203" pitchFamily="34" charset="0"/>
                <a:ea typeface="Lato Light" panose="020F0502020204030203" pitchFamily="34" charset="0"/>
                <a:cs typeface="Lato Light" panose="020F0502020204030203" pitchFamily="34" charset="0"/>
              </a:defRPr>
            </a:lvl3pPr>
            <a:lvl4pPr marL="1039379" indent="-285750" algn="l" rtl="0" eaLnBrk="0" fontAlgn="base" hangingPunct="0">
              <a:spcBef>
                <a:spcPct val="20000"/>
              </a:spcBef>
              <a:spcAft>
                <a:spcPct val="0"/>
              </a:spcAft>
              <a:buClr>
                <a:srgbClr val="0D045C"/>
              </a:buClr>
              <a:buSzPct val="60000"/>
              <a:buFont typeface="Arial" panose="020B0604020202020204" pitchFamily="34" charset="0"/>
              <a:buChar char="•"/>
              <a:defRPr lang="en-US" altLang="en-US" sz="1400" kern="1200" dirty="0">
                <a:solidFill>
                  <a:srgbClr val="575F69"/>
                </a:solidFill>
                <a:latin typeface="Lato Light" panose="020F0502020204030203" pitchFamily="34" charset="0"/>
                <a:ea typeface="Lato Light" panose="020F0502020204030203" pitchFamily="34" charset="0"/>
                <a:cs typeface="Lato Light" panose="020F0502020204030203" pitchFamily="34" charset="0"/>
              </a:defRPr>
            </a:lvl4pPr>
            <a:lvl5pPr marL="1245347" indent="-285750" algn="l" rtl="0" eaLnBrk="0" fontAlgn="base" hangingPunct="0">
              <a:spcBef>
                <a:spcPct val="20000"/>
              </a:spcBef>
              <a:spcAft>
                <a:spcPct val="0"/>
              </a:spcAft>
              <a:buClr>
                <a:srgbClr val="0D045C"/>
              </a:buClr>
              <a:buSzPct val="68000"/>
              <a:buFont typeface="Arial" panose="020B0604020202020204" pitchFamily="34" charset="0"/>
              <a:buChar char="•"/>
              <a:defRPr lang="en-US" altLang="en-US" sz="1400" kern="1200" dirty="0">
                <a:solidFill>
                  <a:srgbClr val="575F69"/>
                </a:solidFill>
                <a:latin typeface="Lato Light" panose="020F0502020204030203" pitchFamily="34" charset="0"/>
                <a:ea typeface="Lato Light" panose="020F0502020204030203" pitchFamily="34" charset="0"/>
                <a:cs typeface="Lato Light" panose="020F0502020204030203" pitchFamily="34" charset="0"/>
              </a:defRPr>
            </a:lvl5pPr>
            <a:lvl6pPr marL="1302955" indent="-137153" algn="l" rtl="0" eaLnBrk="1" latinLnBrk="0" hangingPunct="1">
              <a:spcBef>
                <a:spcPct val="20000"/>
              </a:spcBef>
              <a:buClr>
                <a:schemeClr val="accent1"/>
              </a:buClr>
              <a:buChar char="•"/>
              <a:defRPr kumimoji="0" sz="1200" kern="1200">
                <a:solidFill>
                  <a:schemeClr val="tx2"/>
                </a:solidFill>
                <a:latin typeface="+mn-lt"/>
                <a:ea typeface="+mn-ea"/>
                <a:cs typeface="+mn-cs"/>
              </a:defRPr>
            </a:lvl6pPr>
            <a:lvl7pPr marL="1508685" indent="-137153" algn="l" rtl="0" eaLnBrk="1" latinLnBrk="0" hangingPunct="1">
              <a:spcBef>
                <a:spcPct val="20000"/>
              </a:spcBef>
              <a:buClr>
                <a:schemeClr val="accent1">
                  <a:tint val="60000"/>
                </a:schemeClr>
              </a:buClr>
              <a:buSzPct val="60000"/>
              <a:buFont typeface="Wingdings"/>
              <a:buChar char=""/>
              <a:defRPr kumimoji="0" sz="1050" kern="1200" baseline="0">
                <a:solidFill>
                  <a:schemeClr val="tx2"/>
                </a:solidFill>
                <a:latin typeface="+mn-lt"/>
                <a:ea typeface="+mn-ea"/>
                <a:cs typeface="+mn-cs"/>
              </a:defRPr>
            </a:lvl7pPr>
            <a:lvl8pPr marL="1714415" indent="-137153" algn="l" rtl="0" eaLnBrk="1" latinLnBrk="0" hangingPunct="1">
              <a:spcBef>
                <a:spcPct val="20000"/>
              </a:spcBef>
              <a:buClr>
                <a:schemeClr val="accent2"/>
              </a:buClr>
              <a:buChar char="•"/>
              <a:defRPr kumimoji="0" sz="1050" kern="1200" cap="small" baseline="0">
                <a:solidFill>
                  <a:schemeClr val="tx2"/>
                </a:solidFill>
                <a:latin typeface="+mn-lt"/>
                <a:ea typeface="+mn-ea"/>
                <a:cs typeface="+mn-cs"/>
              </a:defRPr>
            </a:lvl8pPr>
            <a:lvl9pPr marL="1920144" indent="-137153" algn="l" rtl="0" eaLnBrk="1" latinLnBrk="0" hangingPunct="1">
              <a:spcBef>
                <a:spcPct val="20000"/>
              </a:spcBef>
              <a:buClr>
                <a:schemeClr val="accent1">
                  <a:shade val="75000"/>
                </a:schemeClr>
              </a:buClr>
              <a:buChar char="•"/>
              <a:defRPr kumimoji="0" sz="1050" kern="1200" baseline="0">
                <a:solidFill>
                  <a:schemeClr val="tx2"/>
                </a:solidFill>
                <a:latin typeface="+mn-lt"/>
                <a:ea typeface="+mn-ea"/>
                <a:cs typeface="+mn-cs"/>
              </a:defRPr>
            </a:lvl9pPr>
          </a:lstStyle>
          <a:p>
            <a:pPr marL="154305" lvl="1" indent="-154305">
              <a:lnSpc>
                <a:spcPct val="110000"/>
              </a:lnSpc>
              <a:spcBef>
                <a:spcPts val="0"/>
              </a:spcBef>
              <a:spcAft>
                <a:spcPts val="540"/>
              </a:spcAft>
              <a:buClr>
                <a:schemeClr val="tx1">
                  <a:lumMod val="75000"/>
                  <a:lumOff val="25000"/>
                </a:schemeClr>
              </a:buClr>
              <a:buSzPct val="100000"/>
            </a:pPr>
            <a:r>
              <a:rPr lang="en-AU" sz="99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Located in Zacatecas, Mexico.  </a:t>
            </a:r>
          </a:p>
          <a:p>
            <a:pPr marL="154305" lvl="1" indent="-154305">
              <a:lnSpc>
                <a:spcPct val="110000"/>
              </a:lnSpc>
              <a:spcBef>
                <a:spcPts val="0"/>
              </a:spcBef>
              <a:spcAft>
                <a:spcPts val="540"/>
              </a:spcAft>
              <a:buClr>
                <a:schemeClr val="tx1">
                  <a:lumMod val="75000"/>
                  <a:lumOff val="25000"/>
                </a:schemeClr>
              </a:buClr>
              <a:buSzPct val="100000"/>
            </a:pPr>
            <a:r>
              <a:rPr lang="en-AU" sz="99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Option to acquire 100% ownership.</a:t>
            </a:r>
          </a:p>
          <a:p>
            <a:pPr marL="154305" lvl="1" indent="-154305">
              <a:lnSpc>
                <a:spcPct val="110000"/>
              </a:lnSpc>
              <a:spcBef>
                <a:spcPts val="0"/>
              </a:spcBef>
              <a:spcAft>
                <a:spcPts val="540"/>
              </a:spcAft>
              <a:buClr>
                <a:schemeClr val="tx1">
                  <a:lumMod val="75000"/>
                  <a:lumOff val="25000"/>
                </a:schemeClr>
              </a:buClr>
              <a:buSzPct val="100000"/>
            </a:pPr>
            <a:r>
              <a:rPr lang="en-AU" sz="99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Current Initial Resource: 16.9 mm Oz. Ag based on 44 holes totalling 10,200m of drilling. </a:t>
            </a:r>
          </a:p>
          <a:p>
            <a:pPr marL="154305" lvl="1" indent="-154305">
              <a:lnSpc>
                <a:spcPct val="110000"/>
              </a:lnSpc>
              <a:spcBef>
                <a:spcPts val="0"/>
              </a:spcBef>
              <a:spcAft>
                <a:spcPts val="540"/>
              </a:spcAft>
              <a:buClr>
                <a:schemeClr val="tx1">
                  <a:lumMod val="75000"/>
                  <a:lumOff val="25000"/>
                </a:schemeClr>
              </a:buClr>
              <a:buSzPct val="100000"/>
            </a:pPr>
            <a:r>
              <a:rPr lang="en-AU" sz="950" b="1" dirty="0">
                <a:solidFill>
                  <a:schemeClr val="tx1">
                    <a:lumMod val="75000"/>
                    <a:lumOff val="25000"/>
                  </a:schemeClr>
                </a:solidFill>
                <a:latin typeface="Lato"/>
                <a:ea typeface="Lato"/>
                <a:cs typeface="Lato"/>
              </a:rPr>
              <a:t>San Acacio and Lagartos projects located on the prolific </a:t>
            </a:r>
            <a:r>
              <a:rPr lang="en-AU" sz="950" b="1" dirty="0" err="1">
                <a:solidFill>
                  <a:schemeClr val="tx1">
                    <a:lumMod val="75000"/>
                    <a:lumOff val="25000"/>
                  </a:schemeClr>
                </a:solidFill>
                <a:latin typeface="Lato"/>
                <a:ea typeface="Lato"/>
                <a:cs typeface="Lato"/>
              </a:rPr>
              <a:t>Veta</a:t>
            </a:r>
            <a:r>
              <a:rPr lang="en-AU" sz="950" b="1" dirty="0">
                <a:solidFill>
                  <a:schemeClr val="tx1">
                    <a:lumMod val="75000"/>
                    <a:lumOff val="25000"/>
                  </a:schemeClr>
                </a:solidFill>
                <a:latin typeface="Lato"/>
                <a:ea typeface="Lato"/>
                <a:cs typeface="Lato"/>
              </a:rPr>
              <a:t> Grande and Mala Noche Vein Systems. </a:t>
            </a:r>
            <a:endParaRPr lang="en-AU" sz="95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a:p>
            <a:pPr marL="154305" lvl="1" indent="-154305">
              <a:lnSpc>
                <a:spcPct val="110000"/>
              </a:lnSpc>
              <a:spcBef>
                <a:spcPts val="0"/>
              </a:spcBef>
              <a:spcAft>
                <a:spcPts val="540"/>
              </a:spcAft>
              <a:buClr>
                <a:schemeClr val="tx1">
                  <a:lumMod val="75000"/>
                  <a:lumOff val="25000"/>
                </a:schemeClr>
              </a:buClr>
              <a:buSzPct val="100000"/>
            </a:pPr>
            <a:r>
              <a:rPr lang="en-US" sz="99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Significant Intersections outside of current resource; Base Metals never tabled into previous resource estimates. </a:t>
            </a:r>
          </a:p>
          <a:p>
            <a:pPr marL="154305" lvl="1" indent="-154305">
              <a:lnSpc>
                <a:spcPct val="110000"/>
              </a:lnSpc>
              <a:spcBef>
                <a:spcPts val="0"/>
              </a:spcBef>
              <a:spcAft>
                <a:spcPts val="540"/>
              </a:spcAft>
              <a:buClr>
                <a:schemeClr val="tx1">
                  <a:lumMod val="75000"/>
                  <a:lumOff val="25000"/>
                </a:schemeClr>
              </a:buClr>
              <a:buSzPct val="100000"/>
            </a:pPr>
            <a:r>
              <a:rPr lang="en-AU" sz="99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Excellent infrastructure, topography, and labour. </a:t>
            </a:r>
          </a:p>
          <a:p>
            <a:pPr marL="154305" lvl="1" indent="-154305">
              <a:lnSpc>
                <a:spcPct val="110000"/>
              </a:lnSpc>
              <a:spcBef>
                <a:spcPts val="0"/>
              </a:spcBef>
              <a:spcAft>
                <a:spcPts val="540"/>
              </a:spcAft>
              <a:buClr>
                <a:schemeClr val="tx1">
                  <a:lumMod val="75000"/>
                  <a:lumOff val="25000"/>
                </a:schemeClr>
              </a:buClr>
              <a:buSzPct val="100000"/>
            </a:pPr>
            <a:r>
              <a:rPr lang="en-US" sz="99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The Zacatecas Silver district has produced &gt;1B </a:t>
            </a:r>
            <a:r>
              <a:rPr lang="en-US" sz="990" b="1" dirty="0" err="1">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ozs</a:t>
            </a:r>
            <a:r>
              <a:rPr lang="en-US" sz="99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 Ag and is still a prolific mining region for silver and base metal deposits.  </a:t>
            </a:r>
          </a:p>
          <a:p>
            <a:pPr marL="154305" lvl="1" indent="-154305">
              <a:lnSpc>
                <a:spcPct val="110000"/>
              </a:lnSpc>
              <a:spcBef>
                <a:spcPts val="0"/>
              </a:spcBef>
              <a:spcAft>
                <a:spcPts val="540"/>
              </a:spcAft>
              <a:buClr>
                <a:schemeClr val="tx1">
                  <a:lumMod val="75000"/>
                  <a:lumOff val="25000"/>
                </a:schemeClr>
              </a:buClr>
              <a:buSzPct val="100000"/>
            </a:pPr>
            <a:r>
              <a:rPr lang="en-US" sz="1050" b="1" dirty="0">
                <a:solidFill>
                  <a:schemeClr val="tx1">
                    <a:lumMod val="75000"/>
                    <a:lumOff val="25000"/>
                  </a:schemeClr>
                </a:solidFill>
                <a:latin typeface="Lato"/>
                <a:ea typeface="Lato"/>
                <a:cs typeface="Lato"/>
              </a:rPr>
              <a:t>“Fresnillo from the 1960’s”.  </a:t>
            </a:r>
            <a:r>
              <a:rPr lang="en-US" sz="99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Similar crustal position/crustal blocks</a:t>
            </a:r>
          </a:p>
          <a:p>
            <a:pPr marL="584835" lvl="3" indent="-154305">
              <a:lnSpc>
                <a:spcPct val="110000"/>
              </a:lnSpc>
              <a:spcBef>
                <a:spcPts val="0"/>
              </a:spcBef>
              <a:spcAft>
                <a:spcPts val="540"/>
              </a:spcAft>
              <a:buClr>
                <a:schemeClr val="tx1">
                  <a:lumMod val="75000"/>
                  <a:lumOff val="25000"/>
                </a:schemeClr>
              </a:buClr>
              <a:buSzPct val="100000"/>
              <a:buFont typeface="Courier New" panose="02070309020205020404" pitchFamily="49" charset="0"/>
              <a:buChar char="o"/>
            </a:pPr>
            <a:r>
              <a:rPr lang="en-US" sz="99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Fresnillo out of ore by the mid 1960’s; now the world’s largest primary silver mine </a:t>
            </a:r>
          </a:p>
          <a:p>
            <a:pPr marL="584835" lvl="3" indent="-154305">
              <a:lnSpc>
                <a:spcPct val="110000"/>
              </a:lnSpc>
              <a:spcBef>
                <a:spcPts val="0"/>
              </a:spcBef>
              <a:spcAft>
                <a:spcPts val="540"/>
              </a:spcAft>
              <a:buClr>
                <a:schemeClr val="tx1">
                  <a:lumMod val="75000"/>
                  <a:lumOff val="25000"/>
                </a:schemeClr>
              </a:buClr>
              <a:buSzPct val="100000"/>
              <a:buFont typeface="Courier New" panose="02070309020205020404" pitchFamily="49" charset="0"/>
              <a:buChar char="o"/>
            </a:pPr>
            <a:r>
              <a:rPr lang="en-CA" sz="990" b="1" dirty="0">
                <a:solidFill>
                  <a:schemeClr val="tx1">
                    <a:lumMod val="75000"/>
                    <a:lumOff val="25000"/>
                  </a:schemeClr>
                </a:solidFill>
                <a:latin typeface="Lato" panose="020F0502020204030203"/>
              </a:rPr>
              <a:t>In 1975, as a result of geochemical, geophysical and geological programs, Fresnillo discovered the Santo Nino vein at a depth of approximately 300m; 3m of 1087 g/t Ag, 1.62 g/t Au, 0.4% Pb, 0.7% Zn.*</a:t>
            </a:r>
            <a:endParaRPr lang="en-US" sz="99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a:p>
            <a:pPr marL="0" lvl="1" indent="0">
              <a:lnSpc>
                <a:spcPct val="110000"/>
              </a:lnSpc>
              <a:spcBef>
                <a:spcPts val="0"/>
              </a:spcBef>
              <a:spcAft>
                <a:spcPts val="540"/>
              </a:spcAft>
              <a:buClr>
                <a:schemeClr val="tx1">
                  <a:lumMod val="75000"/>
                  <a:lumOff val="25000"/>
                </a:schemeClr>
              </a:buClr>
              <a:buSzPct val="100000"/>
              <a:buNone/>
            </a:pPr>
            <a:endParaRPr lang="en-AU" sz="108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p:txBody>
      </p:sp>
      <p:sp>
        <p:nvSpPr>
          <p:cNvPr id="2" name="Slide Number Placeholder 1">
            <a:extLst>
              <a:ext uri="{FF2B5EF4-FFF2-40B4-BE49-F238E27FC236}">
                <a16:creationId xmlns:a16="http://schemas.microsoft.com/office/drawing/2014/main" id="{ACD8EC9E-F730-954C-96CF-076BE3E89060}"/>
              </a:ext>
            </a:extLst>
          </p:cNvPr>
          <p:cNvSpPr>
            <a:spLocks noGrp="1"/>
          </p:cNvSpPr>
          <p:nvPr>
            <p:ph type="sldNum" sz="quarter" idx="4"/>
          </p:nvPr>
        </p:nvSpPr>
        <p:spPr/>
        <p:txBody>
          <a:bodyPr/>
          <a:lstStyle/>
          <a:p>
            <a:fld id="{092B7659-9165-A646-905C-0168404DB040}" type="slidenum">
              <a:rPr lang="en-US" smtClean="0"/>
              <a:pPr/>
              <a:t>6</a:t>
            </a:fld>
            <a:endParaRPr lang="en-US" dirty="0"/>
          </a:p>
        </p:txBody>
      </p:sp>
      <p:sp>
        <p:nvSpPr>
          <p:cNvPr id="3" name="Rectangle 2">
            <a:extLst>
              <a:ext uri="{FF2B5EF4-FFF2-40B4-BE49-F238E27FC236}">
                <a16:creationId xmlns:a16="http://schemas.microsoft.com/office/drawing/2014/main" id="{5145EE99-79DE-4D52-863E-702CB4DA8089}"/>
              </a:ext>
            </a:extLst>
          </p:cNvPr>
          <p:cNvSpPr/>
          <p:nvPr/>
        </p:nvSpPr>
        <p:spPr>
          <a:xfrm>
            <a:off x="578598" y="5110302"/>
            <a:ext cx="3993401" cy="215444"/>
          </a:xfrm>
          <a:prstGeom prst="rect">
            <a:avLst/>
          </a:prstGeom>
        </p:spPr>
        <p:txBody>
          <a:bodyPr wrap="none">
            <a:spAutoFit/>
          </a:bodyPr>
          <a:lstStyle/>
          <a:p>
            <a:pPr algn="ctr"/>
            <a:r>
              <a:rPr lang="en-CA" sz="800" dirty="0">
                <a:solidFill>
                  <a:schemeClr val="tx1">
                    <a:lumMod val="75000"/>
                    <a:lumOff val="25000"/>
                  </a:schemeClr>
                </a:solidFill>
                <a:latin typeface="Lato" panose="020F0502020204030203"/>
              </a:rPr>
              <a:t>**(</a:t>
            </a:r>
            <a:r>
              <a:rPr lang="en-CA" sz="800" dirty="0" err="1">
                <a:solidFill>
                  <a:schemeClr val="tx1">
                    <a:lumMod val="75000"/>
                    <a:lumOff val="25000"/>
                  </a:schemeClr>
                </a:solidFill>
                <a:latin typeface="Lato" panose="020F0502020204030203"/>
              </a:rPr>
              <a:t>Ruvalcaba</a:t>
            </a:r>
            <a:r>
              <a:rPr lang="en-CA" sz="800" dirty="0">
                <a:solidFill>
                  <a:schemeClr val="tx1">
                    <a:lumMod val="75000"/>
                    <a:lumOff val="25000"/>
                  </a:schemeClr>
                </a:solidFill>
                <a:latin typeface="Lato" panose="020F0502020204030203"/>
              </a:rPr>
              <a:t>-Ruiz &amp; Thompson, 1988; </a:t>
            </a:r>
            <a:r>
              <a:rPr lang="en-CA" sz="800" dirty="0" err="1">
                <a:solidFill>
                  <a:schemeClr val="tx1">
                    <a:lumMod val="75000"/>
                    <a:lumOff val="25000"/>
                  </a:schemeClr>
                </a:solidFill>
                <a:latin typeface="Lato" panose="020F0502020204030203"/>
              </a:rPr>
              <a:t>Gemmel</a:t>
            </a:r>
            <a:r>
              <a:rPr lang="en-CA" sz="800" dirty="0">
                <a:solidFill>
                  <a:schemeClr val="tx1">
                    <a:lumMod val="75000"/>
                    <a:lumOff val="25000"/>
                  </a:schemeClr>
                </a:solidFill>
                <a:latin typeface="Lato" panose="020F0502020204030203"/>
              </a:rPr>
              <a:t>, </a:t>
            </a:r>
            <a:r>
              <a:rPr lang="en-CA" sz="800" i="1" dirty="0">
                <a:solidFill>
                  <a:schemeClr val="tx1">
                    <a:lumMod val="75000"/>
                    <a:lumOff val="25000"/>
                  </a:schemeClr>
                </a:solidFill>
                <a:latin typeface="Lato" panose="020F0502020204030203"/>
              </a:rPr>
              <a:t>et al</a:t>
            </a:r>
            <a:r>
              <a:rPr lang="en-CA" sz="800" dirty="0">
                <a:solidFill>
                  <a:schemeClr val="tx1">
                    <a:lumMod val="75000"/>
                    <a:lumOff val="25000"/>
                  </a:schemeClr>
                </a:solidFill>
                <a:latin typeface="Lato" panose="020F0502020204030203"/>
              </a:rPr>
              <a:t>., 1988</a:t>
            </a:r>
            <a:r>
              <a:rPr lang="en-CA" sz="800" i="1" dirty="0">
                <a:solidFill>
                  <a:schemeClr val="tx1">
                    <a:lumMod val="75000"/>
                    <a:lumOff val="25000"/>
                  </a:schemeClr>
                </a:solidFill>
                <a:latin typeface="Lato" panose="020F0502020204030203"/>
              </a:rPr>
              <a:t>, </a:t>
            </a:r>
            <a:r>
              <a:rPr lang="en-CA" sz="800" dirty="0">
                <a:solidFill>
                  <a:schemeClr val="tx1">
                    <a:lumMod val="75000"/>
                    <a:lumOff val="25000"/>
                  </a:schemeClr>
                </a:solidFill>
                <a:latin typeface="Lato" panose="020F0502020204030203"/>
              </a:rPr>
              <a:t>Querol &amp; Palacios, 1990</a:t>
            </a:r>
            <a:endParaRPr lang="en-CA" sz="800" dirty="0">
              <a:solidFill>
                <a:schemeClr val="tx1">
                  <a:lumMod val="75000"/>
                  <a:lumOff val="25000"/>
                </a:schemeClr>
              </a:solidFill>
            </a:endParaRPr>
          </a:p>
        </p:txBody>
      </p:sp>
      <p:pic>
        <p:nvPicPr>
          <p:cNvPr id="10" name="Picture 9">
            <a:extLst>
              <a:ext uri="{FF2B5EF4-FFF2-40B4-BE49-F238E27FC236}">
                <a16:creationId xmlns:a16="http://schemas.microsoft.com/office/drawing/2014/main" id="{319E00FF-99F1-4221-96E9-F2803A7707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032" y="1130306"/>
            <a:ext cx="4615185" cy="3769447"/>
          </a:xfrm>
          <a:prstGeom prst="rect">
            <a:avLst/>
          </a:prstGeom>
          <a:ln>
            <a:solidFill>
              <a:schemeClr val="tx1"/>
            </a:solidFill>
          </a:ln>
        </p:spPr>
      </p:pic>
      <p:sp>
        <p:nvSpPr>
          <p:cNvPr id="11" name="Title 1">
            <a:extLst>
              <a:ext uri="{FF2B5EF4-FFF2-40B4-BE49-F238E27FC236}">
                <a16:creationId xmlns:a16="http://schemas.microsoft.com/office/drawing/2014/main" id="{A7F49FA1-1763-4BF9-903C-A9E01831ADFD}"/>
              </a:ext>
            </a:extLst>
          </p:cNvPr>
          <p:cNvSpPr txBox="1">
            <a:spLocks/>
          </p:cNvSpPr>
          <p:nvPr/>
        </p:nvSpPr>
        <p:spPr>
          <a:xfrm>
            <a:off x="728923" y="133696"/>
            <a:ext cx="7861850" cy="519723"/>
          </a:xfrm>
          <a:prstGeom prst="rect">
            <a:avLst/>
          </a:prstGeom>
        </p:spPr>
        <p:txBody>
          <a:bodyPr vert="horz" lIns="91440" tIns="45720" rIns="91440" bIns="45720" anchor="b">
            <a:normAutofit/>
          </a:bodyPr>
          <a:lstStyle>
            <a:lvl1pPr algn="l" rtl="0" eaLnBrk="0" fontAlgn="base" hangingPunct="0">
              <a:spcBef>
                <a:spcPct val="0"/>
              </a:spcBef>
              <a:spcAft>
                <a:spcPct val="0"/>
              </a:spcAft>
              <a:defRPr lang="en-US" sz="2700" b="1" i="0" kern="1200" cap="all" spc="269" baseline="0" dirty="0">
                <a:solidFill>
                  <a:srgbClr val="012B5B"/>
                </a:solidFill>
                <a:latin typeface="Manifold CF Demi Bold" pitchFamily="2" charset="77"/>
                <a:ea typeface="Lato" panose="020F0502020204030203" pitchFamily="34" charset="0"/>
                <a:cs typeface="Lato" panose="020F0502020204030203" pitchFamily="34" charset="0"/>
              </a:defRPr>
            </a:lvl1pPr>
            <a:lvl2pPr algn="l" rtl="0" eaLnBrk="0" fontAlgn="base" hangingPunct="0">
              <a:spcBef>
                <a:spcPct val="0"/>
              </a:spcBef>
              <a:spcAft>
                <a:spcPct val="0"/>
              </a:spcAft>
              <a:defRPr sz="2700">
                <a:solidFill>
                  <a:schemeClr val="tx2"/>
                </a:solidFill>
                <a:latin typeface="Georgia" pitchFamily="18" charset="0"/>
                <a:ea typeface="MS PGothic" pitchFamily="34" charset="-128"/>
                <a:cs typeface="ＭＳ Ｐゴシック" charset="0"/>
              </a:defRPr>
            </a:lvl2pPr>
            <a:lvl3pPr algn="l" rtl="0" eaLnBrk="0" fontAlgn="base" hangingPunct="0">
              <a:spcBef>
                <a:spcPct val="0"/>
              </a:spcBef>
              <a:spcAft>
                <a:spcPct val="0"/>
              </a:spcAft>
              <a:defRPr sz="2700">
                <a:solidFill>
                  <a:schemeClr val="tx2"/>
                </a:solidFill>
                <a:latin typeface="Georgia" pitchFamily="18" charset="0"/>
                <a:ea typeface="MS PGothic" pitchFamily="34" charset="-128"/>
                <a:cs typeface="ＭＳ Ｐゴシック" charset="0"/>
              </a:defRPr>
            </a:lvl3pPr>
            <a:lvl4pPr algn="l" rtl="0" eaLnBrk="0" fontAlgn="base" hangingPunct="0">
              <a:spcBef>
                <a:spcPct val="0"/>
              </a:spcBef>
              <a:spcAft>
                <a:spcPct val="0"/>
              </a:spcAft>
              <a:defRPr sz="2700">
                <a:solidFill>
                  <a:schemeClr val="tx2"/>
                </a:solidFill>
                <a:latin typeface="Georgia" pitchFamily="18" charset="0"/>
                <a:ea typeface="MS PGothic" pitchFamily="34" charset="-128"/>
                <a:cs typeface="ＭＳ Ｐゴシック" charset="0"/>
              </a:defRPr>
            </a:lvl4pPr>
            <a:lvl5pPr algn="l" rtl="0" eaLnBrk="0" fontAlgn="base" hangingPunct="0">
              <a:spcBef>
                <a:spcPct val="0"/>
              </a:spcBef>
              <a:spcAft>
                <a:spcPct val="0"/>
              </a:spcAft>
              <a:defRPr sz="2700">
                <a:solidFill>
                  <a:schemeClr val="tx2"/>
                </a:solidFill>
                <a:latin typeface="Georgia" pitchFamily="18" charset="0"/>
                <a:ea typeface="MS PGothic" pitchFamily="34" charset="-128"/>
                <a:cs typeface="ＭＳ Ｐゴシック" charset="0"/>
              </a:defRPr>
            </a:lvl5pPr>
            <a:lvl6pPr marL="411461" algn="l" rtl="0" fontAlgn="base">
              <a:spcBef>
                <a:spcPct val="0"/>
              </a:spcBef>
              <a:spcAft>
                <a:spcPct val="0"/>
              </a:spcAft>
              <a:defRPr sz="2700">
                <a:solidFill>
                  <a:schemeClr val="tx2"/>
                </a:solidFill>
                <a:latin typeface="Georgia" pitchFamily="18" charset="0"/>
              </a:defRPr>
            </a:lvl6pPr>
            <a:lvl7pPr marL="822918" algn="l" rtl="0" fontAlgn="base">
              <a:spcBef>
                <a:spcPct val="0"/>
              </a:spcBef>
              <a:spcAft>
                <a:spcPct val="0"/>
              </a:spcAft>
              <a:defRPr sz="2700">
                <a:solidFill>
                  <a:schemeClr val="tx2"/>
                </a:solidFill>
                <a:latin typeface="Georgia" pitchFamily="18" charset="0"/>
              </a:defRPr>
            </a:lvl7pPr>
            <a:lvl8pPr marL="1234379" algn="l" rtl="0" fontAlgn="base">
              <a:spcBef>
                <a:spcPct val="0"/>
              </a:spcBef>
              <a:spcAft>
                <a:spcPct val="0"/>
              </a:spcAft>
              <a:defRPr sz="2700">
                <a:solidFill>
                  <a:schemeClr val="tx2"/>
                </a:solidFill>
                <a:latin typeface="Georgia" pitchFamily="18" charset="0"/>
              </a:defRPr>
            </a:lvl8pPr>
            <a:lvl9pPr marL="1645838" algn="l" rtl="0" fontAlgn="base">
              <a:spcBef>
                <a:spcPct val="0"/>
              </a:spcBef>
              <a:spcAft>
                <a:spcPct val="0"/>
              </a:spcAft>
              <a:defRPr sz="2700">
                <a:solidFill>
                  <a:schemeClr val="tx2"/>
                </a:solidFill>
                <a:latin typeface="Georgia" pitchFamily="18" charset="0"/>
              </a:defRPr>
            </a:lvl9pPr>
          </a:lstStyle>
          <a:p>
            <a:r>
              <a:rPr lang="en-AU" sz="2000" b="0" dirty="0">
                <a:latin typeface="Manifold CF Demi Bold"/>
                <a:ea typeface="Lato"/>
                <a:cs typeface="Lato"/>
              </a:rPr>
              <a:t>Zacatecas district projects</a:t>
            </a:r>
            <a:endParaRPr lang="en-AU" sz="2025" b="0" dirty="0"/>
          </a:p>
        </p:txBody>
      </p:sp>
      <p:sp>
        <p:nvSpPr>
          <p:cNvPr id="12" name="Rectangle 11">
            <a:extLst>
              <a:ext uri="{FF2B5EF4-FFF2-40B4-BE49-F238E27FC236}">
                <a16:creationId xmlns:a16="http://schemas.microsoft.com/office/drawing/2014/main" id="{A588CB5F-2DF5-4F4F-9C3C-77A93E603E79}"/>
              </a:ext>
            </a:extLst>
          </p:cNvPr>
          <p:cNvSpPr/>
          <p:nvPr/>
        </p:nvSpPr>
        <p:spPr>
          <a:xfrm>
            <a:off x="728922" y="689655"/>
            <a:ext cx="7374116" cy="318742"/>
          </a:xfrm>
          <a:prstGeom prst="rect">
            <a:avLst/>
          </a:prstGeom>
        </p:spPr>
        <p:txBody>
          <a:bodyPr wrap="square">
            <a:spAutoFit/>
          </a:bodyPr>
          <a:lstStyle/>
          <a:p>
            <a:pPr>
              <a:lnSpc>
                <a:spcPct val="114000"/>
              </a:lnSpc>
            </a:pPr>
            <a:r>
              <a:rPr lang="en-US" sz="1440" b="1" spc="198" dirty="0">
                <a:solidFill>
                  <a:schemeClr val="bg1">
                    <a:lumMod val="65000"/>
                  </a:schemeClr>
                </a:solidFill>
                <a:latin typeface="Manifold CF Demi Bold" pitchFamily="2" charset="77"/>
                <a:ea typeface="Lato" panose="020F0502020204030203" pitchFamily="34" charset="0"/>
                <a:cs typeface="Lato" panose="020F0502020204030203" pitchFamily="34" charset="0"/>
              </a:rPr>
              <a:t>WITHIN THE BILLION OUNCE ZACATECAS MINING DISTRICT</a:t>
            </a:r>
          </a:p>
        </p:txBody>
      </p:sp>
      <p:sp>
        <p:nvSpPr>
          <p:cNvPr id="13" name="TextBox 12">
            <a:extLst>
              <a:ext uri="{FF2B5EF4-FFF2-40B4-BE49-F238E27FC236}">
                <a16:creationId xmlns:a16="http://schemas.microsoft.com/office/drawing/2014/main" id="{95529A12-D3F1-5247-8A40-7E46C3588F23}"/>
              </a:ext>
            </a:extLst>
          </p:cNvPr>
          <p:cNvSpPr txBox="1"/>
          <p:nvPr/>
        </p:nvSpPr>
        <p:spPr>
          <a:xfrm>
            <a:off x="4666653" y="4955804"/>
            <a:ext cx="4572000" cy="308995"/>
          </a:xfrm>
          <a:prstGeom prst="rect">
            <a:avLst/>
          </a:prstGeom>
          <a:noFill/>
        </p:spPr>
        <p:txBody>
          <a:bodyPr wrap="square">
            <a:spAutoFit/>
          </a:bodyPr>
          <a:lstStyle/>
          <a:p>
            <a:pPr marL="430530" lvl="3" indent="0">
              <a:lnSpc>
                <a:spcPct val="110000"/>
              </a:lnSpc>
              <a:spcBef>
                <a:spcPts val="0"/>
              </a:spcBef>
              <a:spcAft>
                <a:spcPts val="540"/>
              </a:spcAft>
              <a:buClr>
                <a:schemeClr val="tx1">
                  <a:lumMod val="75000"/>
                  <a:lumOff val="25000"/>
                </a:schemeClr>
              </a:buClr>
              <a:buSzPct val="100000"/>
              <a:buNone/>
            </a:pPr>
            <a:r>
              <a:rPr lang="en-US" b="1" i="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Discovery-Focused Geoscience Works</a:t>
            </a:r>
          </a:p>
        </p:txBody>
      </p:sp>
    </p:spTree>
    <p:extLst>
      <p:ext uri="{BB962C8B-B14F-4D97-AF65-F5344CB8AC3E}">
        <p14:creationId xmlns:p14="http://schemas.microsoft.com/office/powerpoint/2010/main" val="1171566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53D8366-7B51-614E-9528-C78ECAF114A8}"/>
              </a:ext>
            </a:extLst>
          </p:cNvPr>
          <p:cNvSpPr txBox="1">
            <a:spLocks/>
          </p:cNvSpPr>
          <p:nvPr/>
        </p:nvSpPr>
        <p:spPr bwMode="auto">
          <a:xfrm>
            <a:off x="8428482" y="5218024"/>
            <a:ext cx="201168" cy="211226"/>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2400" tIns="32400" rIns="32400" bIns="32400" numCol="1" anchor="t" anchorCtr="0" compatLnSpc="1">
            <a:prstTxWarp prst="textNoShape">
              <a:avLst/>
            </a:prstTxWarp>
          </a:bodyPr>
          <a:lstStyle>
            <a:defPPr>
              <a:defRPr lang="en-US"/>
            </a:defPPr>
            <a:lvl1pPr marL="0" algn="l" defTabSz="914400" rtl="0" eaLnBrk="1" latinLnBrk="0" hangingPunct="1">
              <a:defRPr sz="1800" b="0" i="0" kern="1200">
                <a:solidFill>
                  <a:schemeClr val="tx1"/>
                </a:solidFill>
                <a:latin typeface="Arial" panose="020B0604020202020204" pitchFamily="34" charset="0"/>
                <a:ea typeface="MS PGothic" panose="020B0600070205080204" pitchFamily="34" charset="-128"/>
                <a:cs typeface="Lato" panose="020F0502020204030203" pitchFamily="34" charset="0"/>
              </a:defRPr>
            </a:lvl1pPr>
            <a:lvl2pPr marL="557186" indent="-214302"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857207"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200090"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1542974" indent="-171441"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1885856"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228738"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2571621"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2914505" indent="-171441"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fld id="{A983A77F-E02C-4B55-AE23-88B176EE659A}" type="slidenum">
              <a:rPr lang="en-US" altLang="en-US" sz="810">
                <a:solidFill>
                  <a:schemeClr val="bg1"/>
                </a:solidFill>
                <a:latin typeface="Manifold CF" pitchFamily="2" charset="77"/>
                <a:ea typeface="Lato" panose="020F0502020204030203" pitchFamily="34" charset="0"/>
              </a:rPr>
              <a:pPr algn="ctr"/>
              <a:t>7</a:t>
            </a:fld>
            <a:endParaRPr lang="en-US" altLang="en-US" sz="810" dirty="0">
              <a:solidFill>
                <a:schemeClr val="bg1"/>
              </a:solidFill>
              <a:latin typeface="Manifold CF" pitchFamily="2" charset="77"/>
              <a:ea typeface="Lato" panose="020F0502020204030203" pitchFamily="34" charset="0"/>
            </a:endParaRPr>
          </a:p>
        </p:txBody>
      </p:sp>
      <p:pic>
        <p:nvPicPr>
          <p:cNvPr id="7" name="Picture 6">
            <a:extLst>
              <a:ext uri="{FF2B5EF4-FFF2-40B4-BE49-F238E27FC236}">
                <a16:creationId xmlns:a16="http://schemas.microsoft.com/office/drawing/2014/main" id="{6336B5CC-D0AB-9343-A3D0-D874A67935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032" y="1130306"/>
            <a:ext cx="4615185" cy="3769447"/>
          </a:xfrm>
          <a:prstGeom prst="rect">
            <a:avLst/>
          </a:prstGeom>
          <a:ln>
            <a:solidFill>
              <a:schemeClr val="tx1"/>
            </a:solidFill>
          </a:ln>
        </p:spPr>
      </p:pic>
      <p:sp>
        <p:nvSpPr>
          <p:cNvPr id="10" name="Content Placeholder 5">
            <a:extLst>
              <a:ext uri="{FF2B5EF4-FFF2-40B4-BE49-F238E27FC236}">
                <a16:creationId xmlns:a16="http://schemas.microsoft.com/office/drawing/2014/main" id="{9DB131C4-178E-5C48-BDAF-20D18BBF9505}"/>
              </a:ext>
            </a:extLst>
          </p:cNvPr>
          <p:cNvSpPr txBox="1">
            <a:spLocks/>
          </p:cNvSpPr>
          <p:nvPr/>
        </p:nvSpPr>
        <p:spPr bwMode="auto">
          <a:xfrm>
            <a:off x="4999760" y="1087142"/>
            <a:ext cx="3810207" cy="201550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2400" tIns="32400" rIns="32400" bIns="32400" numCol="1" anchor="t" anchorCtr="0" compatLnSpc="1">
            <a:prstTxWarp prst="textNoShape">
              <a:avLst/>
            </a:prstTxWarp>
            <a:noAutofit/>
          </a:bodyPr>
          <a:lstStyle>
            <a:lvl1pPr marL="204778" indent="-204778" algn="l" rtl="0" eaLnBrk="0" fontAlgn="base" hangingPunct="0">
              <a:spcBef>
                <a:spcPct val="20000"/>
              </a:spcBef>
              <a:spcAft>
                <a:spcPct val="0"/>
              </a:spcAft>
              <a:buClr>
                <a:srgbClr val="0D045C"/>
              </a:buClr>
              <a:buSzPct val="70000"/>
              <a:buFont typeface="Wingdings" panose="05000000000000000000" pitchFamily="2" charset="2"/>
              <a:buChar char=""/>
              <a:defRPr lang="en-US" altLang="en-US" sz="1800" kern="1200" dirty="0">
                <a:solidFill>
                  <a:srgbClr val="575F69"/>
                </a:solidFill>
                <a:latin typeface="Palatino Linotype" panose="02040502050505030304" pitchFamily="18" charset="0"/>
                <a:ea typeface="MS PGothic" pitchFamily="34" charset="-128"/>
                <a:cs typeface="ＭＳ Ｐゴシック" charset="0"/>
              </a:defRPr>
            </a:lvl1pPr>
            <a:lvl2pPr marL="560770" indent="-285750" algn="l" rtl="0" eaLnBrk="0" fontAlgn="base" hangingPunct="0">
              <a:spcBef>
                <a:spcPct val="20000"/>
              </a:spcBef>
              <a:spcAft>
                <a:spcPct val="0"/>
              </a:spcAft>
              <a:buClr>
                <a:srgbClr val="0D045C"/>
              </a:buClr>
              <a:buSzPct val="80000"/>
              <a:buFont typeface="Arial" panose="020B0604020202020204" pitchFamily="34" charset="0"/>
              <a:buChar char="•"/>
              <a:defRPr lang="en-US" altLang="en-US" sz="1400" kern="1200" baseline="0" dirty="0">
                <a:solidFill>
                  <a:srgbClr val="575F69"/>
                </a:solidFill>
                <a:latin typeface="Lato Light" panose="020F0502020204030203" pitchFamily="34" charset="0"/>
                <a:ea typeface="Lato Light" panose="020F0502020204030203" pitchFamily="34" charset="0"/>
                <a:cs typeface="Lato Light" panose="020F0502020204030203" pitchFamily="34" charset="0"/>
              </a:defRPr>
            </a:lvl2pPr>
            <a:lvl3pPr marL="834601" indent="-285750" algn="l" rtl="0" eaLnBrk="0" fontAlgn="base" hangingPunct="0">
              <a:spcBef>
                <a:spcPct val="20000"/>
              </a:spcBef>
              <a:spcAft>
                <a:spcPct val="0"/>
              </a:spcAft>
              <a:buClr>
                <a:srgbClr val="0D045C"/>
              </a:buClr>
              <a:buSzPct val="60000"/>
              <a:buFont typeface="Arial" panose="020B0604020202020204" pitchFamily="34" charset="0"/>
              <a:buChar char="•"/>
              <a:defRPr lang="en-US" altLang="en-US" sz="1400" kern="1200" dirty="0">
                <a:solidFill>
                  <a:srgbClr val="575F69"/>
                </a:solidFill>
                <a:latin typeface="Lato Light" panose="020F0502020204030203" pitchFamily="34" charset="0"/>
                <a:ea typeface="Lato Light" panose="020F0502020204030203" pitchFamily="34" charset="0"/>
                <a:cs typeface="Lato Light" panose="020F0502020204030203" pitchFamily="34" charset="0"/>
              </a:defRPr>
            </a:lvl3pPr>
            <a:lvl4pPr marL="1039379" indent="-285750" algn="l" rtl="0" eaLnBrk="0" fontAlgn="base" hangingPunct="0">
              <a:spcBef>
                <a:spcPct val="20000"/>
              </a:spcBef>
              <a:spcAft>
                <a:spcPct val="0"/>
              </a:spcAft>
              <a:buClr>
                <a:srgbClr val="0D045C"/>
              </a:buClr>
              <a:buSzPct val="60000"/>
              <a:buFont typeface="Arial" panose="020B0604020202020204" pitchFamily="34" charset="0"/>
              <a:buChar char="•"/>
              <a:defRPr lang="en-US" altLang="en-US" sz="1400" kern="1200" dirty="0">
                <a:solidFill>
                  <a:srgbClr val="575F69"/>
                </a:solidFill>
                <a:latin typeface="Lato Light" panose="020F0502020204030203" pitchFamily="34" charset="0"/>
                <a:ea typeface="Lato Light" panose="020F0502020204030203" pitchFamily="34" charset="0"/>
                <a:cs typeface="Lato Light" panose="020F0502020204030203" pitchFamily="34" charset="0"/>
              </a:defRPr>
            </a:lvl4pPr>
            <a:lvl5pPr marL="1245347" indent="-285750" algn="l" rtl="0" eaLnBrk="0" fontAlgn="base" hangingPunct="0">
              <a:spcBef>
                <a:spcPct val="20000"/>
              </a:spcBef>
              <a:spcAft>
                <a:spcPct val="0"/>
              </a:spcAft>
              <a:buClr>
                <a:srgbClr val="0D045C"/>
              </a:buClr>
              <a:buSzPct val="68000"/>
              <a:buFont typeface="Arial" panose="020B0604020202020204" pitchFamily="34" charset="0"/>
              <a:buChar char="•"/>
              <a:defRPr lang="en-US" altLang="en-US" sz="1400" kern="1200" dirty="0">
                <a:solidFill>
                  <a:srgbClr val="575F69"/>
                </a:solidFill>
                <a:latin typeface="Lato Light" panose="020F0502020204030203" pitchFamily="34" charset="0"/>
                <a:ea typeface="Lato Light" panose="020F0502020204030203" pitchFamily="34" charset="0"/>
                <a:cs typeface="Lato Light" panose="020F0502020204030203" pitchFamily="34" charset="0"/>
              </a:defRPr>
            </a:lvl5pPr>
            <a:lvl6pPr marL="1302955" indent="-137153" algn="l" rtl="0" eaLnBrk="1" latinLnBrk="0" hangingPunct="1">
              <a:spcBef>
                <a:spcPct val="20000"/>
              </a:spcBef>
              <a:buClr>
                <a:schemeClr val="accent1"/>
              </a:buClr>
              <a:buChar char="•"/>
              <a:defRPr kumimoji="0" sz="1200" kern="1200">
                <a:solidFill>
                  <a:schemeClr val="tx2"/>
                </a:solidFill>
                <a:latin typeface="+mn-lt"/>
                <a:ea typeface="+mn-ea"/>
                <a:cs typeface="+mn-cs"/>
              </a:defRPr>
            </a:lvl6pPr>
            <a:lvl7pPr marL="1508685" indent="-137153" algn="l" rtl="0" eaLnBrk="1" latinLnBrk="0" hangingPunct="1">
              <a:spcBef>
                <a:spcPct val="20000"/>
              </a:spcBef>
              <a:buClr>
                <a:schemeClr val="accent1">
                  <a:tint val="60000"/>
                </a:schemeClr>
              </a:buClr>
              <a:buSzPct val="60000"/>
              <a:buFont typeface="Wingdings"/>
              <a:buChar char=""/>
              <a:defRPr kumimoji="0" sz="1050" kern="1200" baseline="0">
                <a:solidFill>
                  <a:schemeClr val="tx2"/>
                </a:solidFill>
                <a:latin typeface="+mn-lt"/>
                <a:ea typeface="+mn-ea"/>
                <a:cs typeface="+mn-cs"/>
              </a:defRPr>
            </a:lvl7pPr>
            <a:lvl8pPr marL="1714415" indent="-137153" algn="l" rtl="0" eaLnBrk="1" latinLnBrk="0" hangingPunct="1">
              <a:spcBef>
                <a:spcPct val="20000"/>
              </a:spcBef>
              <a:buClr>
                <a:schemeClr val="accent2"/>
              </a:buClr>
              <a:buChar char="•"/>
              <a:defRPr kumimoji="0" sz="1050" kern="1200" cap="small" baseline="0">
                <a:solidFill>
                  <a:schemeClr val="tx2"/>
                </a:solidFill>
                <a:latin typeface="+mn-lt"/>
                <a:ea typeface="+mn-ea"/>
                <a:cs typeface="+mn-cs"/>
              </a:defRPr>
            </a:lvl8pPr>
            <a:lvl9pPr marL="1920144" indent="-137153" algn="l" rtl="0" eaLnBrk="1" latinLnBrk="0" hangingPunct="1">
              <a:spcBef>
                <a:spcPct val="20000"/>
              </a:spcBef>
              <a:buClr>
                <a:schemeClr val="accent1">
                  <a:shade val="75000"/>
                </a:schemeClr>
              </a:buClr>
              <a:buChar char="•"/>
              <a:defRPr kumimoji="0" sz="1050" kern="1200" baseline="0">
                <a:solidFill>
                  <a:schemeClr val="tx2"/>
                </a:solidFill>
                <a:latin typeface="+mn-lt"/>
                <a:ea typeface="+mn-ea"/>
                <a:cs typeface="+mn-cs"/>
              </a:defRPr>
            </a:lvl9pPr>
          </a:lstStyle>
          <a:p>
            <a:pPr marL="154305" lvl="1" indent="-154305">
              <a:lnSpc>
                <a:spcPct val="110000"/>
              </a:lnSpc>
              <a:spcBef>
                <a:spcPts val="0"/>
              </a:spcBef>
              <a:spcAft>
                <a:spcPts val="540"/>
              </a:spcAft>
              <a:buClr>
                <a:schemeClr val="tx1">
                  <a:lumMod val="75000"/>
                  <a:lumOff val="25000"/>
                </a:schemeClr>
              </a:buClr>
              <a:buSzPct val="100000"/>
            </a:pPr>
            <a:r>
              <a:rPr lang="en-AU" sz="1050" b="1" dirty="0">
                <a:solidFill>
                  <a:schemeClr val="tx1">
                    <a:lumMod val="75000"/>
                    <a:lumOff val="25000"/>
                  </a:schemeClr>
                </a:solidFill>
                <a:latin typeface="Lato"/>
                <a:ea typeface="Lato"/>
                <a:cs typeface="Lato"/>
              </a:rPr>
              <a:t>Nearly tripled Defiance's land position in historic Zacatecas silver district. </a:t>
            </a:r>
            <a:endParaRPr lang="en-AU" sz="105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a:p>
            <a:pPr marL="154305" lvl="1" indent="-154305">
              <a:lnSpc>
                <a:spcPct val="110000"/>
              </a:lnSpc>
              <a:spcBef>
                <a:spcPts val="0"/>
              </a:spcBef>
              <a:spcAft>
                <a:spcPts val="540"/>
              </a:spcAft>
              <a:buClr>
                <a:schemeClr val="tx1">
                  <a:lumMod val="75000"/>
                  <a:lumOff val="25000"/>
                </a:schemeClr>
              </a:buClr>
              <a:buSzPct val="100000"/>
            </a:pPr>
            <a:r>
              <a:rPr lang="en-AU" sz="1050" b="1" dirty="0">
                <a:solidFill>
                  <a:schemeClr val="tx1">
                    <a:lumMod val="75000"/>
                    <a:lumOff val="25000"/>
                  </a:schemeClr>
                </a:solidFill>
                <a:latin typeface="Lato"/>
                <a:ea typeface="Lato"/>
                <a:cs typeface="Lato"/>
              </a:rPr>
              <a:t>Option to acquire 100% ownership from Pan American Silver</a:t>
            </a:r>
          </a:p>
          <a:p>
            <a:pPr marL="154305" lvl="1" indent="-154305">
              <a:lnSpc>
                <a:spcPct val="110000"/>
              </a:lnSpc>
              <a:spcBef>
                <a:spcPts val="0"/>
              </a:spcBef>
              <a:spcAft>
                <a:spcPts val="540"/>
              </a:spcAft>
              <a:buClr>
                <a:schemeClr val="tx1">
                  <a:lumMod val="75000"/>
                  <a:lumOff val="25000"/>
                </a:schemeClr>
              </a:buClr>
              <a:buSzPct val="100000"/>
            </a:pPr>
            <a:r>
              <a:rPr lang="en-AU" sz="1050" b="1" dirty="0">
                <a:solidFill>
                  <a:schemeClr val="tx1">
                    <a:lumMod val="75000"/>
                    <a:lumOff val="25000"/>
                  </a:schemeClr>
                </a:solidFill>
                <a:latin typeface="Lato"/>
                <a:ea typeface="Lato"/>
                <a:cs typeface="Lato"/>
              </a:rPr>
              <a:t>High-grade historical drilling on Northern, Panuco licenses. </a:t>
            </a:r>
          </a:p>
          <a:p>
            <a:pPr marL="154305" lvl="1" indent="-154305">
              <a:lnSpc>
                <a:spcPct val="110000"/>
              </a:lnSpc>
              <a:spcBef>
                <a:spcPts val="0"/>
              </a:spcBef>
              <a:spcAft>
                <a:spcPts val="540"/>
              </a:spcAft>
              <a:buClr>
                <a:schemeClr val="tx1">
                  <a:lumMod val="75000"/>
                  <a:lumOff val="25000"/>
                </a:schemeClr>
              </a:buClr>
              <a:buSzPct val="100000"/>
            </a:pPr>
            <a:r>
              <a:rPr lang="en-US" sz="1050" b="1" dirty="0">
                <a:solidFill>
                  <a:schemeClr val="tx1">
                    <a:lumMod val="75000"/>
                    <a:lumOff val="25000"/>
                  </a:schemeClr>
                </a:solidFill>
                <a:latin typeface="Lato"/>
                <a:ea typeface="Lato"/>
                <a:cs typeface="Lato"/>
              </a:rPr>
              <a:t>Significant, well-mineralized, multi- kilometer target at </a:t>
            </a:r>
            <a:r>
              <a:rPr lang="en-US" sz="1050" b="1" dirty="0" err="1">
                <a:solidFill>
                  <a:schemeClr val="tx1">
                    <a:lumMod val="75000"/>
                    <a:lumOff val="25000"/>
                  </a:schemeClr>
                </a:solidFill>
                <a:latin typeface="Lato"/>
                <a:ea typeface="Lato"/>
                <a:cs typeface="Lato"/>
              </a:rPr>
              <a:t>Lucita</a:t>
            </a:r>
            <a:r>
              <a:rPr lang="en-US" sz="1050" b="1" dirty="0">
                <a:solidFill>
                  <a:schemeClr val="tx1">
                    <a:lumMod val="75000"/>
                    <a:lumOff val="25000"/>
                  </a:schemeClr>
                </a:solidFill>
                <a:latin typeface="Lato"/>
                <a:ea typeface="Lato"/>
                <a:cs typeface="Lato"/>
              </a:rPr>
              <a:t> Central (Palenque Vein System). Individual drill results* up to </a:t>
            </a:r>
            <a:r>
              <a:rPr lang="en-US" sz="1300" b="1" i="1" dirty="0">
                <a:solidFill>
                  <a:schemeClr val="tx1">
                    <a:lumMod val="75000"/>
                    <a:lumOff val="25000"/>
                  </a:schemeClr>
                </a:solidFill>
                <a:latin typeface="Lato"/>
                <a:ea typeface="Lato"/>
                <a:cs typeface="Lato"/>
              </a:rPr>
              <a:t>3260 g/t Ag &amp; 1603 g/t Ag</a:t>
            </a:r>
            <a:endParaRPr lang="en-US" sz="1300" b="1" i="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a:p>
            <a:pPr marL="0" lvl="1" indent="0">
              <a:lnSpc>
                <a:spcPct val="110000"/>
              </a:lnSpc>
              <a:spcBef>
                <a:spcPts val="0"/>
              </a:spcBef>
              <a:spcAft>
                <a:spcPts val="540"/>
              </a:spcAft>
              <a:buClr>
                <a:schemeClr val="tx1">
                  <a:lumMod val="75000"/>
                  <a:lumOff val="25000"/>
                </a:schemeClr>
              </a:buClr>
              <a:buSzPct val="100000"/>
              <a:buNone/>
            </a:pPr>
            <a:endParaRPr lang="en-AU" sz="108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p:txBody>
      </p:sp>
      <p:sp>
        <p:nvSpPr>
          <p:cNvPr id="11" name="Title 1">
            <a:extLst>
              <a:ext uri="{FF2B5EF4-FFF2-40B4-BE49-F238E27FC236}">
                <a16:creationId xmlns:a16="http://schemas.microsoft.com/office/drawing/2014/main" id="{6449FA04-D5C9-4B4C-9669-84A9373D6CBC}"/>
              </a:ext>
            </a:extLst>
          </p:cNvPr>
          <p:cNvSpPr txBox="1">
            <a:spLocks/>
          </p:cNvSpPr>
          <p:nvPr/>
        </p:nvSpPr>
        <p:spPr>
          <a:xfrm>
            <a:off x="728923" y="133696"/>
            <a:ext cx="7861850" cy="519723"/>
          </a:xfrm>
          <a:prstGeom prst="rect">
            <a:avLst/>
          </a:prstGeom>
        </p:spPr>
        <p:txBody>
          <a:bodyPr vert="horz" lIns="91440" tIns="45720" rIns="91440" bIns="45720" anchor="b">
            <a:normAutofit/>
          </a:bodyPr>
          <a:lstStyle>
            <a:lvl1pPr algn="l" rtl="0" eaLnBrk="0" fontAlgn="base" hangingPunct="0">
              <a:spcBef>
                <a:spcPct val="0"/>
              </a:spcBef>
              <a:spcAft>
                <a:spcPct val="0"/>
              </a:spcAft>
              <a:defRPr lang="en-US" sz="2700" b="1" i="0" kern="1200" cap="all" spc="269" baseline="0" dirty="0">
                <a:solidFill>
                  <a:srgbClr val="012B5B"/>
                </a:solidFill>
                <a:latin typeface="Manifold CF Demi Bold" pitchFamily="2" charset="77"/>
                <a:ea typeface="Lato" panose="020F0502020204030203" pitchFamily="34" charset="0"/>
                <a:cs typeface="Lato" panose="020F0502020204030203" pitchFamily="34" charset="0"/>
              </a:defRPr>
            </a:lvl1pPr>
            <a:lvl2pPr algn="l" rtl="0" eaLnBrk="0" fontAlgn="base" hangingPunct="0">
              <a:spcBef>
                <a:spcPct val="0"/>
              </a:spcBef>
              <a:spcAft>
                <a:spcPct val="0"/>
              </a:spcAft>
              <a:defRPr sz="2700">
                <a:solidFill>
                  <a:schemeClr val="tx2"/>
                </a:solidFill>
                <a:latin typeface="Georgia" pitchFamily="18" charset="0"/>
                <a:ea typeface="MS PGothic" pitchFamily="34" charset="-128"/>
                <a:cs typeface="ＭＳ Ｐゴシック" charset="0"/>
              </a:defRPr>
            </a:lvl2pPr>
            <a:lvl3pPr algn="l" rtl="0" eaLnBrk="0" fontAlgn="base" hangingPunct="0">
              <a:spcBef>
                <a:spcPct val="0"/>
              </a:spcBef>
              <a:spcAft>
                <a:spcPct val="0"/>
              </a:spcAft>
              <a:defRPr sz="2700">
                <a:solidFill>
                  <a:schemeClr val="tx2"/>
                </a:solidFill>
                <a:latin typeface="Georgia" pitchFamily="18" charset="0"/>
                <a:ea typeface="MS PGothic" pitchFamily="34" charset="-128"/>
                <a:cs typeface="ＭＳ Ｐゴシック" charset="0"/>
              </a:defRPr>
            </a:lvl3pPr>
            <a:lvl4pPr algn="l" rtl="0" eaLnBrk="0" fontAlgn="base" hangingPunct="0">
              <a:spcBef>
                <a:spcPct val="0"/>
              </a:spcBef>
              <a:spcAft>
                <a:spcPct val="0"/>
              </a:spcAft>
              <a:defRPr sz="2700">
                <a:solidFill>
                  <a:schemeClr val="tx2"/>
                </a:solidFill>
                <a:latin typeface="Georgia" pitchFamily="18" charset="0"/>
                <a:ea typeface="MS PGothic" pitchFamily="34" charset="-128"/>
                <a:cs typeface="ＭＳ Ｐゴシック" charset="0"/>
              </a:defRPr>
            </a:lvl4pPr>
            <a:lvl5pPr algn="l" rtl="0" eaLnBrk="0" fontAlgn="base" hangingPunct="0">
              <a:spcBef>
                <a:spcPct val="0"/>
              </a:spcBef>
              <a:spcAft>
                <a:spcPct val="0"/>
              </a:spcAft>
              <a:defRPr sz="2700">
                <a:solidFill>
                  <a:schemeClr val="tx2"/>
                </a:solidFill>
                <a:latin typeface="Georgia" pitchFamily="18" charset="0"/>
                <a:ea typeface="MS PGothic" pitchFamily="34" charset="-128"/>
                <a:cs typeface="ＭＳ Ｐゴシック" charset="0"/>
              </a:defRPr>
            </a:lvl5pPr>
            <a:lvl6pPr marL="411461" algn="l" rtl="0" fontAlgn="base">
              <a:spcBef>
                <a:spcPct val="0"/>
              </a:spcBef>
              <a:spcAft>
                <a:spcPct val="0"/>
              </a:spcAft>
              <a:defRPr sz="2700">
                <a:solidFill>
                  <a:schemeClr val="tx2"/>
                </a:solidFill>
                <a:latin typeface="Georgia" pitchFamily="18" charset="0"/>
              </a:defRPr>
            </a:lvl6pPr>
            <a:lvl7pPr marL="822918" algn="l" rtl="0" fontAlgn="base">
              <a:spcBef>
                <a:spcPct val="0"/>
              </a:spcBef>
              <a:spcAft>
                <a:spcPct val="0"/>
              </a:spcAft>
              <a:defRPr sz="2700">
                <a:solidFill>
                  <a:schemeClr val="tx2"/>
                </a:solidFill>
                <a:latin typeface="Georgia" pitchFamily="18" charset="0"/>
              </a:defRPr>
            </a:lvl7pPr>
            <a:lvl8pPr marL="1234379" algn="l" rtl="0" fontAlgn="base">
              <a:spcBef>
                <a:spcPct val="0"/>
              </a:spcBef>
              <a:spcAft>
                <a:spcPct val="0"/>
              </a:spcAft>
              <a:defRPr sz="2700">
                <a:solidFill>
                  <a:schemeClr val="tx2"/>
                </a:solidFill>
                <a:latin typeface="Georgia" pitchFamily="18" charset="0"/>
              </a:defRPr>
            </a:lvl8pPr>
            <a:lvl9pPr marL="1645838" algn="l" rtl="0" fontAlgn="base">
              <a:spcBef>
                <a:spcPct val="0"/>
              </a:spcBef>
              <a:spcAft>
                <a:spcPct val="0"/>
              </a:spcAft>
              <a:defRPr sz="2700">
                <a:solidFill>
                  <a:schemeClr val="tx2"/>
                </a:solidFill>
                <a:latin typeface="Georgia" pitchFamily="18" charset="0"/>
              </a:defRPr>
            </a:lvl9pPr>
          </a:lstStyle>
          <a:p>
            <a:r>
              <a:rPr lang="en-AU" sz="2000" b="0" dirty="0">
                <a:latin typeface="Manifold CF Demi Bold"/>
                <a:ea typeface="Lato"/>
                <a:cs typeface="Lato"/>
              </a:rPr>
              <a:t>LUCITA EXPLORATION PROJECT</a:t>
            </a:r>
            <a:endParaRPr lang="en-AU" sz="2025" b="0" dirty="0"/>
          </a:p>
        </p:txBody>
      </p:sp>
      <p:sp>
        <p:nvSpPr>
          <p:cNvPr id="12" name="Rectangle 11">
            <a:extLst>
              <a:ext uri="{FF2B5EF4-FFF2-40B4-BE49-F238E27FC236}">
                <a16:creationId xmlns:a16="http://schemas.microsoft.com/office/drawing/2014/main" id="{4C96D6F9-C8FE-BF41-828A-25A596469830}"/>
              </a:ext>
            </a:extLst>
          </p:cNvPr>
          <p:cNvSpPr/>
          <p:nvPr/>
        </p:nvSpPr>
        <p:spPr>
          <a:xfrm>
            <a:off x="728922" y="689655"/>
            <a:ext cx="7374116" cy="318742"/>
          </a:xfrm>
          <a:prstGeom prst="rect">
            <a:avLst/>
          </a:prstGeom>
        </p:spPr>
        <p:txBody>
          <a:bodyPr wrap="square">
            <a:spAutoFit/>
          </a:bodyPr>
          <a:lstStyle/>
          <a:p>
            <a:pPr>
              <a:lnSpc>
                <a:spcPct val="114000"/>
              </a:lnSpc>
            </a:pPr>
            <a:r>
              <a:rPr lang="en-US" sz="1440" b="1" spc="198" dirty="0">
                <a:solidFill>
                  <a:schemeClr val="bg1">
                    <a:lumMod val="65000"/>
                  </a:schemeClr>
                </a:solidFill>
                <a:latin typeface="Manifold CF Demi Bold" pitchFamily="2" charset="77"/>
                <a:ea typeface="Lato" panose="020F0502020204030203" pitchFamily="34" charset="0"/>
                <a:cs typeface="Lato" panose="020F0502020204030203" pitchFamily="34" charset="0"/>
              </a:rPr>
              <a:t>DISCOVERY READY PARTNERSHIP WITH PAN AMERICAN SILVER</a:t>
            </a:r>
          </a:p>
        </p:txBody>
      </p:sp>
      <p:sp>
        <p:nvSpPr>
          <p:cNvPr id="2" name="Slide Number Placeholder 1">
            <a:extLst>
              <a:ext uri="{FF2B5EF4-FFF2-40B4-BE49-F238E27FC236}">
                <a16:creationId xmlns:a16="http://schemas.microsoft.com/office/drawing/2014/main" id="{72B73E02-4A8D-2B46-A960-377F3D162E35}"/>
              </a:ext>
            </a:extLst>
          </p:cNvPr>
          <p:cNvSpPr>
            <a:spLocks noGrp="1"/>
          </p:cNvSpPr>
          <p:nvPr>
            <p:ph type="sldNum" sz="quarter" idx="4"/>
          </p:nvPr>
        </p:nvSpPr>
        <p:spPr/>
        <p:txBody>
          <a:bodyPr/>
          <a:lstStyle/>
          <a:p>
            <a:fld id="{092B7659-9165-A646-905C-0168404DB040}" type="slidenum">
              <a:rPr lang="en-US" smtClean="0"/>
              <a:pPr/>
              <a:t>7</a:t>
            </a:fld>
            <a:endParaRPr lang="en-US" dirty="0"/>
          </a:p>
        </p:txBody>
      </p:sp>
      <p:pic>
        <p:nvPicPr>
          <p:cNvPr id="5" name="Picture 4" descr="Table&#10;&#10;Description automatically generated">
            <a:extLst>
              <a:ext uri="{FF2B5EF4-FFF2-40B4-BE49-F238E27FC236}">
                <a16:creationId xmlns:a16="http://schemas.microsoft.com/office/drawing/2014/main" id="{1E9E8A02-9F69-46F7-9D3B-4EA950ADBE8D}"/>
              </a:ext>
            </a:extLst>
          </p:cNvPr>
          <p:cNvPicPr>
            <a:picLocks noChangeAspect="1"/>
          </p:cNvPicPr>
          <p:nvPr/>
        </p:nvPicPr>
        <p:blipFill>
          <a:blip r:embed="rId3"/>
          <a:stretch>
            <a:fillRect/>
          </a:stretch>
        </p:blipFill>
        <p:spPr>
          <a:xfrm>
            <a:off x="5026704" y="2782277"/>
            <a:ext cx="4007130" cy="2476141"/>
          </a:xfrm>
          <a:prstGeom prst="rect">
            <a:avLst/>
          </a:prstGeom>
        </p:spPr>
      </p:pic>
      <p:sp>
        <p:nvSpPr>
          <p:cNvPr id="13" name="Rectangle 12">
            <a:extLst>
              <a:ext uri="{FF2B5EF4-FFF2-40B4-BE49-F238E27FC236}">
                <a16:creationId xmlns:a16="http://schemas.microsoft.com/office/drawing/2014/main" id="{5AB0DAC0-11C4-45E1-938D-180BFEDE4EAA}"/>
              </a:ext>
            </a:extLst>
          </p:cNvPr>
          <p:cNvSpPr/>
          <p:nvPr/>
        </p:nvSpPr>
        <p:spPr>
          <a:xfrm>
            <a:off x="7724283" y="5203171"/>
            <a:ext cx="1388522" cy="230832"/>
          </a:xfrm>
          <a:prstGeom prst="rect">
            <a:avLst/>
          </a:prstGeom>
        </p:spPr>
        <p:txBody>
          <a:bodyPr wrap="none">
            <a:spAutoFit/>
          </a:bodyPr>
          <a:lstStyle/>
          <a:p>
            <a:r>
              <a:rPr lang="en-AU" sz="900" i="1" dirty="0">
                <a:solidFill>
                  <a:schemeClr val="tx1">
                    <a:lumMod val="75000"/>
                    <a:lumOff val="25000"/>
                  </a:schemeClr>
                </a:solidFill>
                <a:latin typeface="Lato"/>
                <a:ea typeface="Lato"/>
                <a:cs typeface="Lato"/>
              </a:rPr>
              <a:t>*True thickness unknown</a:t>
            </a:r>
            <a:endParaRPr lang="en-CA" sz="900" i="1" dirty="0"/>
          </a:p>
        </p:txBody>
      </p:sp>
    </p:spTree>
    <p:extLst>
      <p:ext uri="{BB962C8B-B14F-4D97-AF65-F5344CB8AC3E}">
        <p14:creationId xmlns:p14="http://schemas.microsoft.com/office/powerpoint/2010/main" val="1666343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DB131C4-178E-5C48-BDAF-20D18BBF9505}"/>
              </a:ext>
            </a:extLst>
          </p:cNvPr>
          <p:cNvSpPr txBox="1">
            <a:spLocks noGrp="1"/>
          </p:cNvSpPr>
          <p:nvPr>
            <p:ph idx="1"/>
          </p:nvPr>
        </p:nvSpPr>
        <p:spPr bwMode="auto">
          <a:xfrm>
            <a:off x="5702368" y="509502"/>
            <a:ext cx="3185851" cy="26451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2400" tIns="32400" rIns="32400" bIns="32400" numCol="1" anchor="t" anchorCtr="0" compatLnSpc="1">
            <a:prstTxWarp prst="textNoShape">
              <a:avLst/>
            </a:prstTxWarp>
            <a:noAutofit/>
          </a:bodyPr>
          <a:lstStyle>
            <a:lvl1pPr marL="204778" indent="-204778" algn="l" rtl="0" eaLnBrk="0" fontAlgn="base" hangingPunct="0">
              <a:spcBef>
                <a:spcPct val="20000"/>
              </a:spcBef>
              <a:spcAft>
                <a:spcPct val="0"/>
              </a:spcAft>
              <a:buClr>
                <a:srgbClr val="0D045C"/>
              </a:buClr>
              <a:buSzPct val="70000"/>
              <a:buFont typeface="Wingdings" panose="05000000000000000000" pitchFamily="2" charset="2"/>
              <a:buChar char=""/>
              <a:defRPr lang="en-US" altLang="en-US" sz="1800" kern="1200" dirty="0">
                <a:solidFill>
                  <a:srgbClr val="575F69"/>
                </a:solidFill>
                <a:latin typeface="Palatino Linotype" panose="02040502050505030304" pitchFamily="18" charset="0"/>
                <a:ea typeface="MS PGothic" pitchFamily="34" charset="-128"/>
                <a:cs typeface="ＭＳ Ｐゴシック" charset="0"/>
              </a:defRPr>
            </a:lvl1pPr>
            <a:lvl2pPr marL="560770" indent="-285750" algn="l" rtl="0" eaLnBrk="0" fontAlgn="base" hangingPunct="0">
              <a:spcBef>
                <a:spcPct val="20000"/>
              </a:spcBef>
              <a:spcAft>
                <a:spcPct val="0"/>
              </a:spcAft>
              <a:buClr>
                <a:srgbClr val="0D045C"/>
              </a:buClr>
              <a:buSzPct val="80000"/>
              <a:buFont typeface="Arial" panose="020B0604020202020204" pitchFamily="34" charset="0"/>
              <a:buChar char="•"/>
              <a:defRPr lang="en-US" altLang="en-US" sz="1400" kern="1200" baseline="0" dirty="0">
                <a:solidFill>
                  <a:srgbClr val="575F69"/>
                </a:solidFill>
                <a:latin typeface="Lato Light" panose="020F0502020204030203" pitchFamily="34" charset="0"/>
                <a:ea typeface="Lato Light" panose="020F0502020204030203" pitchFamily="34" charset="0"/>
                <a:cs typeface="Lato Light" panose="020F0502020204030203" pitchFamily="34" charset="0"/>
              </a:defRPr>
            </a:lvl2pPr>
            <a:lvl3pPr marL="834601" indent="-285750" algn="l" rtl="0" eaLnBrk="0" fontAlgn="base" hangingPunct="0">
              <a:spcBef>
                <a:spcPct val="20000"/>
              </a:spcBef>
              <a:spcAft>
                <a:spcPct val="0"/>
              </a:spcAft>
              <a:buClr>
                <a:srgbClr val="0D045C"/>
              </a:buClr>
              <a:buSzPct val="60000"/>
              <a:buFont typeface="Arial" panose="020B0604020202020204" pitchFamily="34" charset="0"/>
              <a:buChar char="•"/>
              <a:defRPr lang="en-US" altLang="en-US" sz="1400" kern="1200" dirty="0">
                <a:solidFill>
                  <a:srgbClr val="575F69"/>
                </a:solidFill>
                <a:latin typeface="Lato Light" panose="020F0502020204030203" pitchFamily="34" charset="0"/>
                <a:ea typeface="Lato Light" panose="020F0502020204030203" pitchFamily="34" charset="0"/>
                <a:cs typeface="Lato Light" panose="020F0502020204030203" pitchFamily="34" charset="0"/>
              </a:defRPr>
            </a:lvl3pPr>
            <a:lvl4pPr marL="1039379" indent="-285750" algn="l" rtl="0" eaLnBrk="0" fontAlgn="base" hangingPunct="0">
              <a:spcBef>
                <a:spcPct val="20000"/>
              </a:spcBef>
              <a:spcAft>
                <a:spcPct val="0"/>
              </a:spcAft>
              <a:buClr>
                <a:srgbClr val="0D045C"/>
              </a:buClr>
              <a:buSzPct val="60000"/>
              <a:buFont typeface="Arial" panose="020B0604020202020204" pitchFamily="34" charset="0"/>
              <a:buChar char="•"/>
              <a:defRPr lang="en-US" altLang="en-US" sz="1400" kern="1200" dirty="0">
                <a:solidFill>
                  <a:srgbClr val="575F69"/>
                </a:solidFill>
                <a:latin typeface="Lato Light" panose="020F0502020204030203" pitchFamily="34" charset="0"/>
                <a:ea typeface="Lato Light" panose="020F0502020204030203" pitchFamily="34" charset="0"/>
                <a:cs typeface="Lato Light" panose="020F0502020204030203" pitchFamily="34" charset="0"/>
              </a:defRPr>
            </a:lvl4pPr>
            <a:lvl5pPr marL="1245347" indent="-285750" algn="l" rtl="0" eaLnBrk="0" fontAlgn="base" hangingPunct="0">
              <a:spcBef>
                <a:spcPct val="20000"/>
              </a:spcBef>
              <a:spcAft>
                <a:spcPct val="0"/>
              </a:spcAft>
              <a:buClr>
                <a:srgbClr val="0D045C"/>
              </a:buClr>
              <a:buSzPct val="68000"/>
              <a:buFont typeface="Arial" panose="020B0604020202020204" pitchFamily="34" charset="0"/>
              <a:buChar char="•"/>
              <a:defRPr lang="en-US" altLang="en-US" sz="1400" kern="1200" dirty="0">
                <a:solidFill>
                  <a:srgbClr val="575F69"/>
                </a:solidFill>
                <a:latin typeface="Lato Light" panose="020F0502020204030203" pitchFamily="34" charset="0"/>
                <a:ea typeface="Lato Light" panose="020F0502020204030203" pitchFamily="34" charset="0"/>
                <a:cs typeface="Lato Light" panose="020F0502020204030203" pitchFamily="34" charset="0"/>
              </a:defRPr>
            </a:lvl5pPr>
            <a:lvl6pPr marL="1302955" indent="-137153" algn="l" rtl="0" eaLnBrk="1" latinLnBrk="0" hangingPunct="1">
              <a:spcBef>
                <a:spcPct val="20000"/>
              </a:spcBef>
              <a:buClr>
                <a:schemeClr val="accent1"/>
              </a:buClr>
              <a:buChar char="•"/>
              <a:defRPr kumimoji="0" sz="1200" kern="1200">
                <a:solidFill>
                  <a:schemeClr val="tx2"/>
                </a:solidFill>
                <a:latin typeface="+mn-lt"/>
                <a:ea typeface="+mn-ea"/>
                <a:cs typeface="+mn-cs"/>
              </a:defRPr>
            </a:lvl6pPr>
            <a:lvl7pPr marL="1508685" indent="-137153" algn="l" rtl="0" eaLnBrk="1" latinLnBrk="0" hangingPunct="1">
              <a:spcBef>
                <a:spcPct val="20000"/>
              </a:spcBef>
              <a:buClr>
                <a:schemeClr val="accent1">
                  <a:tint val="60000"/>
                </a:schemeClr>
              </a:buClr>
              <a:buSzPct val="60000"/>
              <a:buFont typeface="Wingdings"/>
              <a:buChar char=""/>
              <a:defRPr kumimoji="0" sz="1050" kern="1200" baseline="0">
                <a:solidFill>
                  <a:schemeClr val="tx2"/>
                </a:solidFill>
                <a:latin typeface="+mn-lt"/>
                <a:ea typeface="+mn-ea"/>
                <a:cs typeface="+mn-cs"/>
              </a:defRPr>
            </a:lvl7pPr>
            <a:lvl8pPr marL="1714415" indent="-137153" algn="l" rtl="0" eaLnBrk="1" latinLnBrk="0" hangingPunct="1">
              <a:spcBef>
                <a:spcPct val="20000"/>
              </a:spcBef>
              <a:buClr>
                <a:schemeClr val="accent2"/>
              </a:buClr>
              <a:buChar char="•"/>
              <a:defRPr kumimoji="0" sz="1050" kern="1200" cap="small" baseline="0">
                <a:solidFill>
                  <a:schemeClr val="tx2"/>
                </a:solidFill>
                <a:latin typeface="+mn-lt"/>
                <a:ea typeface="+mn-ea"/>
                <a:cs typeface="+mn-cs"/>
              </a:defRPr>
            </a:lvl8pPr>
            <a:lvl9pPr marL="1920144" indent="-137153" algn="l" rtl="0" eaLnBrk="1" latinLnBrk="0" hangingPunct="1">
              <a:spcBef>
                <a:spcPct val="20000"/>
              </a:spcBef>
              <a:buClr>
                <a:schemeClr val="accent1">
                  <a:shade val="75000"/>
                </a:schemeClr>
              </a:buClr>
              <a:buChar char="•"/>
              <a:defRPr kumimoji="0" sz="1050" kern="1200" baseline="0">
                <a:solidFill>
                  <a:schemeClr val="tx2"/>
                </a:solidFill>
                <a:latin typeface="+mn-lt"/>
                <a:ea typeface="+mn-ea"/>
                <a:cs typeface="+mn-cs"/>
              </a:defRPr>
            </a:lvl9pPr>
          </a:lstStyle>
          <a:p>
            <a:pPr marL="154305" lvl="1" indent="-154305">
              <a:lnSpc>
                <a:spcPct val="110000"/>
              </a:lnSpc>
              <a:spcBef>
                <a:spcPts val="0"/>
              </a:spcBef>
              <a:spcAft>
                <a:spcPts val="540"/>
              </a:spcAft>
              <a:buClr>
                <a:srgbClr val="404040"/>
              </a:buClr>
              <a:buSzPct val="100000"/>
            </a:pPr>
            <a:r>
              <a:rPr lang="en-AU" sz="1050" b="1" dirty="0">
                <a:solidFill>
                  <a:schemeClr val="tx1">
                    <a:lumMod val="75000"/>
                    <a:lumOff val="25000"/>
                  </a:schemeClr>
                </a:solidFill>
                <a:latin typeface="Lato"/>
                <a:ea typeface="Lato"/>
                <a:cs typeface="Lato"/>
              </a:rPr>
              <a:t>Multi-Kilometre vein system. Surface mapping has identified over 20km strike length of prospective structures.</a:t>
            </a:r>
            <a:endParaRPr lang="en-US" sz="1050" b="1" dirty="0">
              <a:solidFill>
                <a:schemeClr val="tx1">
                  <a:lumMod val="75000"/>
                  <a:lumOff val="25000"/>
                </a:schemeClr>
              </a:solidFill>
            </a:endParaRPr>
          </a:p>
          <a:p>
            <a:pPr marL="154305" lvl="1" indent="-154305">
              <a:lnSpc>
                <a:spcPct val="110000"/>
              </a:lnSpc>
              <a:spcBef>
                <a:spcPts val="0"/>
              </a:spcBef>
              <a:spcAft>
                <a:spcPts val="540"/>
              </a:spcAft>
              <a:buClr>
                <a:srgbClr val="404040"/>
              </a:buClr>
              <a:buSzPct val="100000"/>
            </a:pPr>
            <a:r>
              <a:rPr lang="en-AU" sz="1050" b="1" dirty="0">
                <a:solidFill>
                  <a:schemeClr val="tx1">
                    <a:lumMod val="75000"/>
                    <a:lumOff val="25000"/>
                  </a:schemeClr>
                </a:solidFill>
                <a:latin typeface="Lato"/>
                <a:ea typeface="Lato"/>
                <a:cs typeface="Lato"/>
              </a:rPr>
              <a:t>4,750 metres drilled to date; 13 holes complete, 8 holes pending results from lab.</a:t>
            </a:r>
          </a:p>
          <a:p>
            <a:pPr marL="154305" lvl="1" indent="-154305">
              <a:lnSpc>
                <a:spcPct val="110000"/>
              </a:lnSpc>
              <a:spcBef>
                <a:spcPts val="0"/>
              </a:spcBef>
              <a:spcAft>
                <a:spcPts val="540"/>
              </a:spcAft>
              <a:buClr>
                <a:srgbClr val="404040"/>
              </a:buClr>
              <a:buSzPct val="100000"/>
            </a:pPr>
            <a:r>
              <a:rPr lang="en-AU" sz="1050" b="1" dirty="0">
                <a:solidFill>
                  <a:schemeClr val="tx1">
                    <a:lumMod val="75000"/>
                    <a:lumOff val="25000"/>
                  </a:schemeClr>
                </a:solidFill>
                <a:latin typeface="Lato"/>
                <a:ea typeface="Lato"/>
                <a:cs typeface="Lato"/>
              </a:rPr>
              <a:t>Shallow vein system, multiple vein, vein-breccia and stockwork style zones have been encountered.</a:t>
            </a:r>
          </a:p>
          <a:p>
            <a:pPr marL="154305" lvl="1" indent="-154305">
              <a:lnSpc>
                <a:spcPct val="110000"/>
              </a:lnSpc>
              <a:spcBef>
                <a:spcPts val="0"/>
              </a:spcBef>
              <a:spcAft>
                <a:spcPts val="540"/>
              </a:spcAft>
              <a:buClr>
                <a:srgbClr val="404040"/>
              </a:buClr>
              <a:buSzPct val="100000"/>
            </a:pPr>
            <a:r>
              <a:rPr lang="en-AU" sz="1050" b="1" dirty="0">
                <a:solidFill>
                  <a:schemeClr val="tx1">
                    <a:lumMod val="75000"/>
                    <a:lumOff val="25000"/>
                  </a:schemeClr>
                </a:solidFill>
                <a:latin typeface="Lato"/>
                <a:ea typeface="Lato"/>
                <a:cs typeface="Lato"/>
              </a:rPr>
              <a:t>Results to date include*:</a:t>
            </a:r>
          </a:p>
          <a:p>
            <a:pPr marL="428136" lvl="2" indent="-154305">
              <a:lnSpc>
                <a:spcPct val="110000"/>
              </a:lnSpc>
              <a:spcBef>
                <a:spcPts val="0"/>
              </a:spcBef>
              <a:spcAft>
                <a:spcPts val="540"/>
              </a:spcAft>
              <a:buClr>
                <a:srgbClr val="404040"/>
              </a:buClr>
              <a:buSzPct val="100000"/>
            </a:pPr>
            <a:r>
              <a:rPr lang="en-AU" sz="1300" b="1" i="1" dirty="0">
                <a:solidFill>
                  <a:schemeClr val="tx1">
                    <a:lumMod val="75000"/>
                    <a:lumOff val="25000"/>
                  </a:schemeClr>
                </a:solidFill>
                <a:latin typeface="Lato"/>
                <a:ea typeface="Lato"/>
                <a:cs typeface="Lato"/>
              </a:rPr>
              <a:t>3.48m @513.57 g/t Ag (DDLU-21-05)</a:t>
            </a:r>
          </a:p>
          <a:p>
            <a:pPr marL="428136" lvl="2" indent="-154305">
              <a:lnSpc>
                <a:spcPct val="110000"/>
              </a:lnSpc>
              <a:spcBef>
                <a:spcPts val="0"/>
              </a:spcBef>
              <a:spcAft>
                <a:spcPts val="540"/>
              </a:spcAft>
              <a:buClr>
                <a:srgbClr val="404040"/>
              </a:buClr>
              <a:buSzPct val="100000"/>
            </a:pPr>
            <a:r>
              <a:rPr lang="en-AU" sz="1300" b="1" i="1" dirty="0">
                <a:solidFill>
                  <a:schemeClr val="tx1">
                    <a:lumMod val="75000"/>
                    <a:lumOff val="25000"/>
                  </a:schemeClr>
                </a:solidFill>
                <a:latin typeface="Lato"/>
                <a:ea typeface="Lato"/>
                <a:cs typeface="Lato"/>
              </a:rPr>
              <a:t>3.33m @709.04 g/t Ag (DDSA-21-50)</a:t>
            </a:r>
          </a:p>
          <a:p>
            <a:pPr marL="0" lvl="1" indent="0">
              <a:lnSpc>
                <a:spcPct val="110000"/>
              </a:lnSpc>
              <a:spcBef>
                <a:spcPts val="0"/>
              </a:spcBef>
              <a:spcAft>
                <a:spcPts val="540"/>
              </a:spcAft>
              <a:buClr>
                <a:srgbClr val="404040"/>
              </a:buClr>
              <a:buSzPct val="100000"/>
              <a:buNone/>
            </a:pPr>
            <a:endParaRPr lang="en-AU" sz="1050" b="1" dirty="0">
              <a:solidFill>
                <a:schemeClr val="tx1">
                  <a:lumMod val="75000"/>
                  <a:lumOff val="25000"/>
                </a:schemeClr>
              </a:solidFill>
              <a:latin typeface="Lato"/>
              <a:ea typeface="Lato"/>
              <a:cs typeface="Lato"/>
            </a:endParaRPr>
          </a:p>
          <a:p>
            <a:pPr marL="154305" lvl="1" indent="-154305">
              <a:lnSpc>
                <a:spcPct val="110000"/>
              </a:lnSpc>
              <a:spcBef>
                <a:spcPts val="0"/>
              </a:spcBef>
              <a:spcAft>
                <a:spcPts val="540"/>
              </a:spcAft>
              <a:buClr>
                <a:schemeClr val="tx1">
                  <a:lumMod val="75000"/>
                  <a:lumOff val="25000"/>
                </a:schemeClr>
              </a:buClr>
              <a:buSzPct val="100000"/>
            </a:pPr>
            <a:endParaRPr lang="en-AU" sz="105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a:p>
            <a:pPr marL="584835" lvl="3" indent="-154305">
              <a:lnSpc>
                <a:spcPct val="110000"/>
              </a:lnSpc>
              <a:spcBef>
                <a:spcPts val="0"/>
              </a:spcBef>
              <a:spcAft>
                <a:spcPts val="540"/>
              </a:spcAft>
              <a:buClr>
                <a:schemeClr val="tx1">
                  <a:lumMod val="75000"/>
                  <a:lumOff val="25000"/>
                </a:schemeClr>
              </a:buClr>
              <a:buSzPct val="100000"/>
              <a:buFont typeface="Courier New" panose="02070309020205020404" pitchFamily="49" charset="0"/>
              <a:buChar char="o"/>
            </a:pPr>
            <a:endParaRPr lang="en-US" sz="99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a:p>
            <a:pPr marL="0" lvl="1" indent="0">
              <a:lnSpc>
                <a:spcPct val="110000"/>
              </a:lnSpc>
              <a:spcBef>
                <a:spcPts val="0"/>
              </a:spcBef>
              <a:spcAft>
                <a:spcPts val="540"/>
              </a:spcAft>
              <a:buClr>
                <a:schemeClr val="tx1">
                  <a:lumMod val="75000"/>
                  <a:lumOff val="25000"/>
                </a:schemeClr>
              </a:buClr>
              <a:buSzPct val="100000"/>
              <a:buNone/>
            </a:pPr>
            <a:endParaRPr lang="en-AU" sz="108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4" name="Content Placeholder 3"/>
          <p:cNvPicPr>
            <a:picLocks noChangeAspect="1"/>
          </p:cNvPicPr>
          <p:nvPr/>
        </p:nvPicPr>
        <p:blipFill>
          <a:blip r:embed="rId3"/>
          <a:srcRect/>
          <a:stretch/>
        </p:blipFill>
        <p:spPr bwMode="auto">
          <a:xfrm>
            <a:off x="255781" y="106267"/>
            <a:ext cx="5237449" cy="52627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a:extLst>
              <a:ext uri="{FF2B5EF4-FFF2-40B4-BE49-F238E27FC236}">
                <a16:creationId xmlns:a16="http://schemas.microsoft.com/office/drawing/2014/main" id="{6225D0F4-56F8-E841-8947-41081EE19D40}"/>
              </a:ext>
            </a:extLst>
          </p:cNvPr>
          <p:cNvSpPr txBox="1">
            <a:spLocks/>
          </p:cNvSpPr>
          <p:nvPr/>
        </p:nvSpPr>
        <p:spPr>
          <a:xfrm>
            <a:off x="728923" y="-21269"/>
            <a:ext cx="7861850" cy="519723"/>
          </a:xfrm>
          <a:prstGeom prst="rect">
            <a:avLst/>
          </a:prstGeom>
        </p:spPr>
        <p:txBody>
          <a:bodyPr vert="horz" lIns="91440" tIns="45720" rIns="91440" bIns="45720" anchor="b">
            <a:normAutofit/>
          </a:bodyPr>
          <a:lstStyle>
            <a:lvl1pPr algn="l" rtl="0" eaLnBrk="0" fontAlgn="base" hangingPunct="0">
              <a:spcBef>
                <a:spcPct val="0"/>
              </a:spcBef>
              <a:spcAft>
                <a:spcPct val="0"/>
              </a:spcAft>
              <a:defRPr lang="en-US" sz="2700" b="1" i="0" kern="1200" cap="all" spc="269" baseline="0" dirty="0">
                <a:solidFill>
                  <a:srgbClr val="012B5B"/>
                </a:solidFill>
                <a:latin typeface="Manifold CF Demi Bold" pitchFamily="2" charset="77"/>
                <a:ea typeface="Lato" panose="020F0502020204030203" pitchFamily="34" charset="0"/>
                <a:cs typeface="Lato" panose="020F0502020204030203" pitchFamily="34" charset="0"/>
              </a:defRPr>
            </a:lvl1pPr>
            <a:lvl2pPr algn="l" rtl="0" eaLnBrk="0" fontAlgn="base" hangingPunct="0">
              <a:spcBef>
                <a:spcPct val="0"/>
              </a:spcBef>
              <a:spcAft>
                <a:spcPct val="0"/>
              </a:spcAft>
              <a:defRPr sz="2700">
                <a:solidFill>
                  <a:schemeClr val="tx2"/>
                </a:solidFill>
                <a:latin typeface="Georgia" pitchFamily="18" charset="0"/>
                <a:ea typeface="MS PGothic" pitchFamily="34" charset="-128"/>
                <a:cs typeface="ＭＳ Ｐゴシック" charset="0"/>
              </a:defRPr>
            </a:lvl2pPr>
            <a:lvl3pPr algn="l" rtl="0" eaLnBrk="0" fontAlgn="base" hangingPunct="0">
              <a:spcBef>
                <a:spcPct val="0"/>
              </a:spcBef>
              <a:spcAft>
                <a:spcPct val="0"/>
              </a:spcAft>
              <a:defRPr sz="2700">
                <a:solidFill>
                  <a:schemeClr val="tx2"/>
                </a:solidFill>
                <a:latin typeface="Georgia" pitchFamily="18" charset="0"/>
                <a:ea typeface="MS PGothic" pitchFamily="34" charset="-128"/>
                <a:cs typeface="ＭＳ Ｐゴシック" charset="0"/>
              </a:defRPr>
            </a:lvl3pPr>
            <a:lvl4pPr algn="l" rtl="0" eaLnBrk="0" fontAlgn="base" hangingPunct="0">
              <a:spcBef>
                <a:spcPct val="0"/>
              </a:spcBef>
              <a:spcAft>
                <a:spcPct val="0"/>
              </a:spcAft>
              <a:defRPr sz="2700">
                <a:solidFill>
                  <a:schemeClr val="tx2"/>
                </a:solidFill>
                <a:latin typeface="Georgia" pitchFamily="18" charset="0"/>
                <a:ea typeface="MS PGothic" pitchFamily="34" charset="-128"/>
                <a:cs typeface="ＭＳ Ｐゴシック" charset="0"/>
              </a:defRPr>
            </a:lvl4pPr>
            <a:lvl5pPr algn="l" rtl="0" eaLnBrk="0" fontAlgn="base" hangingPunct="0">
              <a:spcBef>
                <a:spcPct val="0"/>
              </a:spcBef>
              <a:spcAft>
                <a:spcPct val="0"/>
              </a:spcAft>
              <a:defRPr sz="2700">
                <a:solidFill>
                  <a:schemeClr val="tx2"/>
                </a:solidFill>
                <a:latin typeface="Georgia" pitchFamily="18" charset="0"/>
                <a:ea typeface="MS PGothic" pitchFamily="34" charset="-128"/>
                <a:cs typeface="ＭＳ Ｐゴシック" charset="0"/>
              </a:defRPr>
            </a:lvl5pPr>
            <a:lvl6pPr marL="411461" algn="l" rtl="0" fontAlgn="base">
              <a:spcBef>
                <a:spcPct val="0"/>
              </a:spcBef>
              <a:spcAft>
                <a:spcPct val="0"/>
              </a:spcAft>
              <a:defRPr sz="2700">
                <a:solidFill>
                  <a:schemeClr val="tx2"/>
                </a:solidFill>
                <a:latin typeface="Georgia" pitchFamily="18" charset="0"/>
              </a:defRPr>
            </a:lvl6pPr>
            <a:lvl7pPr marL="822918" algn="l" rtl="0" fontAlgn="base">
              <a:spcBef>
                <a:spcPct val="0"/>
              </a:spcBef>
              <a:spcAft>
                <a:spcPct val="0"/>
              </a:spcAft>
              <a:defRPr sz="2700">
                <a:solidFill>
                  <a:schemeClr val="tx2"/>
                </a:solidFill>
                <a:latin typeface="Georgia" pitchFamily="18" charset="0"/>
              </a:defRPr>
            </a:lvl7pPr>
            <a:lvl8pPr marL="1234379" algn="l" rtl="0" fontAlgn="base">
              <a:spcBef>
                <a:spcPct val="0"/>
              </a:spcBef>
              <a:spcAft>
                <a:spcPct val="0"/>
              </a:spcAft>
              <a:defRPr sz="2700">
                <a:solidFill>
                  <a:schemeClr val="tx2"/>
                </a:solidFill>
                <a:latin typeface="Georgia" pitchFamily="18" charset="0"/>
              </a:defRPr>
            </a:lvl8pPr>
            <a:lvl9pPr marL="1645838" algn="l" rtl="0" fontAlgn="base">
              <a:spcBef>
                <a:spcPct val="0"/>
              </a:spcBef>
              <a:spcAft>
                <a:spcPct val="0"/>
              </a:spcAft>
              <a:defRPr sz="2700">
                <a:solidFill>
                  <a:schemeClr val="tx2"/>
                </a:solidFill>
                <a:latin typeface="Georgia" pitchFamily="18" charset="0"/>
              </a:defRPr>
            </a:lvl9pPr>
          </a:lstStyle>
          <a:p>
            <a:r>
              <a:rPr lang="en-AU" sz="2000" b="0" dirty="0">
                <a:latin typeface="Manifold CF Demi Bold"/>
                <a:ea typeface="Lato"/>
                <a:cs typeface="Lato"/>
              </a:rPr>
              <a:t>                                                            LUCITA CENTRAL</a:t>
            </a:r>
          </a:p>
        </p:txBody>
      </p:sp>
      <p:sp>
        <p:nvSpPr>
          <p:cNvPr id="2" name="Slide Number Placeholder 1">
            <a:extLst>
              <a:ext uri="{FF2B5EF4-FFF2-40B4-BE49-F238E27FC236}">
                <a16:creationId xmlns:a16="http://schemas.microsoft.com/office/drawing/2014/main" id="{8CEED6FB-0391-5046-9EC9-4291C2E7EA49}"/>
              </a:ext>
            </a:extLst>
          </p:cNvPr>
          <p:cNvSpPr>
            <a:spLocks noGrp="1"/>
          </p:cNvSpPr>
          <p:nvPr>
            <p:ph type="sldNum" sz="quarter" idx="4"/>
          </p:nvPr>
        </p:nvSpPr>
        <p:spPr/>
        <p:txBody>
          <a:bodyPr/>
          <a:lstStyle/>
          <a:p>
            <a:fld id="{092B7659-9165-A646-905C-0168404DB040}" type="slidenum">
              <a:rPr lang="en-US" smtClean="0"/>
              <a:pPr/>
              <a:t>8</a:t>
            </a:fld>
            <a:endParaRPr lang="en-US" dirty="0"/>
          </a:p>
        </p:txBody>
      </p:sp>
      <p:pic>
        <p:nvPicPr>
          <p:cNvPr id="7" name="Picture 6">
            <a:extLst>
              <a:ext uri="{FF2B5EF4-FFF2-40B4-BE49-F238E27FC236}">
                <a16:creationId xmlns:a16="http://schemas.microsoft.com/office/drawing/2014/main" id="{065878E1-574B-40C4-8756-7BD951F3AAFC}"/>
              </a:ext>
            </a:extLst>
          </p:cNvPr>
          <p:cNvPicPr>
            <a:picLocks noChangeAspect="1"/>
          </p:cNvPicPr>
          <p:nvPr/>
        </p:nvPicPr>
        <p:blipFill>
          <a:blip r:embed="rId4"/>
          <a:stretch>
            <a:fillRect/>
          </a:stretch>
        </p:blipFill>
        <p:spPr>
          <a:xfrm>
            <a:off x="5560400" y="2879837"/>
            <a:ext cx="1852864" cy="2470485"/>
          </a:xfrm>
          <a:prstGeom prst="ellipse">
            <a:avLst/>
          </a:prstGeom>
          <a:ln w="190500" cap="rnd">
            <a:noFill/>
            <a:prstDash val="solid"/>
          </a:ln>
          <a:effectLst/>
        </p:spPr>
      </p:pic>
      <p:sp>
        <p:nvSpPr>
          <p:cNvPr id="12" name="Rectangle 11">
            <a:extLst>
              <a:ext uri="{FF2B5EF4-FFF2-40B4-BE49-F238E27FC236}">
                <a16:creationId xmlns:a16="http://schemas.microsoft.com/office/drawing/2014/main" id="{3E435EA4-BB19-417F-BCFB-0AAABEA6E7C5}"/>
              </a:ext>
            </a:extLst>
          </p:cNvPr>
          <p:cNvSpPr/>
          <p:nvPr/>
        </p:nvSpPr>
        <p:spPr>
          <a:xfrm>
            <a:off x="7724283" y="5138227"/>
            <a:ext cx="1388522" cy="230832"/>
          </a:xfrm>
          <a:prstGeom prst="rect">
            <a:avLst/>
          </a:prstGeom>
        </p:spPr>
        <p:txBody>
          <a:bodyPr wrap="none">
            <a:spAutoFit/>
          </a:bodyPr>
          <a:lstStyle/>
          <a:p>
            <a:r>
              <a:rPr lang="en-AU" sz="900" i="1" dirty="0">
                <a:solidFill>
                  <a:schemeClr val="tx1">
                    <a:lumMod val="75000"/>
                    <a:lumOff val="25000"/>
                  </a:schemeClr>
                </a:solidFill>
                <a:latin typeface="Lato"/>
                <a:ea typeface="Lato"/>
                <a:cs typeface="Lato"/>
              </a:rPr>
              <a:t>*True thickness unknown</a:t>
            </a:r>
            <a:endParaRPr lang="en-CA" sz="900" i="1" dirty="0"/>
          </a:p>
        </p:txBody>
      </p:sp>
      <p:sp>
        <p:nvSpPr>
          <p:cNvPr id="9" name="Content Placeholder 5">
            <a:extLst>
              <a:ext uri="{FF2B5EF4-FFF2-40B4-BE49-F238E27FC236}">
                <a16:creationId xmlns:a16="http://schemas.microsoft.com/office/drawing/2014/main" id="{233849D3-3F5D-BC4B-A659-0FBC1F208126}"/>
              </a:ext>
            </a:extLst>
          </p:cNvPr>
          <p:cNvSpPr txBox="1">
            <a:spLocks/>
          </p:cNvSpPr>
          <p:nvPr/>
        </p:nvSpPr>
        <p:spPr bwMode="auto">
          <a:xfrm>
            <a:off x="7413264" y="3043587"/>
            <a:ext cx="1632370" cy="26451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2400" tIns="32400" rIns="32400" bIns="32400" numCol="1" anchor="t" anchorCtr="0" compatLnSpc="1">
            <a:prstTxWarp prst="textNoShape">
              <a:avLst/>
            </a:prstTxWarp>
            <a:noAutofit/>
          </a:bodyPr>
          <a:lstStyle>
            <a:lvl1pPr marL="204778" indent="-204778" algn="l" rtl="0" eaLnBrk="0" fontAlgn="base" hangingPunct="0">
              <a:spcBef>
                <a:spcPct val="20000"/>
              </a:spcBef>
              <a:spcAft>
                <a:spcPct val="0"/>
              </a:spcAft>
              <a:buClr>
                <a:srgbClr val="0D045C"/>
              </a:buClr>
              <a:buSzPct val="70000"/>
              <a:buFont typeface="Wingdings" panose="05000000000000000000" pitchFamily="2" charset="2"/>
              <a:buChar char=""/>
              <a:defRPr lang="en-US" altLang="en-US" sz="1800" kern="1200" dirty="0">
                <a:solidFill>
                  <a:srgbClr val="575F69"/>
                </a:solidFill>
                <a:latin typeface="Palatino Linotype" panose="02040502050505030304" pitchFamily="18" charset="0"/>
                <a:ea typeface="MS PGothic" pitchFamily="34" charset="-128"/>
                <a:cs typeface="ＭＳ Ｐゴシック" charset="0"/>
              </a:defRPr>
            </a:lvl1pPr>
            <a:lvl2pPr marL="560770" indent="-285750" algn="l" rtl="0" eaLnBrk="0" fontAlgn="base" hangingPunct="0">
              <a:spcBef>
                <a:spcPct val="20000"/>
              </a:spcBef>
              <a:spcAft>
                <a:spcPct val="0"/>
              </a:spcAft>
              <a:buClr>
                <a:srgbClr val="0D045C"/>
              </a:buClr>
              <a:buSzPct val="80000"/>
              <a:buFont typeface="Arial" panose="020B0604020202020204" pitchFamily="34" charset="0"/>
              <a:buChar char="•"/>
              <a:defRPr lang="en-US" altLang="en-US" sz="1400" kern="1200" baseline="0" dirty="0">
                <a:solidFill>
                  <a:srgbClr val="575F69"/>
                </a:solidFill>
                <a:latin typeface="Lato Light" panose="020F0502020204030203" pitchFamily="34" charset="0"/>
                <a:ea typeface="Lato Light" panose="020F0502020204030203" pitchFamily="34" charset="0"/>
                <a:cs typeface="Lato Light" panose="020F0502020204030203" pitchFamily="34" charset="0"/>
              </a:defRPr>
            </a:lvl2pPr>
            <a:lvl3pPr marL="834601" indent="-285750" algn="l" rtl="0" eaLnBrk="0" fontAlgn="base" hangingPunct="0">
              <a:spcBef>
                <a:spcPct val="20000"/>
              </a:spcBef>
              <a:spcAft>
                <a:spcPct val="0"/>
              </a:spcAft>
              <a:buClr>
                <a:srgbClr val="0D045C"/>
              </a:buClr>
              <a:buSzPct val="60000"/>
              <a:buFont typeface="Arial" panose="020B0604020202020204" pitchFamily="34" charset="0"/>
              <a:buChar char="•"/>
              <a:defRPr lang="en-US" altLang="en-US" sz="1400" kern="1200" dirty="0">
                <a:solidFill>
                  <a:srgbClr val="575F69"/>
                </a:solidFill>
                <a:latin typeface="Lato Light" panose="020F0502020204030203" pitchFamily="34" charset="0"/>
                <a:ea typeface="Lato Light" panose="020F0502020204030203" pitchFamily="34" charset="0"/>
                <a:cs typeface="Lato Light" panose="020F0502020204030203" pitchFamily="34" charset="0"/>
              </a:defRPr>
            </a:lvl3pPr>
            <a:lvl4pPr marL="1039379" indent="-285750" algn="l" rtl="0" eaLnBrk="0" fontAlgn="base" hangingPunct="0">
              <a:spcBef>
                <a:spcPct val="20000"/>
              </a:spcBef>
              <a:spcAft>
                <a:spcPct val="0"/>
              </a:spcAft>
              <a:buClr>
                <a:srgbClr val="0D045C"/>
              </a:buClr>
              <a:buSzPct val="60000"/>
              <a:buFont typeface="Arial" panose="020B0604020202020204" pitchFamily="34" charset="0"/>
              <a:buChar char="•"/>
              <a:defRPr lang="en-US" altLang="en-US" sz="1400" kern="1200" dirty="0">
                <a:solidFill>
                  <a:srgbClr val="575F69"/>
                </a:solidFill>
                <a:latin typeface="Lato Light" panose="020F0502020204030203" pitchFamily="34" charset="0"/>
                <a:ea typeface="Lato Light" panose="020F0502020204030203" pitchFamily="34" charset="0"/>
                <a:cs typeface="Lato Light" panose="020F0502020204030203" pitchFamily="34" charset="0"/>
              </a:defRPr>
            </a:lvl4pPr>
            <a:lvl5pPr marL="1245347" indent="-285750" algn="l" rtl="0" eaLnBrk="0" fontAlgn="base" hangingPunct="0">
              <a:spcBef>
                <a:spcPct val="20000"/>
              </a:spcBef>
              <a:spcAft>
                <a:spcPct val="0"/>
              </a:spcAft>
              <a:buClr>
                <a:srgbClr val="0D045C"/>
              </a:buClr>
              <a:buSzPct val="68000"/>
              <a:buFont typeface="Arial" panose="020B0604020202020204" pitchFamily="34" charset="0"/>
              <a:buChar char="•"/>
              <a:defRPr lang="en-US" altLang="en-US" sz="1400" kern="1200" dirty="0">
                <a:solidFill>
                  <a:srgbClr val="575F69"/>
                </a:solidFill>
                <a:latin typeface="Lato Light" panose="020F0502020204030203" pitchFamily="34" charset="0"/>
                <a:ea typeface="Lato Light" panose="020F0502020204030203" pitchFamily="34" charset="0"/>
                <a:cs typeface="Lato Light" panose="020F0502020204030203" pitchFamily="34" charset="0"/>
              </a:defRPr>
            </a:lvl5pPr>
            <a:lvl6pPr marL="1302955" indent="-137153" algn="l" rtl="0" eaLnBrk="1" latinLnBrk="0" hangingPunct="1">
              <a:spcBef>
                <a:spcPct val="20000"/>
              </a:spcBef>
              <a:buClr>
                <a:schemeClr val="accent1"/>
              </a:buClr>
              <a:buChar char="•"/>
              <a:defRPr kumimoji="0" sz="1200" kern="1200">
                <a:solidFill>
                  <a:schemeClr val="tx2"/>
                </a:solidFill>
                <a:latin typeface="+mn-lt"/>
                <a:ea typeface="+mn-ea"/>
                <a:cs typeface="+mn-cs"/>
              </a:defRPr>
            </a:lvl6pPr>
            <a:lvl7pPr marL="1508685" indent="-137153" algn="l" rtl="0" eaLnBrk="1" latinLnBrk="0" hangingPunct="1">
              <a:spcBef>
                <a:spcPct val="20000"/>
              </a:spcBef>
              <a:buClr>
                <a:schemeClr val="accent1">
                  <a:tint val="60000"/>
                </a:schemeClr>
              </a:buClr>
              <a:buSzPct val="60000"/>
              <a:buFont typeface="Wingdings"/>
              <a:buChar char=""/>
              <a:defRPr kumimoji="0" sz="1050" kern="1200" baseline="0">
                <a:solidFill>
                  <a:schemeClr val="tx2"/>
                </a:solidFill>
                <a:latin typeface="+mn-lt"/>
                <a:ea typeface="+mn-ea"/>
                <a:cs typeface="+mn-cs"/>
              </a:defRPr>
            </a:lvl7pPr>
            <a:lvl8pPr marL="1714415" indent="-137153" algn="l" rtl="0" eaLnBrk="1" latinLnBrk="0" hangingPunct="1">
              <a:spcBef>
                <a:spcPct val="20000"/>
              </a:spcBef>
              <a:buClr>
                <a:schemeClr val="accent2"/>
              </a:buClr>
              <a:buChar char="•"/>
              <a:defRPr kumimoji="0" sz="1050" kern="1200" cap="small" baseline="0">
                <a:solidFill>
                  <a:schemeClr val="tx2"/>
                </a:solidFill>
                <a:latin typeface="+mn-lt"/>
                <a:ea typeface="+mn-ea"/>
                <a:cs typeface="+mn-cs"/>
              </a:defRPr>
            </a:lvl8pPr>
            <a:lvl9pPr marL="1920144" indent="-137153" algn="l" rtl="0" eaLnBrk="1" latinLnBrk="0" hangingPunct="1">
              <a:spcBef>
                <a:spcPct val="20000"/>
              </a:spcBef>
              <a:buClr>
                <a:schemeClr val="accent1">
                  <a:shade val="75000"/>
                </a:schemeClr>
              </a:buClr>
              <a:buChar char="•"/>
              <a:defRPr kumimoji="0" sz="1050" kern="1200" baseline="0">
                <a:solidFill>
                  <a:schemeClr val="tx2"/>
                </a:solidFill>
                <a:latin typeface="+mn-lt"/>
                <a:ea typeface="+mn-ea"/>
                <a:cs typeface="+mn-cs"/>
              </a:defRPr>
            </a:lvl9pPr>
          </a:lstStyle>
          <a:p>
            <a:pPr marL="154305" lvl="1" indent="-154305" defTabSz="914400">
              <a:lnSpc>
                <a:spcPct val="110000"/>
              </a:lnSpc>
              <a:spcBef>
                <a:spcPts val="0"/>
              </a:spcBef>
              <a:spcAft>
                <a:spcPts val="540"/>
              </a:spcAft>
              <a:buClr>
                <a:srgbClr val="404040"/>
              </a:buClr>
              <a:buSzPct val="100000"/>
            </a:pPr>
            <a:r>
              <a:rPr lang="en-AU" sz="1050" b="1" dirty="0">
                <a:solidFill>
                  <a:schemeClr val="tx1">
                    <a:lumMod val="75000"/>
                    <a:lumOff val="25000"/>
                  </a:schemeClr>
                </a:solidFill>
                <a:latin typeface="Lato"/>
                <a:ea typeface="Lato"/>
                <a:cs typeface="Lato"/>
              </a:rPr>
              <a:t>Pyrargyrite-proustite, </a:t>
            </a:r>
            <a:r>
              <a:rPr lang="en-AU" sz="1050" b="1" dirty="0" err="1">
                <a:solidFill>
                  <a:schemeClr val="tx1">
                    <a:lumMod val="75000"/>
                    <a:lumOff val="25000"/>
                  </a:schemeClr>
                </a:solidFill>
                <a:latin typeface="Lato"/>
                <a:ea typeface="Lato"/>
                <a:cs typeface="Lato"/>
              </a:rPr>
              <a:t>acanthite</a:t>
            </a:r>
            <a:r>
              <a:rPr lang="en-AU" sz="1050" b="1" dirty="0">
                <a:solidFill>
                  <a:schemeClr val="tx1">
                    <a:lumMod val="75000"/>
                    <a:lumOff val="25000"/>
                  </a:schemeClr>
                </a:solidFill>
                <a:latin typeface="Lato"/>
                <a:ea typeface="Lato"/>
                <a:cs typeface="Lato"/>
              </a:rPr>
              <a:t> and argentite hosted in polyphase quartz and quartz calcite veins</a:t>
            </a:r>
            <a:endParaRPr lang="en-AU" sz="105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a:p>
            <a:pPr marL="584835" lvl="3" indent="-154305" defTabSz="914400">
              <a:lnSpc>
                <a:spcPct val="110000"/>
              </a:lnSpc>
              <a:spcBef>
                <a:spcPts val="0"/>
              </a:spcBef>
              <a:spcAft>
                <a:spcPts val="540"/>
              </a:spcAft>
              <a:buClr>
                <a:schemeClr val="tx1">
                  <a:lumMod val="75000"/>
                  <a:lumOff val="25000"/>
                </a:schemeClr>
              </a:buClr>
              <a:buSzPct val="100000"/>
              <a:buFont typeface="Courier New" panose="02070309020205020404" pitchFamily="49" charset="0"/>
              <a:buChar char="o"/>
            </a:pPr>
            <a:endParaRPr lang="en-AU" sz="99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a:p>
            <a:pPr marL="0" lvl="1" indent="0" defTabSz="914400">
              <a:lnSpc>
                <a:spcPct val="110000"/>
              </a:lnSpc>
              <a:spcBef>
                <a:spcPts val="0"/>
              </a:spcBef>
              <a:spcAft>
                <a:spcPts val="540"/>
              </a:spcAft>
              <a:buClr>
                <a:schemeClr val="tx1">
                  <a:lumMod val="75000"/>
                  <a:lumOff val="25000"/>
                </a:schemeClr>
              </a:buClr>
              <a:buSzPct val="100000"/>
              <a:buFont typeface="Arial" panose="020B0604020202020204" pitchFamily="34" charset="0"/>
              <a:buNone/>
            </a:pPr>
            <a:endParaRPr lang="en-AU" sz="108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95247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3"/>
          <a:srcRect/>
          <a:stretch/>
        </p:blipFill>
        <p:spPr bwMode="auto">
          <a:xfrm>
            <a:off x="166733" y="780863"/>
            <a:ext cx="5999605" cy="4296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Content Placeholder 5">
            <a:extLst>
              <a:ext uri="{FF2B5EF4-FFF2-40B4-BE49-F238E27FC236}">
                <a16:creationId xmlns:a16="http://schemas.microsoft.com/office/drawing/2014/main" id="{9DB131C4-178E-5C48-BDAF-20D18BBF9505}"/>
              </a:ext>
            </a:extLst>
          </p:cNvPr>
          <p:cNvSpPr txBox="1">
            <a:spLocks noGrp="1"/>
          </p:cNvSpPr>
          <p:nvPr>
            <p:ph idx="1"/>
          </p:nvPr>
        </p:nvSpPr>
        <p:spPr bwMode="auto">
          <a:xfrm>
            <a:off x="6232835" y="780187"/>
            <a:ext cx="2743200" cy="4462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2400" tIns="32400" rIns="32400" bIns="32400" numCol="1" anchor="t" anchorCtr="0" compatLnSpc="1">
            <a:prstTxWarp prst="textNoShape">
              <a:avLst/>
            </a:prstTxWarp>
            <a:noAutofit/>
          </a:bodyPr>
          <a:lstStyle>
            <a:lvl1pPr marL="204778" indent="-204778" algn="l" rtl="0" eaLnBrk="0" fontAlgn="base" hangingPunct="0">
              <a:spcBef>
                <a:spcPct val="20000"/>
              </a:spcBef>
              <a:spcAft>
                <a:spcPct val="0"/>
              </a:spcAft>
              <a:buClr>
                <a:srgbClr val="0D045C"/>
              </a:buClr>
              <a:buSzPct val="70000"/>
              <a:buFont typeface="Wingdings" panose="05000000000000000000" pitchFamily="2" charset="2"/>
              <a:buChar char=""/>
              <a:defRPr lang="en-US" altLang="en-US" sz="1800" kern="1200" dirty="0">
                <a:solidFill>
                  <a:srgbClr val="575F69"/>
                </a:solidFill>
                <a:latin typeface="Palatino Linotype" panose="02040502050505030304" pitchFamily="18" charset="0"/>
                <a:ea typeface="MS PGothic" pitchFamily="34" charset="-128"/>
                <a:cs typeface="ＭＳ Ｐゴシック" charset="0"/>
              </a:defRPr>
            </a:lvl1pPr>
            <a:lvl2pPr marL="560770" indent="-285750" algn="l" rtl="0" eaLnBrk="0" fontAlgn="base" hangingPunct="0">
              <a:spcBef>
                <a:spcPct val="20000"/>
              </a:spcBef>
              <a:spcAft>
                <a:spcPct val="0"/>
              </a:spcAft>
              <a:buClr>
                <a:srgbClr val="0D045C"/>
              </a:buClr>
              <a:buSzPct val="80000"/>
              <a:buFont typeface="Arial" panose="020B0604020202020204" pitchFamily="34" charset="0"/>
              <a:buChar char="•"/>
              <a:defRPr lang="en-US" altLang="en-US" sz="1400" kern="1200" baseline="0" dirty="0">
                <a:solidFill>
                  <a:srgbClr val="575F69"/>
                </a:solidFill>
                <a:latin typeface="Lato Light" panose="020F0502020204030203" pitchFamily="34" charset="0"/>
                <a:ea typeface="Lato Light" panose="020F0502020204030203" pitchFamily="34" charset="0"/>
                <a:cs typeface="Lato Light" panose="020F0502020204030203" pitchFamily="34" charset="0"/>
              </a:defRPr>
            </a:lvl2pPr>
            <a:lvl3pPr marL="834601" indent="-285750" algn="l" rtl="0" eaLnBrk="0" fontAlgn="base" hangingPunct="0">
              <a:spcBef>
                <a:spcPct val="20000"/>
              </a:spcBef>
              <a:spcAft>
                <a:spcPct val="0"/>
              </a:spcAft>
              <a:buClr>
                <a:srgbClr val="0D045C"/>
              </a:buClr>
              <a:buSzPct val="60000"/>
              <a:buFont typeface="Arial" panose="020B0604020202020204" pitchFamily="34" charset="0"/>
              <a:buChar char="•"/>
              <a:defRPr lang="en-US" altLang="en-US" sz="1400" kern="1200" dirty="0">
                <a:solidFill>
                  <a:srgbClr val="575F69"/>
                </a:solidFill>
                <a:latin typeface="Lato Light" panose="020F0502020204030203" pitchFamily="34" charset="0"/>
                <a:ea typeface="Lato Light" panose="020F0502020204030203" pitchFamily="34" charset="0"/>
                <a:cs typeface="Lato Light" panose="020F0502020204030203" pitchFamily="34" charset="0"/>
              </a:defRPr>
            </a:lvl3pPr>
            <a:lvl4pPr marL="1039379" indent="-285750" algn="l" rtl="0" eaLnBrk="0" fontAlgn="base" hangingPunct="0">
              <a:spcBef>
                <a:spcPct val="20000"/>
              </a:spcBef>
              <a:spcAft>
                <a:spcPct val="0"/>
              </a:spcAft>
              <a:buClr>
                <a:srgbClr val="0D045C"/>
              </a:buClr>
              <a:buSzPct val="60000"/>
              <a:buFont typeface="Arial" panose="020B0604020202020204" pitchFamily="34" charset="0"/>
              <a:buChar char="•"/>
              <a:defRPr lang="en-US" altLang="en-US" sz="1400" kern="1200" dirty="0">
                <a:solidFill>
                  <a:srgbClr val="575F69"/>
                </a:solidFill>
                <a:latin typeface="Lato Light" panose="020F0502020204030203" pitchFamily="34" charset="0"/>
                <a:ea typeface="Lato Light" panose="020F0502020204030203" pitchFamily="34" charset="0"/>
                <a:cs typeface="Lato Light" panose="020F0502020204030203" pitchFamily="34" charset="0"/>
              </a:defRPr>
            </a:lvl4pPr>
            <a:lvl5pPr marL="1245347" indent="-285750" algn="l" rtl="0" eaLnBrk="0" fontAlgn="base" hangingPunct="0">
              <a:spcBef>
                <a:spcPct val="20000"/>
              </a:spcBef>
              <a:spcAft>
                <a:spcPct val="0"/>
              </a:spcAft>
              <a:buClr>
                <a:srgbClr val="0D045C"/>
              </a:buClr>
              <a:buSzPct val="68000"/>
              <a:buFont typeface="Arial" panose="020B0604020202020204" pitchFamily="34" charset="0"/>
              <a:buChar char="•"/>
              <a:defRPr lang="en-US" altLang="en-US" sz="1400" kern="1200" dirty="0">
                <a:solidFill>
                  <a:srgbClr val="575F69"/>
                </a:solidFill>
                <a:latin typeface="Lato Light" panose="020F0502020204030203" pitchFamily="34" charset="0"/>
                <a:ea typeface="Lato Light" panose="020F0502020204030203" pitchFamily="34" charset="0"/>
                <a:cs typeface="Lato Light" panose="020F0502020204030203" pitchFamily="34" charset="0"/>
              </a:defRPr>
            </a:lvl5pPr>
            <a:lvl6pPr marL="1302955" indent="-137153" algn="l" rtl="0" eaLnBrk="1" latinLnBrk="0" hangingPunct="1">
              <a:spcBef>
                <a:spcPct val="20000"/>
              </a:spcBef>
              <a:buClr>
                <a:schemeClr val="accent1"/>
              </a:buClr>
              <a:buChar char="•"/>
              <a:defRPr kumimoji="0" sz="1200" kern="1200">
                <a:solidFill>
                  <a:schemeClr val="tx2"/>
                </a:solidFill>
                <a:latin typeface="+mn-lt"/>
                <a:ea typeface="+mn-ea"/>
                <a:cs typeface="+mn-cs"/>
              </a:defRPr>
            </a:lvl6pPr>
            <a:lvl7pPr marL="1508685" indent="-137153" algn="l" rtl="0" eaLnBrk="1" latinLnBrk="0" hangingPunct="1">
              <a:spcBef>
                <a:spcPct val="20000"/>
              </a:spcBef>
              <a:buClr>
                <a:schemeClr val="accent1">
                  <a:tint val="60000"/>
                </a:schemeClr>
              </a:buClr>
              <a:buSzPct val="60000"/>
              <a:buFont typeface="Wingdings"/>
              <a:buChar char=""/>
              <a:defRPr kumimoji="0" sz="1050" kern="1200" baseline="0">
                <a:solidFill>
                  <a:schemeClr val="tx2"/>
                </a:solidFill>
                <a:latin typeface="+mn-lt"/>
                <a:ea typeface="+mn-ea"/>
                <a:cs typeface="+mn-cs"/>
              </a:defRPr>
            </a:lvl7pPr>
            <a:lvl8pPr marL="1714415" indent="-137153" algn="l" rtl="0" eaLnBrk="1" latinLnBrk="0" hangingPunct="1">
              <a:spcBef>
                <a:spcPct val="20000"/>
              </a:spcBef>
              <a:buClr>
                <a:schemeClr val="accent2"/>
              </a:buClr>
              <a:buChar char="•"/>
              <a:defRPr kumimoji="0" sz="1050" kern="1200" cap="small" baseline="0">
                <a:solidFill>
                  <a:schemeClr val="tx2"/>
                </a:solidFill>
                <a:latin typeface="+mn-lt"/>
                <a:ea typeface="+mn-ea"/>
                <a:cs typeface="+mn-cs"/>
              </a:defRPr>
            </a:lvl8pPr>
            <a:lvl9pPr marL="1920144" indent="-137153" algn="l" rtl="0" eaLnBrk="1" latinLnBrk="0" hangingPunct="1">
              <a:spcBef>
                <a:spcPct val="20000"/>
              </a:spcBef>
              <a:buClr>
                <a:schemeClr val="accent1">
                  <a:shade val="75000"/>
                </a:schemeClr>
              </a:buClr>
              <a:buChar char="•"/>
              <a:defRPr kumimoji="0" sz="1050" kern="1200" baseline="0">
                <a:solidFill>
                  <a:schemeClr val="tx2"/>
                </a:solidFill>
                <a:latin typeface="+mn-lt"/>
                <a:ea typeface="+mn-ea"/>
                <a:cs typeface="+mn-cs"/>
              </a:defRPr>
            </a:lvl9pPr>
          </a:lstStyle>
          <a:p>
            <a:pPr marL="154305" lvl="1" indent="-154305">
              <a:lnSpc>
                <a:spcPct val="110000"/>
              </a:lnSpc>
              <a:spcBef>
                <a:spcPts val="0"/>
              </a:spcBef>
              <a:spcAft>
                <a:spcPts val="540"/>
              </a:spcAft>
              <a:buClr>
                <a:srgbClr val="404040"/>
              </a:buClr>
              <a:buSzPct val="100000"/>
            </a:pPr>
            <a:r>
              <a:rPr lang="en-AU" sz="1050" b="1" dirty="0">
                <a:solidFill>
                  <a:schemeClr val="tx1">
                    <a:lumMod val="75000"/>
                    <a:lumOff val="25000"/>
                  </a:schemeClr>
                </a:solidFill>
                <a:latin typeface="Lato"/>
                <a:ea typeface="Lato"/>
                <a:cs typeface="Lato"/>
              </a:rPr>
              <a:t>Multi-Kilometre vein system.</a:t>
            </a:r>
            <a:endParaRPr lang="en-US" sz="1050" b="1" dirty="0">
              <a:solidFill>
                <a:schemeClr val="tx1">
                  <a:lumMod val="75000"/>
                  <a:lumOff val="25000"/>
                </a:schemeClr>
              </a:solidFill>
            </a:endParaRPr>
          </a:p>
          <a:p>
            <a:pPr marL="154305" lvl="1" indent="-154305">
              <a:lnSpc>
                <a:spcPct val="110000"/>
              </a:lnSpc>
              <a:spcBef>
                <a:spcPts val="0"/>
              </a:spcBef>
              <a:spcAft>
                <a:spcPts val="540"/>
              </a:spcAft>
              <a:buClr>
                <a:schemeClr val="tx1">
                  <a:lumMod val="75000"/>
                  <a:lumOff val="25000"/>
                </a:schemeClr>
              </a:buClr>
              <a:buSzPct val="100000"/>
            </a:pPr>
            <a:r>
              <a:rPr lang="en-AU" sz="1050" b="1" dirty="0">
                <a:solidFill>
                  <a:schemeClr val="tx1">
                    <a:lumMod val="75000"/>
                    <a:lumOff val="25000"/>
                  </a:schemeClr>
                </a:solidFill>
                <a:latin typeface="Lato"/>
                <a:ea typeface="Lato"/>
                <a:cs typeface="Lato"/>
              </a:rPr>
              <a:t>Northern Zacatecas District</a:t>
            </a:r>
          </a:p>
          <a:p>
            <a:pPr marL="154305" lvl="1" indent="-154305">
              <a:lnSpc>
                <a:spcPct val="110000"/>
              </a:lnSpc>
              <a:spcBef>
                <a:spcPts val="0"/>
              </a:spcBef>
              <a:spcAft>
                <a:spcPts val="540"/>
              </a:spcAft>
              <a:buClr>
                <a:srgbClr val="404040"/>
              </a:buClr>
              <a:buSzPct val="100000"/>
            </a:pPr>
            <a:r>
              <a:rPr lang="en-AU" sz="1050" b="1" dirty="0">
                <a:solidFill>
                  <a:schemeClr val="tx1">
                    <a:lumMod val="75000"/>
                    <a:lumOff val="25000"/>
                  </a:schemeClr>
                </a:solidFill>
                <a:latin typeface="Lato"/>
                <a:ea typeface="Lato"/>
                <a:cs typeface="Lato"/>
              </a:rPr>
              <a:t>3 phases of historical drilling completed, returning high grade silver in a number of different veins.</a:t>
            </a:r>
          </a:p>
          <a:p>
            <a:pPr marL="154305" lvl="1" indent="-154305">
              <a:lnSpc>
                <a:spcPct val="110000"/>
              </a:lnSpc>
              <a:spcBef>
                <a:spcPts val="0"/>
              </a:spcBef>
              <a:spcAft>
                <a:spcPts val="540"/>
              </a:spcAft>
              <a:buClr>
                <a:schemeClr val="tx1">
                  <a:lumMod val="75000"/>
                  <a:lumOff val="25000"/>
                </a:schemeClr>
              </a:buClr>
              <a:buSzPct val="100000"/>
            </a:pPr>
            <a:r>
              <a:rPr lang="en-CA" sz="1050" b="1" dirty="0">
                <a:solidFill>
                  <a:schemeClr val="tx1">
                    <a:lumMod val="75000"/>
                    <a:lumOff val="25000"/>
                  </a:schemeClr>
                </a:solidFill>
                <a:latin typeface="Lato"/>
                <a:ea typeface="Lato"/>
                <a:cs typeface="Lato"/>
              </a:rPr>
              <a:t>Neighbouring operators currently reporting high grade results on veins that continue onto the project.</a:t>
            </a:r>
            <a:endParaRPr lang="en-US" sz="1050" b="1" dirty="0">
              <a:solidFill>
                <a:schemeClr val="tx1">
                  <a:lumMod val="75000"/>
                  <a:lumOff val="25000"/>
                </a:schemeClr>
              </a:solidFill>
              <a:latin typeface="Lato"/>
              <a:ea typeface="Lato"/>
              <a:cs typeface="Lato"/>
            </a:endParaRPr>
          </a:p>
          <a:p>
            <a:pPr marL="154305" lvl="1" indent="-154305">
              <a:lnSpc>
                <a:spcPct val="110000"/>
              </a:lnSpc>
              <a:spcBef>
                <a:spcPts val="0"/>
              </a:spcBef>
              <a:spcAft>
                <a:spcPts val="540"/>
              </a:spcAft>
              <a:buClr>
                <a:srgbClr val="404040"/>
              </a:buClr>
              <a:buSzPct val="100000"/>
            </a:pPr>
            <a:r>
              <a:rPr lang="en-AU" sz="1050" b="1" u="sng" dirty="0">
                <a:solidFill>
                  <a:schemeClr val="tx1">
                    <a:lumMod val="75000"/>
                    <a:lumOff val="25000"/>
                  </a:schemeClr>
                </a:solidFill>
                <a:latin typeface="Lato"/>
                <a:ea typeface="Lato"/>
                <a:cs typeface="Lato"/>
              </a:rPr>
              <a:t>Results to date include*:</a:t>
            </a:r>
          </a:p>
          <a:p>
            <a:pPr marL="428136" lvl="2" indent="-154305">
              <a:lnSpc>
                <a:spcPct val="110000"/>
              </a:lnSpc>
              <a:spcBef>
                <a:spcPts val="0"/>
              </a:spcBef>
              <a:spcAft>
                <a:spcPts val="540"/>
              </a:spcAft>
              <a:buClr>
                <a:srgbClr val="404040"/>
              </a:buClr>
              <a:buSzPct val="100000"/>
            </a:pPr>
            <a:r>
              <a:rPr lang="en-AU" sz="1300" b="1" i="1" dirty="0">
                <a:solidFill>
                  <a:schemeClr val="tx1">
                    <a:lumMod val="75000"/>
                    <a:lumOff val="25000"/>
                  </a:schemeClr>
                </a:solidFill>
                <a:latin typeface="Lato"/>
                <a:ea typeface="Lato"/>
                <a:cs typeface="Lato"/>
              </a:rPr>
              <a:t>1.25m @779 g/t Ag (LU-11-19)</a:t>
            </a:r>
          </a:p>
          <a:p>
            <a:pPr marL="428136" lvl="2" indent="-154305">
              <a:lnSpc>
                <a:spcPct val="110000"/>
              </a:lnSpc>
              <a:spcBef>
                <a:spcPts val="0"/>
              </a:spcBef>
              <a:spcAft>
                <a:spcPts val="540"/>
              </a:spcAft>
              <a:buClr>
                <a:srgbClr val="404040"/>
              </a:buClr>
              <a:buSzPct val="100000"/>
            </a:pPr>
            <a:r>
              <a:rPr lang="en-AU" sz="1300" b="1" i="1" dirty="0">
                <a:solidFill>
                  <a:schemeClr val="tx1">
                    <a:lumMod val="75000"/>
                    <a:lumOff val="25000"/>
                  </a:schemeClr>
                </a:solidFill>
                <a:latin typeface="Lato"/>
                <a:ea typeface="Lato"/>
                <a:cs typeface="Lato"/>
              </a:rPr>
              <a:t>3.35m @325 g/t Ag (LU-11-16)</a:t>
            </a:r>
          </a:p>
          <a:p>
            <a:pPr marL="154305" lvl="1" indent="-154305">
              <a:lnSpc>
                <a:spcPct val="110000"/>
              </a:lnSpc>
              <a:spcBef>
                <a:spcPts val="0"/>
              </a:spcBef>
              <a:spcAft>
                <a:spcPts val="540"/>
              </a:spcAft>
              <a:buClr>
                <a:schemeClr val="tx1">
                  <a:lumMod val="75000"/>
                  <a:lumOff val="25000"/>
                </a:schemeClr>
              </a:buClr>
              <a:buSzPct val="100000"/>
            </a:pPr>
            <a:r>
              <a:rPr lang="en-US" sz="1050" b="1" dirty="0">
                <a:solidFill>
                  <a:schemeClr val="tx1">
                    <a:lumMod val="75000"/>
                    <a:lumOff val="25000"/>
                  </a:schemeClr>
                </a:solidFill>
                <a:latin typeface="Lato"/>
                <a:ea typeface="Lato"/>
                <a:cs typeface="Lato"/>
              </a:rPr>
              <a:t>Expanded follow up exploration planned for 2022. </a:t>
            </a:r>
          </a:p>
          <a:p>
            <a:pPr marL="428136" lvl="2" indent="-154305">
              <a:lnSpc>
                <a:spcPct val="110000"/>
              </a:lnSpc>
              <a:spcBef>
                <a:spcPts val="0"/>
              </a:spcBef>
              <a:spcAft>
                <a:spcPts val="540"/>
              </a:spcAft>
              <a:buClr>
                <a:schemeClr val="tx1">
                  <a:lumMod val="75000"/>
                  <a:lumOff val="25000"/>
                </a:schemeClr>
              </a:buClr>
              <a:buSzPct val="100000"/>
            </a:pPr>
            <a:r>
              <a:rPr lang="en-US" sz="1050" b="1" dirty="0">
                <a:solidFill>
                  <a:schemeClr val="tx1">
                    <a:lumMod val="75000"/>
                    <a:lumOff val="25000"/>
                  </a:schemeClr>
                </a:solidFill>
                <a:latin typeface="Lato"/>
                <a:ea typeface="Lato"/>
                <a:cs typeface="Lato"/>
              </a:rPr>
              <a:t>Detailed surface mapping and sampling</a:t>
            </a:r>
          </a:p>
          <a:p>
            <a:pPr marL="428136" lvl="2" indent="-154305">
              <a:lnSpc>
                <a:spcPct val="110000"/>
              </a:lnSpc>
              <a:spcBef>
                <a:spcPts val="0"/>
              </a:spcBef>
              <a:spcAft>
                <a:spcPts val="540"/>
              </a:spcAft>
              <a:buClr>
                <a:schemeClr val="tx1">
                  <a:lumMod val="75000"/>
                  <a:lumOff val="25000"/>
                </a:schemeClr>
              </a:buClr>
              <a:buSzPct val="100000"/>
            </a:pPr>
            <a:r>
              <a:rPr lang="en-US" sz="1050" b="1" dirty="0">
                <a:solidFill>
                  <a:schemeClr val="tx1">
                    <a:lumMod val="75000"/>
                    <a:lumOff val="25000"/>
                  </a:schemeClr>
                </a:solidFill>
                <a:latin typeface="Lato"/>
                <a:ea typeface="Lato"/>
                <a:cs typeface="Lato"/>
              </a:rPr>
              <a:t>Geophysics and Drilling</a:t>
            </a:r>
          </a:p>
          <a:p>
            <a:pPr marL="154305" lvl="1" indent="-154305">
              <a:lnSpc>
                <a:spcPct val="110000"/>
              </a:lnSpc>
              <a:spcBef>
                <a:spcPts val="0"/>
              </a:spcBef>
              <a:spcAft>
                <a:spcPts val="540"/>
              </a:spcAft>
              <a:buClr>
                <a:schemeClr val="tx1">
                  <a:lumMod val="75000"/>
                  <a:lumOff val="25000"/>
                </a:schemeClr>
              </a:buClr>
              <a:buSzPct val="100000"/>
            </a:pPr>
            <a:endParaRPr lang="en-US" sz="105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p:txBody>
      </p:sp>
      <p:sp>
        <p:nvSpPr>
          <p:cNvPr id="2" name="Slide Number Placeholder 1">
            <a:extLst>
              <a:ext uri="{FF2B5EF4-FFF2-40B4-BE49-F238E27FC236}">
                <a16:creationId xmlns:a16="http://schemas.microsoft.com/office/drawing/2014/main" id="{8CEED6FB-0391-5046-9EC9-4291C2E7EA49}"/>
              </a:ext>
            </a:extLst>
          </p:cNvPr>
          <p:cNvSpPr>
            <a:spLocks noGrp="1"/>
          </p:cNvSpPr>
          <p:nvPr>
            <p:ph type="sldNum" sz="quarter" idx="4"/>
          </p:nvPr>
        </p:nvSpPr>
        <p:spPr/>
        <p:txBody>
          <a:bodyPr/>
          <a:lstStyle/>
          <a:p>
            <a:fld id="{092B7659-9165-A646-905C-0168404DB040}" type="slidenum">
              <a:rPr lang="en-US" smtClean="0"/>
              <a:pPr/>
              <a:t>9</a:t>
            </a:fld>
            <a:endParaRPr lang="en-US" dirty="0"/>
          </a:p>
        </p:txBody>
      </p:sp>
      <p:sp>
        <p:nvSpPr>
          <p:cNvPr id="9" name="Title 1">
            <a:extLst>
              <a:ext uri="{FF2B5EF4-FFF2-40B4-BE49-F238E27FC236}">
                <a16:creationId xmlns:a16="http://schemas.microsoft.com/office/drawing/2014/main" id="{0463BF70-40EA-438C-A91F-3E3517A72D9C}"/>
              </a:ext>
            </a:extLst>
          </p:cNvPr>
          <p:cNvSpPr txBox="1">
            <a:spLocks/>
          </p:cNvSpPr>
          <p:nvPr/>
        </p:nvSpPr>
        <p:spPr>
          <a:xfrm>
            <a:off x="728923" y="133696"/>
            <a:ext cx="7861850" cy="519723"/>
          </a:xfrm>
          <a:prstGeom prst="rect">
            <a:avLst/>
          </a:prstGeom>
        </p:spPr>
        <p:txBody>
          <a:bodyPr vert="horz" lIns="91440" tIns="45720" rIns="91440" bIns="45720" anchor="b">
            <a:normAutofit/>
          </a:bodyPr>
          <a:lstStyle>
            <a:lvl1pPr algn="l" rtl="0" eaLnBrk="0" fontAlgn="base" hangingPunct="0">
              <a:spcBef>
                <a:spcPct val="0"/>
              </a:spcBef>
              <a:spcAft>
                <a:spcPct val="0"/>
              </a:spcAft>
              <a:defRPr lang="en-US" sz="2700" b="1" i="0" kern="1200" cap="all" spc="269" baseline="0" dirty="0">
                <a:solidFill>
                  <a:srgbClr val="012B5B"/>
                </a:solidFill>
                <a:latin typeface="Manifold CF Demi Bold" pitchFamily="2" charset="77"/>
                <a:ea typeface="Lato" panose="020F0502020204030203" pitchFamily="34" charset="0"/>
                <a:cs typeface="Lato" panose="020F0502020204030203" pitchFamily="34" charset="0"/>
              </a:defRPr>
            </a:lvl1pPr>
            <a:lvl2pPr algn="l" rtl="0" eaLnBrk="0" fontAlgn="base" hangingPunct="0">
              <a:spcBef>
                <a:spcPct val="0"/>
              </a:spcBef>
              <a:spcAft>
                <a:spcPct val="0"/>
              </a:spcAft>
              <a:defRPr sz="2700">
                <a:solidFill>
                  <a:schemeClr val="tx2"/>
                </a:solidFill>
                <a:latin typeface="Georgia" pitchFamily="18" charset="0"/>
                <a:ea typeface="MS PGothic" pitchFamily="34" charset="-128"/>
                <a:cs typeface="ＭＳ Ｐゴシック" charset="0"/>
              </a:defRPr>
            </a:lvl2pPr>
            <a:lvl3pPr algn="l" rtl="0" eaLnBrk="0" fontAlgn="base" hangingPunct="0">
              <a:spcBef>
                <a:spcPct val="0"/>
              </a:spcBef>
              <a:spcAft>
                <a:spcPct val="0"/>
              </a:spcAft>
              <a:defRPr sz="2700">
                <a:solidFill>
                  <a:schemeClr val="tx2"/>
                </a:solidFill>
                <a:latin typeface="Georgia" pitchFamily="18" charset="0"/>
                <a:ea typeface="MS PGothic" pitchFamily="34" charset="-128"/>
                <a:cs typeface="ＭＳ Ｐゴシック" charset="0"/>
              </a:defRPr>
            </a:lvl3pPr>
            <a:lvl4pPr algn="l" rtl="0" eaLnBrk="0" fontAlgn="base" hangingPunct="0">
              <a:spcBef>
                <a:spcPct val="0"/>
              </a:spcBef>
              <a:spcAft>
                <a:spcPct val="0"/>
              </a:spcAft>
              <a:defRPr sz="2700">
                <a:solidFill>
                  <a:schemeClr val="tx2"/>
                </a:solidFill>
                <a:latin typeface="Georgia" pitchFamily="18" charset="0"/>
                <a:ea typeface="MS PGothic" pitchFamily="34" charset="-128"/>
                <a:cs typeface="ＭＳ Ｐゴシック" charset="0"/>
              </a:defRPr>
            </a:lvl4pPr>
            <a:lvl5pPr algn="l" rtl="0" eaLnBrk="0" fontAlgn="base" hangingPunct="0">
              <a:spcBef>
                <a:spcPct val="0"/>
              </a:spcBef>
              <a:spcAft>
                <a:spcPct val="0"/>
              </a:spcAft>
              <a:defRPr sz="2700">
                <a:solidFill>
                  <a:schemeClr val="tx2"/>
                </a:solidFill>
                <a:latin typeface="Georgia" pitchFamily="18" charset="0"/>
                <a:ea typeface="MS PGothic" pitchFamily="34" charset="-128"/>
                <a:cs typeface="ＭＳ Ｐゴシック" charset="0"/>
              </a:defRPr>
            </a:lvl5pPr>
            <a:lvl6pPr marL="411461" algn="l" rtl="0" fontAlgn="base">
              <a:spcBef>
                <a:spcPct val="0"/>
              </a:spcBef>
              <a:spcAft>
                <a:spcPct val="0"/>
              </a:spcAft>
              <a:defRPr sz="2700">
                <a:solidFill>
                  <a:schemeClr val="tx2"/>
                </a:solidFill>
                <a:latin typeface="Georgia" pitchFamily="18" charset="0"/>
              </a:defRPr>
            </a:lvl6pPr>
            <a:lvl7pPr marL="822918" algn="l" rtl="0" fontAlgn="base">
              <a:spcBef>
                <a:spcPct val="0"/>
              </a:spcBef>
              <a:spcAft>
                <a:spcPct val="0"/>
              </a:spcAft>
              <a:defRPr sz="2700">
                <a:solidFill>
                  <a:schemeClr val="tx2"/>
                </a:solidFill>
                <a:latin typeface="Georgia" pitchFamily="18" charset="0"/>
              </a:defRPr>
            </a:lvl7pPr>
            <a:lvl8pPr marL="1234379" algn="l" rtl="0" fontAlgn="base">
              <a:spcBef>
                <a:spcPct val="0"/>
              </a:spcBef>
              <a:spcAft>
                <a:spcPct val="0"/>
              </a:spcAft>
              <a:defRPr sz="2700">
                <a:solidFill>
                  <a:schemeClr val="tx2"/>
                </a:solidFill>
                <a:latin typeface="Georgia" pitchFamily="18" charset="0"/>
              </a:defRPr>
            </a:lvl8pPr>
            <a:lvl9pPr marL="1645838" algn="l" rtl="0" fontAlgn="base">
              <a:spcBef>
                <a:spcPct val="0"/>
              </a:spcBef>
              <a:spcAft>
                <a:spcPct val="0"/>
              </a:spcAft>
              <a:defRPr sz="2700">
                <a:solidFill>
                  <a:schemeClr val="tx2"/>
                </a:solidFill>
                <a:latin typeface="Georgia" pitchFamily="18" charset="0"/>
              </a:defRPr>
            </a:lvl9pPr>
          </a:lstStyle>
          <a:p>
            <a:r>
              <a:rPr lang="en-AU" sz="2000" b="0" dirty="0">
                <a:latin typeface="Manifold CF Demi Bold"/>
                <a:ea typeface="Lato"/>
                <a:cs typeface="Lato"/>
              </a:rPr>
              <a:t>LUCITA NORTH - PANUCO</a:t>
            </a:r>
            <a:endParaRPr lang="en-AU" sz="2025" b="0" dirty="0"/>
          </a:p>
        </p:txBody>
      </p:sp>
      <p:sp>
        <p:nvSpPr>
          <p:cNvPr id="10" name="Rectangle 9">
            <a:extLst>
              <a:ext uri="{FF2B5EF4-FFF2-40B4-BE49-F238E27FC236}">
                <a16:creationId xmlns:a16="http://schemas.microsoft.com/office/drawing/2014/main" id="{67F5C6EB-5DB8-433A-BC4D-9DE5DDFF8B75}"/>
              </a:ext>
            </a:extLst>
          </p:cNvPr>
          <p:cNvSpPr/>
          <p:nvPr/>
        </p:nvSpPr>
        <p:spPr>
          <a:xfrm>
            <a:off x="7724283" y="5138227"/>
            <a:ext cx="1388522" cy="230832"/>
          </a:xfrm>
          <a:prstGeom prst="rect">
            <a:avLst/>
          </a:prstGeom>
        </p:spPr>
        <p:txBody>
          <a:bodyPr wrap="none">
            <a:spAutoFit/>
          </a:bodyPr>
          <a:lstStyle/>
          <a:p>
            <a:r>
              <a:rPr lang="en-AU" sz="900" i="1" dirty="0">
                <a:solidFill>
                  <a:schemeClr val="tx1">
                    <a:lumMod val="75000"/>
                    <a:lumOff val="25000"/>
                  </a:schemeClr>
                </a:solidFill>
                <a:latin typeface="Lato"/>
                <a:ea typeface="Lato"/>
                <a:cs typeface="Lato"/>
              </a:rPr>
              <a:t>*True thickness unknown</a:t>
            </a:r>
            <a:endParaRPr lang="en-CA" sz="900" i="1" dirty="0"/>
          </a:p>
        </p:txBody>
      </p:sp>
    </p:spTree>
    <p:extLst>
      <p:ext uri="{BB962C8B-B14F-4D97-AF65-F5344CB8AC3E}">
        <p14:creationId xmlns:p14="http://schemas.microsoft.com/office/powerpoint/2010/main" val="60465113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1.xml.rels><?xml version="1.0" encoding="UTF-8" standalone="yes"?>
<Relationships xmlns="http://schemas.openxmlformats.org/package/2006/relationships"><Relationship Id="rId1" Type="http://schemas.openxmlformats.org/officeDocument/2006/relationships/image" Target="../media/image40.jpeg"/></Relationships>
</file>

<file path=ppt/theme/theme1.xml><?xml version="1.0" encoding="utf-8"?>
<a:theme xmlns:a="http://schemas.openxmlformats.org/drawingml/2006/main" name="DEF_CorporatePresso_JR">
  <a:themeElements>
    <a:clrScheme name="Defiance">
      <a:dk1>
        <a:srgbClr val="000000"/>
      </a:dk1>
      <a:lt1>
        <a:srgbClr val="FFFFFF"/>
      </a:lt1>
      <a:dk2>
        <a:srgbClr val="323032"/>
      </a:dk2>
      <a:lt2>
        <a:srgbClr val="DBDDDB"/>
      </a:lt2>
      <a:accent1>
        <a:srgbClr val="26344C"/>
      </a:accent1>
      <a:accent2>
        <a:srgbClr val="36486D"/>
      </a:accent2>
      <a:accent3>
        <a:srgbClr val="57667B"/>
      </a:accent3>
      <a:accent4>
        <a:srgbClr val="788EAD"/>
      </a:accent4>
      <a:accent5>
        <a:srgbClr val="B29F94"/>
      </a:accent5>
      <a:accent6>
        <a:srgbClr val="C6C7C9"/>
      </a:accent6>
      <a:hlink>
        <a:srgbClr val="26456E"/>
      </a:hlink>
      <a:folHlink>
        <a:srgbClr val="9C9C9C"/>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TaxCatchAll xmlns="2f43680c-5848-4734-b48e-b4bf2fe964b9" xsi:nil="true"/>
    <lcf76f155ced4ddcb4097134ff3c332f xmlns="3217a70d-7a09-47d3-ae1e-4fa4d515c5f7">
      <Terms xmlns="http://schemas.microsoft.com/office/infopath/2007/PartnerControls"/>
    </lcf76f155ced4ddcb4097134ff3c332f>
    <SharedWithUsers xmlns="2f43680c-5848-4734-b48e-b4bf2fe964b9">
      <UserInfo>
        <DisplayName>Jen  Roskowski</DisplayName>
        <AccountId>32</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155A0035FD040448FB6C378F31E1E9D" ma:contentTypeVersion="17" ma:contentTypeDescription="Create a new document." ma:contentTypeScope="" ma:versionID="67b27d01df6b60189b82158b4c6bb80d">
  <xsd:schema xmlns:xsd="http://www.w3.org/2001/XMLSchema" xmlns:xs="http://www.w3.org/2001/XMLSchema" xmlns:p="http://schemas.microsoft.com/office/2006/metadata/properties" xmlns:ns2="3217a70d-7a09-47d3-ae1e-4fa4d515c5f7" xmlns:ns3="2f43680c-5848-4734-b48e-b4bf2fe964b9" xmlns:ns4="http://schemas.microsoft.com/sharepoint/v4" targetNamespace="http://schemas.microsoft.com/office/2006/metadata/properties" ma:root="true" ma:fieldsID="7d5f66df6e767071438116112529516c" ns2:_="" ns3:_="" ns4:_="">
    <xsd:import namespace="3217a70d-7a09-47d3-ae1e-4fa4d515c5f7"/>
    <xsd:import namespace="2f43680c-5848-4734-b48e-b4bf2fe964b9"/>
    <xsd:import namespace="http://schemas.microsoft.com/sharepoint/v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3:SharedWithUsers" minOccurs="0"/>
                <xsd:element ref="ns3:SharedWithDetails" minOccurs="0"/>
                <xsd:element ref="ns4:IconOverlay"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17a70d-7a09-47d3-ae1e-4fa4d515c5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3b70c1f-c078-45da-9bbf-d9117aba09f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f43680c-5848-4734-b48e-b4bf2fe964b9"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ff9deb7b-75dd-49c1-8797-32ed4b73ab7e}" ma:internalName="TaxCatchAll" ma:showField="CatchAllData" ma:web="2f43680c-5848-4734-b48e-b4bf2fe964b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DEFE53-4FD3-4C74-A4EF-7D6B3F968008}">
  <ds:schemaRefs>
    <ds:schemaRef ds:uri="http://schemas.microsoft.com/sharepoint/v4"/>
    <ds:schemaRef ds:uri="http://schemas.microsoft.com/office/2006/documentManagement/types"/>
    <ds:schemaRef ds:uri="3217a70d-7a09-47d3-ae1e-4fa4d515c5f7"/>
    <ds:schemaRef ds:uri="http://purl.org/dc/elements/1.1/"/>
    <ds:schemaRef ds:uri="http://www.w3.org/XML/1998/namespace"/>
    <ds:schemaRef ds:uri="http://purl.org/dc/terms/"/>
    <ds:schemaRef ds:uri="http://schemas.microsoft.com/office/infopath/2007/PartnerControls"/>
    <ds:schemaRef ds:uri="http://purl.org/dc/dcmitype/"/>
    <ds:schemaRef ds:uri="http://schemas.openxmlformats.org/package/2006/metadata/core-properties"/>
    <ds:schemaRef ds:uri="2f43680c-5848-4734-b48e-b4bf2fe964b9"/>
    <ds:schemaRef ds:uri="http://schemas.microsoft.com/office/2006/metadata/properties"/>
  </ds:schemaRefs>
</ds:datastoreItem>
</file>

<file path=customXml/itemProps2.xml><?xml version="1.0" encoding="utf-8"?>
<ds:datastoreItem xmlns:ds="http://schemas.openxmlformats.org/officeDocument/2006/customXml" ds:itemID="{4F2D710C-67DB-4EA4-A859-CB254BC964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17a70d-7a09-47d3-ae1e-4fa4d515c5f7"/>
    <ds:schemaRef ds:uri="2f43680c-5848-4734-b48e-b4bf2fe964b9"/>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CB5DE1F-FD8D-4A1E-96B0-654D886DBB5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28102</TotalTime>
  <Words>4938</Words>
  <Application>Microsoft Macintosh PowerPoint</Application>
  <PresentationFormat>On-screen Show (16:10)</PresentationFormat>
  <Paragraphs>865</Paragraphs>
  <Slides>30</Slides>
  <Notes>13</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30</vt:i4>
      </vt:variant>
    </vt:vector>
  </HeadingPairs>
  <TitlesOfParts>
    <vt:vector size="46" baseType="lpstr">
      <vt:lpstr>Calibri</vt:lpstr>
      <vt:lpstr>Manifold CF</vt:lpstr>
      <vt:lpstr>Tahoma</vt:lpstr>
      <vt:lpstr>Manifold CF Demi Bold</vt:lpstr>
      <vt:lpstr>Wingdings</vt:lpstr>
      <vt:lpstr>Manifold CF Medium</vt:lpstr>
      <vt:lpstr>Century Schoolbook</vt:lpstr>
      <vt:lpstr>Arial</vt:lpstr>
      <vt:lpstr>Lato Light</vt:lpstr>
      <vt:lpstr>Wingdings 2</vt:lpstr>
      <vt:lpstr>System Font Regular</vt:lpstr>
      <vt:lpstr>Lato</vt:lpstr>
      <vt:lpstr>Courier New</vt:lpstr>
      <vt:lpstr>Georgia</vt:lpstr>
      <vt:lpstr>Palatino Linotype</vt:lpstr>
      <vt:lpstr>DEF_CorporatePresso_JR</vt:lpstr>
      <vt:lpstr>PowerPoint Presentation</vt:lpstr>
      <vt:lpstr>Disclaimer</vt:lpstr>
      <vt:lpstr>PowerPoint Presentation</vt:lpstr>
      <vt:lpstr>Why invest in defiance?</vt:lpstr>
      <vt:lpstr>TIGHT SHARE STRUCTURE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TEPAL GOLD-COPPER PROJECT </vt:lpstr>
      <vt:lpstr>TEPAL GOLD-COPPER PROJECT </vt:lpstr>
      <vt:lpstr>PowerPoint Presentation</vt:lpstr>
      <vt:lpstr>exploration upside at Tepal</vt:lpstr>
      <vt:lpstr>SOUth Zone – Target: increasing resource Base </vt:lpstr>
      <vt:lpstr>exploration upside in CENTRE BLOCK/tizate</vt:lpstr>
      <vt:lpstr>Why invest in defiance?</vt:lpstr>
      <vt:lpstr>PowerPoint Presentation</vt:lpstr>
      <vt:lpstr>Appendix</vt:lpstr>
      <vt:lpstr>Industry veterans with proven success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Max Pluss</dc:creator>
  <cp:lastModifiedBy>Max Pluss</cp:lastModifiedBy>
  <cp:revision>489</cp:revision>
  <dcterms:created xsi:type="dcterms:W3CDTF">2021-01-06T21:37:24Z</dcterms:created>
  <dcterms:modified xsi:type="dcterms:W3CDTF">2022-08-29T16:36:32Z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0x0101008155A0035FD040448FB6C378F31E1E9D</vt:lpwstr>
  </property>
  <property fmtid="{D5CDD505-2E9C-101B-9397-08002B2CF9AE}" pid="3" name="MediaServiceImageTags">
    <vt:lpwstr/>
  </property>
</Properties>
</file>