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drawings/drawing3.xml" ContentType="application/vnd.openxmlformats-officedocument.drawingml.chartshapes+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10.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323" r:id="rId3"/>
    <p:sldId id="331" r:id="rId4"/>
    <p:sldId id="263" r:id="rId5"/>
    <p:sldId id="317" r:id="rId6"/>
    <p:sldId id="336" r:id="rId7"/>
    <p:sldId id="337" r:id="rId8"/>
    <p:sldId id="268" r:id="rId9"/>
    <p:sldId id="329" r:id="rId10"/>
    <p:sldId id="344" r:id="rId11"/>
    <p:sldId id="315" r:id="rId12"/>
    <p:sldId id="316" r:id="rId13"/>
    <p:sldId id="305" r:id="rId14"/>
    <p:sldId id="286" r:id="rId15"/>
    <p:sldId id="287" r:id="rId16"/>
    <p:sldId id="288" r:id="rId17"/>
    <p:sldId id="338" r:id="rId18"/>
    <p:sldId id="298" r:id="rId19"/>
    <p:sldId id="299" r:id="rId20"/>
    <p:sldId id="339" r:id="rId21"/>
    <p:sldId id="309" r:id="rId22"/>
    <p:sldId id="311" r:id="rId23"/>
    <p:sldId id="267" r:id="rId24"/>
    <p:sldId id="269" r:id="rId25"/>
    <p:sldId id="270" r:id="rId26"/>
    <p:sldId id="272" r:id="rId27"/>
    <p:sldId id="340" r:id="rId28"/>
    <p:sldId id="327" r:id="rId29"/>
    <p:sldId id="341" r:id="rId30"/>
    <p:sldId id="273" r:id="rId31"/>
    <p:sldId id="274" r:id="rId32"/>
    <p:sldId id="318" r:id="rId33"/>
    <p:sldId id="283" r:id="rId34"/>
    <p:sldId id="294" r:id="rId35"/>
    <p:sldId id="322" r:id="rId36"/>
    <p:sldId id="306" r:id="rId37"/>
    <p:sldId id="324" r:id="rId38"/>
    <p:sldId id="308" r:id="rId39"/>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5">
          <p15:clr>
            <a:srgbClr val="A4A3A4"/>
          </p15:clr>
        </p15:guide>
        <p15:guide id="2" pos="2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AEAEA"/>
    <a:srgbClr val="F8F8F8"/>
    <a:srgbClr val="517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94463" autoAdjust="0"/>
  </p:normalViewPr>
  <p:slideViewPr>
    <p:cSldViewPr showGuides="1">
      <p:cViewPr varScale="1">
        <p:scale>
          <a:sx n="109" d="100"/>
          <a:sy n="109" d="100"/>
        </p:scale>
        <p:origin x="762" y="84"/>
      </p:cViewPr>
      <p:guideLst>
        <p:guide orient="horz" pos="465"/>
        <p:guide pos="204"/>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1" Type="http://schemas.openxmlformats.org/officeDocument/2006/relationships/oleObject" Target="file:///C:\Users\LCaridi\Documents\IR\Presentations\2014\Copy%20of%202014-12-09%20US%20Gold%20Mines%20and%20Projects_USGS-Updated.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LCaridi\Documents\IR\Presentations\2014\Copy%20of%202014-12-09%20US%20Gold%20Mines%20and%20Projects_USGS-Updated.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LCaridi\Documents\IR\Presentations\2014\Copy%20of%202014-12-09%20US%20Gold%20Mines%20and%20Projects_USGS-Updated.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LCaridi\Documents\IR\Presentations\2014\Copy%20of%202014-12-09%20US%20Gold%20Mines%20and%20Projects_USGS-Updat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Caridi\Documents\Corporate\Monthly%20Reports\Institutional%20Holding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LCaridi\Documents\Antimony%20chart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LCaridi\Documents\IR\Presentations\2015\2014-03-24%20Antimony%20Pric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Caridi\Documents\IR\Presentations\2016\Ex5%20-%20IRR%20comparisons.xlsm"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LCaridi\Documents\IR\Presentations\2016\NAV_NAVP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file:///C:\Users\jmeyer\AppData\Local\Microsoft\Windows\Temporary%20Internet%20Files\Content.Outlook\VJUKBDKJ\Copy%20of%20130029_Financial_Model_2014%2012%2004A%20(2).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8.265635451693284E-4"/>
          <c:y val="0.20419828330644865"/>
          <c:w val="0.56218314125678204"/>
          <c:h val="0.68784374430573259"/>
        </c:manualLayout>
      </c:layout>
      <c:pieChart>
        <c:varyColors val="1"/>
        <c:dLbls>
          <c:showLegendKey val="0"/>
          <c:showVal val="0"/>
          <c:showCatName val="0"/>
          <c:showSerName val="0"/>
          <c:showPercent val="1"/>
          <c:showBubbleSize val="0"/>
          <c:showLeaderLines val="0"/>
        </c:dLbls>
        <c:firstSliceAng val="0"/>
      </c:pieChart>
    </c:plotArea>
    <c:legend>
      <c:legendPos val="r"/>
      <c:layout>
        <c:manualLayout>
          <c:xMode val="edge"/>
          <c:yMode val="edge"/>
          <c:x val="0.64517704675827181"/>
          <c:y val="7.7775814385739023E-2"/>
          <c:w val="0.34052137691522882"/>
          <c:h val="0.84882260201802251"/>
        </c:manualLayout>
      </c:layout>
      <c:overlay val="0"/>
      <c:spPr>
        <a:solidFill>
          <a:schemeClr val="tx2">
            <a:alpha val="76000"/>
          </a:schemeClr>
        </a:solidFill>
      </c:spPr>
      <c:txPr>
        <a:bodyPr/>
        <a:lstStyle/>
        <a:p>
          <a:pPr>
            <a:defRPr b="1">
              <a:solidFill>
                <a:schemeClr val="bg1"/>
              </a:solidFill>
            </a:defRPr>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Moz</c:v>
                </c:pt>
              </c:strCache>
            </c:strRef>
          </c:tx>
          <c:spPr>
            <a:solidFill>
              <a:schemeClr val="accent1"/>
            </a:solidFill>
            <a:effectLst>
              <a:innerShdw blurRad="63500" dist="50800" dir="2700000">
                <a:prstClr val="black">
                  <a:alpha val="50000"/>
                </a:prstClr>
              </a:innerShdw>
            </a:effectLst>
            <a:scene3d>
              <a:camera prst="orthographicFront"/>
              <a:lightRig rig="threePt" dir="t"/>
            </a:scene3d>
            <a:sp3d>
              <a:bevelT w="190500" h="38100"/>
            </a:sp3d>
          </c:spPr>
          <c:dPt>
            <c:idx val="0"/>
            <c:bubble3D val="0"/>
            <c:extLst>
              <c:ext xmlns:c16="http://schemas.microsoft.com/office/drawing/2014/chart" uri="{C3380CC4-5D6E-409C-BE32-E72D297353CC}">
                <c16:uniqueId val="{00000000-BED0-4A62-9090-E77BF8CA215B}"/>
              </c:ext>
            </c:extLst>
          </c:dPt>
          <c:dPt>
            <c:idx val="1"/>
            <c:bubble3D val="0"/>
            <c:spPr>
              <a:solidFill>
                <a:schemeClr val="bg2"/>
              </a:solidFill>
              <a:effectLst>
                <a:innerShdw blurRad="63500" dist="50800" dir="2700000">
                  <a:prstClr val="black">
                    <a:alpha val="50000"/>
                  </a:prstClr>
                </a:innerShdw>
              </a:effectLst>
              <a:scene3d>
                <a:camera prst="orthographicFront"/>
                <a:lightRig rig="threePt" dir="t"/>
              </a:scene3d>
              <a:sp3d>
                <a:bevelT w="190500" h="38100"/>
              </a:sp3d>
            </c:spPr>
            <c:extLst>
              <c:ext xmlns:c16="http://schemas.microsoft.com/office/drawing/2014/chart" uri="{C3380CC4-5D6E-409C-BE32-E72D297353CC}">
                <c16:uniqueId val="{00000002-BED0-4A62-9090-E77BF8CA215B}"/>
              </c:ext>
            </c:extLst>
          </c:dPt>
          <c:cat>
            <c:strRef>
              <c:f>Sheet1!$A$2:$A$3</c:f>
              <c:strCache>
                <c:ptCount val="2"/>
                <c:pt idx="0">
                  <c:v>Indicated</c:v>
                </c:pt>
                <c:pt idx="1">
                  <c:v>Inferred</c:v>
                </c:pt>
              </c:strCache>
            </c:strRef>
          </c:cat>
          <c:val>
            <c:numRef>
              <c:f>Sheet1!$B$2:$B$3</c:f>
              <c:numCache>
                <c:formatCode>General</c:formatCode>
                <c:ptCount val="2"/>
                <c:pt idx="0">
                  <c:v>1.1000000000000001</c:v>
                </c:pt>
                <c:pt idx="1">
                  <c:v>0.4</c:v>
                </c:pt>
              </c:numCache>
            </c:numRef>
          </c:val>
          <c:extLst>
            <c:ext xmlns:c16="http://schemas.microsoft.com/office/drawing/2014/chart" uri="{C3380CC4-5D6E-409C-BE32-E72D297353CC}">
              <c16:uniqueId val="{00000003-BED0-4A62-9090-E77BF8CA215B}"/>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0.27141417672192958"/>
          <c:y val="0.85816222713312929"/>
          <c:w val="0.45717157857876539"/>
          <c:h val="0.10735398097501098"/>
        </c:manualLayout>
      </c:layout>
      <c:overlay val="0"/>
      <c:txPr>
        <a:bodyPr/>
        <a:lstStyle/>
        <a:p>
          <a:pPr>
            <a:defRPr sz="120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Moz</c:v>
                </c:pt>
              </c:strCache>
            </c:strRef>
          </c:tx>
          <c:spPr>
            <a:solidFill>
              <a:schemeClr val="accent1"/>
            </a:solidFill>
            <a:effectLst>
              <a:innerShdw blurRad="63500" dist="50800" dir="2700000">
                <a:prstClr val="black">
                  <a:alpha val="50000"/>
                </a:prstClr>
              </a:innerShdw>
            </a:effectLst>
            <a:scene3d>
              <a:camera prst="orthographicFront"/>
              <a:lightRig rig="threePt" dir="t"/>
            </a:scene3d>
            <a:sp3d>
              <a:bevelT w="190500" h="38100"/>
            </a:sp3d>
          </c:spPr>
          <c:dPt>
            <c:idx val="0"/>
            <c:bubble3D val="0"/>
            <c:extLst>
              <c:ext xmlns:c16="http://schemas.microsoft.com/office/drawing/2014/chart" uri="{C3380CC4-5D6E-409C-BE32-E72D297353CC}">
                <c16:uniqueId val="{00000000-73DD-4E31-B9A9-7AF1E01616C1}"/>
              </c:ext>
            </c:extLst>
          </c:dPt>
          <c:dPt>
            <c:idx val="1"/>
            <c:bubble3D val="0"/>
            <c:spPr>
              <a:solidFill>
                <a:schemeClr val="bg2"/>
              </a:solidFill>
              <a:effectLst>
                <a:innerShdw blurRad="63500" dist="50800" dir="2700000">
                  <a:prstClr val="black">
                    <a:alpha val="50000"/>
                  </a:prstClr>
                </a:innerShdw>
              </a:effectLst>
              <a:scene3d>
                <a:camera prst="orthographicFront"/>
                <a:lightRig rig="threePt" dir="t"/>
              </a:scene3d>
              <a:sp3d>
                <a:bevelT w="190500" h="38100"/>
              </a:sp3d>
            </c:spPr>
            <c:extLst>
              <c:ext xmlns:c16="http://schemas.microsoft.com/office/drawing/2014/chart" uri="{C3380CC4-5D6E-409C-BE32-E72D297353CC}">
                <c16:uniqueId val="{00000002-73DD-4E31-B9A9-7AF1E01616C1}"/>
              </c:ext>
            </c:extLst>
          </c:dPt>
          <c:cat>
            <c:strRef>
              <c:f>Sheet1!$A$2:$A$3</c:f>
              <c:strCache>
                <c:ptCount val="2"/>
                <c:pt idx="0">
                  <c:v>Indicated</c:v>
                </c:pt>
                <c:pt idx="1">
                  <c:v>Inferred</c:v>
                </c:pt>
              </c:strCache>
            </c:strRef>
          </c:cat>
          <c:val>
            <c:numRef>
              <c:f>Sheet1!$B$2:$B$3</c:f>
              <c:numCache>
                <c:formatCode>General</c:formatCode>
                <c:ptCount val="2"/>
                <c:pt idx="0">
                  <c:v>1.5</c:v>
                </c:pt>
                <c:pt idx="1">
                  <c:v>0.4</c:v>
                </c:pt>
              </c:numCache>
            </c:numRef>
          </c:val>
          <c:extLst>
            <c:ext xmlns:c16="http://schemas.microsoft.com/office/drawing/2014/chart" uri="{C3380CC4-5D6E-409C-BE32-E72D297353CC}">
              <c16:uniqueId val="{00000003-73DD-4E31-B9A9-7AF1E01616C1}"/>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0.27141402562637978"/>
          <c:y val="0.85782335438759394"/>
          <c:w val="0.45717157857876539"/>
          <c:h val="0.10735398097501098"/>
        </c:manualLayout>
      </c:layout>
      <c:overlay val="0"/>
      <c:txPr>
        <a:bodyPr/>
        <a:lstStyle/>
        <a:p>
          <a:pPr>
            <a:defRPr sz="120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chemeClr val="bg1"/>
                </a:solidFill>
              </a:defRPr>
            </a:pPr>
            <a:r>
              <a:rPr lang="en-CA" sz="1400" dirty="0">
                <a:solidFill>
                  <a:schemeClr val="bg1"/>
                </a:solidFill>
              </a:rPr>
              <a:t>Antimony Production (millions lbs)</a:t>
            </a:r>
          </a:p>
        </c:rich>
      </c:tx>
      <c:layout>
        <c:manualLayout>
          <c:xMode val="edge"/>
          <c:yMode val="edge"/>
          <c:x val="0.19996920352619624"/>
          <c:y val="7.3373929453258685E-2"/>
        </c:manualLayout>
      </c:layout>
      <c:overlay val="0"/>
    </c:title>
    <c:autoTitleDeleted val="0"/>
    <c:plotArea>
      <c:layout/>
      <c:barChart>
        <c:barDir val="bar"/>
        <c:grouping val="clustered"/>
        <c:varyColors val="0"/>
        <c:ser>
          <c:idx val="0"/>
          <c:order val="0"/>
          <c:tx>
            <c:strRef>
              <c:f>Sheet1!$B$1</c:f>
              <c:strCache>
                <c:ptCount val="1"/>
                <c:pt idx="0">
                  <c:v>Average Annual Production</c:v>
                </c:pt>
              </c:strCache>
            </c:strRef>
          </c:tx>
          <c:spPr>
            <a:solidFill>
              <a:schemeClr val="bg1"/>
            </a:solidFill>
          </c:spPr>
          <c:invertIfNegative val="0"/>
          <c:dLbls>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Years 1-4</c:v>
                </c:pt>
                <c:pt idx="1">
                  <c:v>LOM</c:v>
                </c:pt>
              </c:strCache>
            </c:strRef>
          </c:cat>
          <c:val>
            <c:numRef>
              <c:f>Sheet1!$B$2:$B$3</c:f>
              <c:numCache>
                <c:formatCode>#,##0.0</c:formatCode>
                <c:ptCount val="2"/>
                <c:pt idx="0">
                  <c:v>14</c:v>
                </c:pt>
                <c:pt idx="1">
                  <c:v>8.3000000000000007</c:v>
                </c:pt>
              </c:numCache>
            </c:numRef>
          </c:val>
          <c:extLst>
            <c:ext xmlns:c16="http://schemas.microsoft.com/office/drawing/2014/chart" uri="{C3380CC4-5D6E-409C-BE32-E72D297353CC}">
              <c16:uniqueId val="{00000000-1709-424B-A9BC-5615A81A290E}"/>
            </c:ext>
          </c:extLst>
        </c:ser>
        <c:ser>
          <c:idx val="1"/>
          <c:order val="1"/>
          <c:tx>
            <c:strRef>
              <c:f>Sheet1!$C$1</c:f>
              <c:strCache>
                <c:ptCount val="1"/>
                <c:pt idx="0">
                  <c:v>Total Production</c:v>
                </c:pt>
              </c:strCache>
            </c:strRef>
          </c:tx>
          <c:spPr>
            <a:solidFill>
              <a:schemeClr val="tx2">
                <a:lumMod val="20000"/>
                <a:lumOff val="80000"/>
              </a:schemeClr>
            </a:solidFill>
          </c:spPr>
          <c:invertIfNegative val="0"/>
          <c:dLbls>
            <c:dLbl>
              <c:idx val="1"/>
              <c:layout>
                <c:manualLayout>
                  <c:x val="-3.9111778368043526E-2"/>
                  <c:y val="7.7532626021575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09-424B-A9BC-5615A81A290E}"/>
                </c:ext>
              </c:extLst>
            </c:dLbl>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Years 1-4</c:v>
                </c:pt>
                <c:pt idx="1">
                  <c:v>LOM</c:v>
                </c:pt>
              </c:strCache>
            </c:strRef>
          </c:cat>
          <c:val>
            <c:numRef>
              <c:f>Sheet1!$C$2:$C$3</c:f>
              <c:numCache>
                <c:formatCode>#,##0.0</c:formatCode>
                <c:ptCount val="2"/>
                <c:pt idx="0">
                  <c:v>56</c:v>
                </c:pt>
                <c:pt idx="1">
                  <c:v>99.9</c:v>
                </c:pt>
              </c:numCache>
            </c:numRef>
          </c:val>
          <c:extLst>
            <c:ext xmlns:c16="http://schemas.microsoft.com/office/drawing/2014/chart" uri="{C3380CC4-5D6E-409C-BE32-E72D297353CC}">
              <c16:uniqueId val="{00000002-1709-424B-A9BC-5615A81A290E}"/>
            </c:ext>
          </c:extLst>
        </c:ser>
        <c:dLbls>
          <c:showLegendKey val="0"/>
          <c:showVal val="1"/>
          <c:showCatName val="0"/>
          <c:showSerName val="0"/>
          <c:showPercent val="0"/>
          <c:showBubbleSize val="0"/>
        </c:dLbls>
        <c:gapWidth val="150"/>
        <c:overlap val="-25"/>
        <c:axId val="155532288"/>
        <c:axId val="155538176"/>
      </c:barChart>
      <c:catAx>
        <c:axId val="155532288"/>
        <c:scaling>
          <c:orientation val="maxMin"/>
        </c:scaling>
        <c:delete val="0"/>
        <c:axPos val="l"/>
        <c:numFmt formatCode="General" sourceLinked="0"/>
        <c:majorTickMark val="none"/>
        <c:minorTickMark val="none"/>
        <c:tickLblPos val="nextTo"/>
        <c:txPr>
          <a:bodyPr/>
          <a:lstStyle/>
          <a:p>
            <a:pPr>
              <a:defRPr sz="1200">
                <a:solidFill>
                  <a:schemeClr val="bg1"/>
                </a:solidFill>
              </a:defRPr>
            </a:pPr>
            <a:endParaRPr lang="en-US"/>
          </a:p>
        </c:txPr>
        <c:crossAx val="155538176"/>
        <c:crosses val="autoZero"/>
        <c:auto val="1"/>
        <c:lblAlgn val="ctr"/>
        <c:lblOffset val="100"/>
        <c:noMultiLvlLbl val="0"/>
      </c:catAx>
      <c:valAx>
        <c:axId val="155538176"/>
        <c:scaling>
          <c:orientation val="minMax"/>
          <c:max val="100"/>
        </c:scaling>
        <c:delete val="1"/>
        <c:axPos val="t"/>
        <c:numFmt formatCode="#,##0.0" sourceLinked="1"/>
        <c:majorTickMark val="none"/>
        <c:minorTickMark val="none"/>
        <c:tickLblPos val="nextTo"/>
        <c:crossAx val="155532288"/>
        <c:crosses val="autoZero"/>
        <c:crossBetween val="between"/>
        <c:majorUnit val="20"/>
        <c:minorUnit val="10"/>
      </c:valAx>
    </c:plotArea>
    <c:legend>
      <c:legendPos val="t"/>
      <c:overlay val="0"/>
      <c:txPr>
        <a:bodyPr/>
        <a:lstStyle/>
        <a:p>
          <a:pPr>
            <a:defRPr sz="1200">
              <a:solidFill>
                <a:schemeClr val="bg1"/>
              </a:solidFill>
            </a:defRPr>
          </a:pPr>
          <a:endParaRPr lang="en-US"/>
        </a:p>
      </c:txPr>
    </c:legend>
    <c:plotVisOnly val="1"/>
    <c:dispBlanksAs val="gap"/>
    <c:showDLblsOverMax val="0"/>
  </c:chart>
  <c:spPr>
    <a:solidFill>
      <a:schemeClr val="tx2"/>
    </a:solidFill>
  </c:spPr>
  <c:txPr>
    <a:bodyPr/>
    <a:lstStyle/>
    <a:p>
      <a:pPr>
        <a:defRPr sz="1000">
          <a:latin typeface="Calibri" panose="020F050202020403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title>
      <c:tx>
        <c:rich>
          <a:bodyPr/>
          <a:lstStyle/>
          <a:p>
            <a:pPr>
              <a:defRPr sz="1400"/>
            </a:pPr>
            <a:r>
              <a:rPr lang="en-CA" sz="1400" dirty="0"/>
              <a:t>Cash Costs vs. Gold Price (US$/oz) </a:t>
            </a:r>
            <a:r>
              <a:rPr lang="en-CA" sz="1400" baseline="30000" dirty="0"/>
              <a:t>(2)</a:t>
            </a:r>
          </a:p>
        </c:rich>
      </c:tx>
      <c:layout>
        <c:manualLayout>
          <c:xMode val="edge"/>
          <c:yMode val="edge"/>
          <c:x val="5.9209770037073506E-2"/>
          <c:y val="0.21908527118979984"/>
        </c:manualLayout>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Years 1-4</c:v>
                </c:pt>
              </c:strCache>
            </c:strRef>
          </c:tx>
          <c:invertIfNegative val="0"/>
          <c:dLbls>
            <c:dLbl>
              <c:idx val="0"/>
              <c:layout>
                <c:manualLayout>
                  <c:x val="1.9521132383134365E-2"/>
                  <c:y val="-1.9223356922811824E-2"/>
                </c:manualLayout>
              </c:layout>
              <c:spPr/>
              <c:txPr>
                <a:bodyPr/>
                <a:lstStyle/>
                <a:p>
                  <a:pPr>
                    <a:defRPr sz="14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D9-4BA2-BB05-434142921A6E}"/>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Cash Costs (US$/oz) (2)</c:v>
                </c:pt>
              </c:strCache>
            </c:strRef>
          </c:cat>
          <c:val>
            <c:numRef>
              <c:f>Sheet1!$B$2</c:f>
              <c:numCache>
                <c:formatCode>"$"#,##0</c:formatCode>
                <c:ptCount val="1"/>
                <c:pt idx="0">
                  <c:v>483</c:v>
                </c:pt>
              </c:numCache>
            </c:numRef>
          </c:val>
          <c:extLst>
            <c:ext xmlns:c16="http://schemas.microsoft.com/office/drawing/2014/chart" uri="{C3380CC4-5D6E-409C-BE32-E72D297353CC}">
              <c16:uniqueId val="{00000001-57D9-4BA2-BB05-434142921A6E}"/>
            </c:ext>
          </c:extLst>
        </c:ser>
        <c:ser>
          <c:idx val="1"/>
          <c:order val="1"/>
          <c:tx>
            <c:strRef>
              <c:f>Sheet1!$C$1</c:f>
              <c:strCache>
                <c:ptCount val="1"/>
                <c:pt idx="0">
                  <c:v>LOM</c:v>
                </c:pt>
              </c:strCache>
            </c:strRef>
          </c:tx>
          <c:invertIfNegative val="0"/>
          <c:dLbls>
            <c:dLbl>
              <c:idx val="0"/>
              <c:layout>
                <c:manualLayout>
                  <c:x val="2.3196961953174354E-2"/>
                  <c:y val="-2.734398027206706E-2"/>
                </c:manualLayout>
              </c:layout>
              <c:spPr/>
              <c:txPr>
                <a:bodyPr/>
                <a:lstStyle/>
                <a:p>
                  <a:pPr>
                    <a:defRPr sz="14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D9-4BA2-BB05-434142921A6E}"/>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Cash Costs (US$/oz) (2)</c:v>
                </c:pt>
              </c:strCache>
            </c:strRef>
          </c:cat>
          <c:val>
            <c:numRef>
              <c:f>Sheet1!$C$2</c:f>
              <c:numCache>
                <c:formatCode>"$"#,##0</c:formatCode>
                <c:ptCount val="1"/>
                <c:pt idx="0">
                  <c:v>568</c:v>
                </c:pt>
              </c:numCache>
            </c:numRef>
          </c:val>
          <c:extLst>
            <c:ext xmlns:c16="http://schemas.microsoft.com/office/drawing/2014/chart" uri="{C3380CC4-5D6E-409C-BE32-E72D297353CC}">
              <c16:uniqueId val="{00000003-57D9-4BA2-BB05-434142921A6E}"/>
            </c:ext>
          </c:extLst>
        </c:ser>
        <c:ser>
          <c:idx val="2"/>
          <c:order val="2"/>
          <c:tx>
            <c:strRef>
              <c:f>Sheet1!$D$1</c:f>
              <c:strCache>
                <c:ptCount val="1"/>
                <c:pt idx="0">
                  <c:v>Gold Price</c:v>
                </c:pt>
              </c:strCache>
            </c:strRef>
          </c:tx>
          <c:spPr>
            <a:solidFill>
              <a:schemeClr val="bg2"/>
            </a:solidFill>
          </c:spPr>
          <c:invertIfNegative val="0"/>
          <c:dLbls>
            <c:dLbl>
              <c:idx val="0"/>
              <c:layout>
                <c:manualLayout>
                  <c:x val="2.445275985656948E-2"/>
                  <c:y val="-2.6176942112681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D9-4BA2-BB05-434142921A6E}"/>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Cash Costs (US$/oz) (2)</c:v>
                </c:pt>
              </c:strCache>
            </c:strRef>
          </c:cat>
          <c:val>
            <c:numRef>
              <c:f>Sheet1!$D$2</c:f>
              <c:numCache>
                <c:formatCode>"$"#,##0_);[Red]\("$"#,##0\)</c:formatCode>
                <c:ptCount val="1"/>
                <c:pt idx="0">
                  <c:v>1350</c:v>
                </c:pt>
              </c:numCache>
            </c:numRef>
          </c:val>
          <c:extLst>
            <c:ext xmlns:c16="http://schemas.microsoft.com/office/drawing/2014/chart" uri="{C3380CC4-5D6E-409C-BE32-E72D297353CC}">
              <c16:uniqueId val="{00000005-57D9-4BA2-BB05-434142921A6E}"/>
            </c:ext>
          </c:extLst>
        </c:ser>
        <c:dLbls>
          <c:showLegendKey val="0"/>
          <c:showVal val="1"/>
          <c:showCatName val="0"/>
          <c:showSerName val="0"/>
          <c:showPercent val="0"/>
          <c:showBubbleSize val="0"/>
        </c:dLbls>
        <c:gapWidth val="150"/>
        <c:shape val="cylinder"/>
        <c:axId val="139083776"/>
        <c:axId val="139085312"/>
        <c:axId val="0"/>
      </c:bar3DChart>
      <c:catAx>
        <c:axId val="139083776"/>
        <c:scaling>
          <c:orientation val="minMax"/>
        </c:scaling>
        <c:delete val="1"/>
        <c:axPos val="b"/>
        <c:numFmt formatCode="General" sourceLinked="0"/>
        <c:majorTickMark val="none"/>
        <c:minorTickMark val="none"/>
        <c:tickLblPos val="nextTo"/>
        <c:crossAx val="139085312"/>
        <c:crosses val="autoZero"/>
        <c:auto val="1"/>
        <c:lblAlgn val="ctr"/>
        <c:lblOffset val="100"/>
        <c:noMultiLvlLbl val="0"/>
      </c:catAx>
      <c:valAx>
        <c:axId val="139085312"/>
        <c:scaling>
          <c:orientation val="minMax"/>
        </c:scaling>
        <c:delete val="1"/>
        <c:axPos val="l"/>
        <c:numFmt formatCode="&quot;$&quot;#,##0" sourceLinked="1"/>
        <c:majorTickMark val="out"/>
        <c:minorTickMark val="none"/>
        <c:tickLblPos val="nextTo"/>
        <c:crossAx val="139083776"/>
        <c:crosses val="autoZero"/>
        <c:crossBetween val="between"/>
      </c:valAx>
    </c:plotArea>
    <c:legend>
      <c:legendPos val="t"/>
      <c:layout>
        <c:manualLayout>
          <c:xMode val="edge"/>
          <c:yMode val="edge"/>
          <c:x val="0.18954234756209745"/>
          <c:y val="0.32479726828301514"/>
          <c:w val="0.51404771475802147"/>
          <c:h val="0.10734401325089175"/>
        </c:manualLayout>
      </c:layout>
      <c:overlay val="0"/>
      <c:txPr>
        <a:bodyPr/>
        <a:lstStyle/>
        <a:p>
          <a:pPr>
            <a:defRPr sz="1200"/>
          </a:pPr>
          <a:endParaRPr lang="en-US"/>
        </a:p>
      </c:txPr>
    </c:legend>
    <c:plotVisOnly val="1"/>
    <c:dispBlanksAs val="gap"/>
    <c:showDLblsOverMax val="0"/>
  </c:chart>
  <c:txPr>
    <a:bodyPr/>
    <a:lstStyle/>
    <a:p>
      <a:pPr>
        <a:defRPr sz="1800">
          <a:latin typeface="Calibri" panose="020F050202020403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title>
      <c:tx>
        <c:rich>
          <a:bodyPr/>
          <a:lstStyle/>
          <a:p>
            <a:pPr>
              <a:defRPr sz="1400"/>
            </a:pPr>
            <a:r>
              <a:rPr lang="en-CA" sz="1400" dirty="0"/>
              <a:t>Capital Costs (US$ millions)</a:t>
            </a:r>
          </a:p>
        </c:rich>
      </c:tx>
      <c:layout>
        <c:manualLayout>
          <c:xMode val="edge"/>
          <c:yMode val="edge"/>
          <c:x val="0.24045508764569787"/>
          <c:y val="0.12682633451987568"/>
        </c:manualLayout>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Initial</c:v>
                </c:pt>
              </c:strCache>
            </c:strRef>
          </c:tx>
          <c:invertIfNegative val="0"/>
          <c:dLbls>
            <c:dLbl>
              <c:idx val="0"/>
              <c:layout>
                <c:manualLayout>
                  <c:x val="1.6398188700096929E-2"/>
                  <c:y val="-2.903624658326677E-2"/>
                </c:manualLayout>
              </c:layout>
              <c:spPr/>
              <c:txPr>
                <a:bodyPr/>
                <a:lstStyle/>
                <a:p>
                  <a:pPr>
                    <a:defRPr sz="14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14-4535-B7AD-D46732CFE896}"/>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Capital Cost (US$ million)</c:v>
                </c:pt>
              </c:strCache>
            </c:strRef>
          </c:cat>
          <c:val>
            <c:numRef>
              <c:f>Sheet1!$B$2</c:f>
              <c:numCache>
                <c:formatCode>"$"#,##0_);[Red]\("$"#,##0\)</c:formatCode>
                <c:ptCount val="1"/>
                <c:pt idx="0">
                  <c:v>970</c:v>
                </c:pt>
              </c:numCache>
            </c:numRef>
          </c:val>
          <c:extLst>
            <c:ext xmlns:c16="http://schemas.microsoft.com/office/drawing/2014/chart" uri="{C3380CC4-5D6E-409C-BE32-E72D297353CC}">
              <c16:uniqueId val="{00000001-3C14-4535-B7AD-D46732CFE896}"/>
            </c:ext>
          </c:extLst>
        </c:ser>
        <c:ser>
          <c:idx val="1"/>
          <c:order val="1"/>
          <c:tx>
            <c:strRef>
              <c:f>Sheet1!$C$1</c:f>
              <c:strCache>
                <c:ptCount val="1"/>
                <c:pt idx="0">
                  <c:v>LOM</c:v>
                </c:pt>
              </c:strCache>
            </c:strRef>
          </c:tx>
          <c:invertIfNegative val="0"/>
          <c:dLbls>
            <c:dLbl>
              <c:idx val="0"/>
              <c:layout>
                <c:manualLayout>
                  <c:x val="1.2329083187405802E-2"/>
                  <c:y val="-2.903624658326677E-2"/>
                </c:manualLayout>
              </c:layout>
              <c:spPr/>
              <c:txPr>
                <a:bodyPr/>
                <a:lstStyle/>
                <a:p>
                  <a:pPr>
                    <a:defRPr sz="14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14-4535-B7AD-D46732CFE896}"/>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Capital Cost (US$ million)</c:v>
                </c:pt>
              </c:strCache>
            </c:strRef>
          </c:cat>
          <c:val>
            <c:numRef>
              <c:f>Sheet1!$C$2</c:f>
              <c:numCache>
                <c:formatCode>"$"#,##0_);[Red]\("$"#,##0\)</c:formatCode>
                <c:ptCount val="1"/>
                <c:pt idx="0">
                  <c:v>1125</c:v>
                </c:pt>
              </c:numCache>
            </c:numRef>
          </c:val>
          <c:extLst>
            <c:ext xmlns:c16="http://schemas.microsoft.com/office/drawing/2014/chart" uri="{C3380CC4-5D6E-409C-BE32-E72D297353CC}">
              <c16:uniqueId val="{00000003-3C14-4535-B7AD-D46732CFE896}"/>
            </c:ext>
          </c:extLst>
        </c:ser>
        <c:dLbls>
          <c:showLegendKey val="0"/>
          <c:showVal val="1"/>
          <c:showCatName val="0"/>
          <c:showSerName val="0"/>
          <c:showPercent val="0"/>
          <c:showBubbleSize val="0"/>
        </c:dLbls>
        <c:gapWidth val="150"/>
        <c:shape val="cylinder"/>
        <c:axId val="139231616"/>
        <c:axId val="139233152"/>
        <c:axId val="0"/>
      </c:bar3DChart>
      <c:catAx>
        <c:axId val="139231616"/>
        <c:scaling>
          <c:orientation val="minMax"/>
        </c:scaling>
        <c:delete val="1"/>
        <c:axPos val="b"/>
        <c:numFmt formatCode="General" sourceLinked="0"/>
        <c:majorTickMark val="none"/>
        <c:minorTickMark val="none"/>
        <c:tickLblPos val="nextTo"/>
        <c:crossAx val="139233152"/>
        <c:crosses val="autoZero"/>
        <c:auto val="1"/>
        <c:lblAlgn val="ctr"/>
        <c:lblOffset val="100"/>
        <c:noMultiLvlLbl val="0"/>
      </c:catAx>
      <c:valAx>
        <c:axId val="139233152"/>
        <c:scaling>
          <c:orientation val="minMax"/>
          <c:min val="0"/>
        </c:scaling>
        <c:delete val="1"/>
        <c:axPos val="l"/>
        <c:numFmt formatCode="&quot;$&quot;#,##0_);[Red]\(&quot;$&quot;#,##0\)" sourceLinked="1"/>
        <c:majorTickMark val="out"/>
        <c:minorTickMark val="none"/>
        <c:tickLblPos val="nextTo"/>
        <c:crossAx val="139231616"/>
        <c:crosses val="autoZero"/>
        <c:crossBetween val="between"/>
      </c:valAx>
    </c:plotArea>
    <c:legend>
      <c:legendPos val="t"/>
      <c:layout>
        <c:manualLayout>
          <c:xMode val="edge"/>
          <c:yMode val="edge"/>
          <c:x val="0.35110989801967885"/>
          <c:y val="0.32696805607954443"/>
          <c:w val="0.33392599617306967"/>
          <c:h val="0.1107550586132639"/>
        </c:manualLayout>
      </c:layout>
      <c:overlay val="0"/>
      <c:txPr>
        <a:bodyPr/>
        <a:lstStyle/>
        <a:p>
          <a:pPr>
            <a:defRPr sz="1200"/>
          </a:pPr>
          <a:endParaRPr lang="en-US"/>
        </a:p>
      </c:txPr>
    </c:legend>
    <c:plotVisOnly val="1"/>
    <c:dispBlanksAs val="gap"/>
    <c:showDLblsOverMax val="0"/>
  </c:chart>
  <c:txPr>
    <a:bodyPr/>
    <a:lstStyle/>
    <a:p>
      <a:pPr>
        <a:defRPr sz="1800">
          <a:latin typeface="Calibri" panose="020F050202020403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CA" sz="1400" dirty="0"/>
              <a:t>Gold Production (000s</a:t>
            </a:r>
            <a:r>
              <a:rPr lang="en-CA" sz="1400" baseline="0" dirty="0"/>
              <a:t> oz)</a:t>
            </a:r>
            <a:endParaRPr lang="en-CA" sz="1400" dirty="0"/>
          </a:p>
        </c:rich>
      </c:tx>
      <c:layout>
        <c:manualLayout>
          <c:xMode val="edge"/>
          <c:yMode val="edge"/>
          <c:x val="0.22848802145487676"/>
          <c:y val="7.0450565147758534E-2"/>
        </c:manualLayout>
      </c:layout>
      <c:overlay val="0"/>
    </c:title>
    <c:autoTitleDeleted val="0"/>
    <c:plotArea>
      <c:layout/>
      <c:barChart>
        <c:barDir val="bar"/>
        <c:grouping val="clustered"/>
        <c:varyColors val="0"/>
        <c:ser>
          <c:idx val="0"/>
          <c:order val="0"/>
          <c:tx>
            <c:strRef>
              <c:f>Sheet1!$B$1</c:f>
              <c:strCache>
                <c:ptCount val="1"/>
                <c:pt idx="0">
                  <c:v>Average Annual Production</c:v>
                </c:pt>
              </c:strCache>
            </c:strRef>
          </c:tx>
          <c:spPr>
            <a:solidFill>
              <a:schemeClr val="bg1"/>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Years 1-4</c:v>
                </c:pt>
                <c:pt idx="1">
                  <c:v>LOM</c:v>
                </c:pt>
              </c:strCache>
            </c:strRef>
          </c:cat>
          <c:val>
            <c:numRef>
              <c:f>Sheet1!$B$2:$B$3</c:f>
              <c:numCache>
                <c:formatCode>#,##0</c:formatCode>
                <c:ptCount val="2"/>
                <c:pt idx="0">
                  <c:v>388</c:v>
                </c:pt>
                <c:pt idx="1">
                  <c:v>337</c:v>
                </c:pt>
              </c:numCache>
            </c:numRef>
          </c:val>
          <c:extLst>
            <c:ext xmlns:c16="http://schemas.microsoft.com/office/drawing/2014/chart" uri="{C3380CC4-5D6E-409C-BE32-E72D297353CC}">
              <c16:uniqueId val="{00000000-5E0B-4C8A-9DDC-F75767FA03D5}"/>
            </c:ext>
          </c:extLst>
        </c:ser>
        <c:ser>
          <c:idx val="1"/>
          <c:order val="1"/>
          <c:tx>
            <c:strRef>
              <c:f>Sheet1!$C$1</c:f>
              <c:strCache>
                <c:ptCount val="1"/>
                <c:pt idx="0">
                  <c:v>Total Production</c:v>
                </c:pt>
              </c:strCache>
            </c:strRef>
          </c:tx>
          <c:spPr>
            <a:solidFill>
              <a:schemeClr val="bg2"/>
            </a:solidFill>
          </c:spPr>
          <c:invertIfNegative val="0"/>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Years 1-4</c:v>
                </c:pt>
                <c:pt idx="1">
                  <c:v>LOM</c:v>
                </c:pt>
              </c:strCache>
            </c:strRef>
          </c:cat>
          <c:val>
            <c:numRef>
              <c:f>Sheet1!$C$2:$C$3</c:f>
              <c:numCache>
                <c:formatCode>#,##0</c:formatCode>
                <c:ptCount val="2"/>
                <c:pt idx="0">
                  <c:v>1551</c:v>
                </c:pt>
                <c:pt idx="1">
                  <c:v>4040</c:v>
                </c:pt>
              </c:numCache>
            </c:numRef>
          </c:val>
          <c:extLst>
            <c:ext xmlns:c16="http://schemas.microsoft.com/office/drawing/2014/chart" uri="{C3380CC4-5D6E-409C-BE32-E72D297353CC}">
              <c16:uniqueId val="{00000001-5E0B-4C8A-9DDC-F75767FA03D5}"/>
            </c:ext>
          </c:extLst>
        </c:ser>
        <c:dLbls>
          <c:showLegendKey val="0"/>
          <c:showVal val="1"/>
          <c:showCatName val="0"/>
          <c:showSerName val="0"/>
          <c:showPercent val="0"/>
          <c:showBubbleSize val="0"/>
        </c:dLbls>
        <c:gapWidth val="150"/>
        <c:overlap val="-25"/>
        <c:axId val="139341184"/>
        <c:axId val="139355264"/>
      </c:barChart>
      <c:catAx>
        <c:axId val="139341184"/>
        <c:scaling>
          <c:orientation val="maxMin"/>
        </c:scaling>
        <c:delete val="0"/>
        <c:axPos val="l"/>
        <c:numFmt formatCode="General" sourceLinked="0"/>
        <c:majorTickMark val="none"/>
        <c:minorTickMark val="none"/>
        <c:tickLblPos val="nextTo"/>
        <c:txPr>
          <a:bodyPr/>
          <a:lstStyle/>
          <a:p>
            <a:pPr>
              <a:defRPr sz="1200"/>
            </a:pPr>
            <a:endParaRPr lang="en-US"/>
          </a:p>
        </c:txPr>
        <c:crossAx val="139355264"/>
        <c:crosses val="autoZero"/>
        <c:auto val="1"/>
        <c:lblAlgn val="ctr"/>
        <c:lblOffset val="100"/>
        <c:noMultiLvlLbl val="0"/>
      </c:catAx>
      <c:valAx>
        <c:axId val="139355264"/>
        <c:scaling>
          <c:orientation val="minMax"/>
          <c:max val="5000"/>
          <c:min val="0"/>
        </c:scaling>
        <c:delete val="1"/>
        <c:axPos val="t"/>
        <c:numFmt formatCode="#,##0" sourceLinked="1"/>
        <c:majorTickMark val="out"/>
        <c:minorTickMark val="none"/>
        <c:tickLblPos val="nextTo"/>
        <c:crossAx val="139341184"/>
        <c:crosses val="autoZero"/>
        <c:crossBetween val="between"/>
        <c:majorUnit val="100"/>
        <c:minorUnit val="50"/>
      </c:valAx>
    </c:plotArea>
    <c:legend>
      <c:legendPos val="t"/>
      <c:overlay val="0"/>
      <c:txPr>
        <a:bodyPr/>
        <a:lstStyle/>
        <a:p>
          <a:pPr>
            <a:defRPr sz="1200"/>
          </a:pPr>
          <a:endParaRPr lang="en-US"/>
        </a:p>
      </c:txPr>
    </c:legend>
    <c:plotVisOnly val="1"/>
    <c:dispBlanksAs val="gap"/>
    <c:showDLblsOverMax val="0"/>
  </c:chart>
  <c:spPr>
    <a:solidFill>
      <a:schemeClr val="accent1"/>
    </a:solidFill>
  </c:spPr>
  <c:txPr>
    <a:bodyPr/>
    <a:lstStyle/>
    <a:p>
      <a:pPr>
        <a:defRPr sz="1000">
          <a:latin typeface="Calibri" panose="020F050202020403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2"/>
            </a:solidFill>
          </c:spPr>
          <c:invertIfNegative val="0"/>
          <c:dPt>
            <c:idx val="3"/>
            <c:invertIfNegative val="0"/>
            <c:bubble3D val="0"/>
            <c:spPr>
              <a:solidFill>
                <a:schemeClr val="accent2"/>
              </a:solidFill>
            </c:spPr>
            <c:extLst>
              <c:ext xmlns:c16="http://schemas.microsoft.com/office/drawing/2014/chart" uri="{C3380CC4-5D6E-409C-BE32-E72D297353CC}">
                <c16:uniqueId val="{00000001-BC14-4D6D-B687-345A69580954}"/>
              </c:ext>
            </c:extLst>
          </c:dPt>
          <c:dPt>
            <c:idx val="6"/>
            <c:invertIfNegative val="0"/>
            <c:bubble3D val="0"/>
            <c:spPr>
              <a:solidFill>
                <a:schemeClr val="accent2"/>
              </a:solidFill>
            </c:spPr>
            <c:extLst>
              <c:ext xmlns:c16="http://schemas.microsoft.com/office/drawing/2014/chart" uri="{C3380CC4-5D6E-409C-BE32-E72D297353CC}">
                <c16:uniqueId val="{00000003-BC14-4D6D-B687-345A69580954}"/>
              </c:ext>
            </c:extLst>
          </c:dPt>
          <c:cat>
            <c:strRef>
              <c:f>'Largest US Gold Mines'!$B$4:$B$15</c:f>
              <c:strCache>
                <c:ptCount val="12"/>
                <c:pt idx="0">
                  <c:v>Newmont Nevada</c:v>
                </c:pt>
                <c:pt idx="1">
                  <c:v>Barric Cortez</c:v>
                </c:pt>
                <c:pt idx="2">
                  <c:v>Barrick Goldstrike</c:v>
                </c:pt>
                <c:pt idx="3">
                  <c:v>Stibnite Gold (Yrs 1-4)*</c:v>
                </c:pt>
                <c:pt idx="4">
                  <c:v>Round Mountain</c:v>
                </c:pt>
                <c:pt idx="5">
                  <c:v>Fort Knox</c:v>
                </c:pt>
                <c:pt idx="6">
                  <c:v>Stibnite Gold (Life-of-mine)*</c:v>
                </c:pt>
                <c:pt idx="7">
                  <c:v>Pogo</c:v>
                </c:pt>
                <c:pt idx="8">
                  <c:v>Cripple Creek</c:v>
                </c:pt>
                <c:pt idx="9">
                  <c:v>Leeville</c:v>
                </c:pt>
                <c:pt idx="10">
                  <c:v>Bingham Canyon</c:v>
                </c:pt>
                <c:pt idx="11">
                  <c:v>Turquoise Ridge</c:v>
                </c:pt>
              </c:strCache>
            </c:strRef>
          </c:cat>
          <c:val>
            <c:numRef>
              <c:f>'Largest US Gold Mines'!$C$4:$C$15</c:f>
              <c:numCache>
                <c:formatCode>_-* #,##0_-;\-* #,##0_-;_-* "-"??_-;_-@_-</c:formatCode>
                <c:ptCount val="12"/>
                <c:pt idx="0">
                  <c:v>1748</c:v>
                </c:pt>
                <c:pt idx="1">
                  <c:v>1370</c:v>
                </c:pt>
                <c:pt idx="2">
                  <c:v>1174</c:v>
                </c:pt>
                <c:pt idx="3">
                  <c:v>386</c:v>
                </c:pt>
                <c:pt idx="4">
                  <c:v>370</c:v>
                </c:pt>
                <c:pt idx="5">
                  <c:v>359.94799999999998</c:v>
                </c:pt>
                <c:pt idx="6">
                  <c:v>337</c:v>
                </c:pt>
                <c:pt idx="7">
                  <c:v>323</c:v>
                </c:pt>
                <c:pt idx="8">
                  <c:v>247</c:v>
                </c:pt>
                <c:pt idx="9">
                  <c:v>238</c:v>
                </c:pt>
                <c:pt idx="10">
                  <c:v>200</c:v>
                </c:pt>
                <c:pt idx="11">
                  <c:v>192</c:v>
                </c:pt>
              </c:numCache>
            </c:numRef>
          </c:val>
          <c:extLst>
            <c:ext xmlns:c16="http://schemas.microsoft.com/office/drawing/2014/chart" uri="{C3380CC4-5D6E-409C-BE32-E72D297353CC}">
              <c16:uniqueId val="{00000004-BC14-4D6D-B687-345A69580954}"/>
            </c:ext>
          </c:extLst>
        </c:ser>
        <c:dLbls>
          <c:showLegendKey val="0"/>
          <c:showVal val="0"/>
          <c:showCatName val="0"/>
          <c:showSerName val="0"/>
          <c:showPercent val="0"/>
          <c:showBubbleSize val="0"/>
        </c:dLbls>
        <c:gapWidth val="50"/>
        <c:axId val="111675648"/>
        <c:axId val="111685632"/>
      </c:barChart>
      <c:catAx>
        <c:axId val="111675648"/>
        <c:scaling>
          <c:orientation val="maxMin"/>
        </c:scaling>
        <c:delete val="0"/>
        <c:axPos val="l"/>
        <c:numFmt formatCode="General" sourceLinked="0"/>
        <c:majorTickMark val="out"/>
        <c:minorTickMark val="none"/>
        <c:tickLblPos val="nextTo"/>
        <c:crossAx val="111685632"/>
        <c:crosses val="autoZero"/>
        <c:auto val="1"/>
        <c:lblAlgn val="ctr"/>
        <c:lblOffset val="100"/>
        <c:tickLblSkip val="1"/>
        <c:noMultiLvlLbl val="0"/>
      </c:catAx>
      <c:valAx>
        <c:axId val="111685632"/>
        <c:scaling>
          <c:orientation val="minMax"/>
        </c:scaling>
        <c:delete val="0"/>
        <c:axPos val="t"/>
        <c:majorGridlines/>
        <c:numFmt formatCode="_-* #,##0_-;\-* #,##0_-;_-* &quot;-&quot;??_-;_-@_-" sourceLinked="1"/>
        <c:majorTickMark val="out"/>
        <c:minorTickMark val="none"/>
        <c:tickLblPos val="nextTo"/>
        <c:crossAx val="111675648"/>
        <c:crosses val="autoZero"/>
        <c:crossBetween val="between"/>
      </c:valAx>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'Largest US Gold Resources'!$B$4</c:f>
              <c:strCache>
                <c:ptCount val="1"/>
                <c:pt idx="0">
                  <c:v>Oz Au</c:v>
                </c:pt>
              </c:strCache>
            </c:strRef>
          </c:tx>
          <c:spPr>
            <a:solidFill>
              <a:schemeClr val="bg2"/>
            </a:solidFill>
          </c:spPr>
          <c:invertIfNegative val="0"/>
          <c:dPt>
            <c:idx val="11"/>
            <c:invertIfNegative val="0"/>
            <c:bubble3D val="0"/>
            <c:extLst>
              <c:ext xmlns:c16="http://schemas.microsoft.com/office/drawing/2014/chart" uri="{C3380CC4-5D6E-409C-BE32-E72D297353CC}">
                <c16:uniqueId val="{00000000-0C25-42B1-B32C-EBDD3073B21F}"/>
              </c:ext>
            </c:extLst>
          </c:dPt>
          <c:dPt>
            <c:idx val="12"/>
            <c:invertIfNegative val="0"/>
            <c:bubble3D val="0"/>
            <c:spPr>
              <a:solidFill>
                <a:schemeClr val="accent2"/>
              </a:solidFill>
            </c:spPr>
            <c:extLst>
              <c:ext xmlns:c16="http://schemas.microsoft.com/office/drawing/2014/chart" uri="{C3380CC4-5D6E-409C-BE32-E72D297353CC}">
                <c16:uniqueId val="{00000002-0C25-42B1-B32C-EBDD3073B21F}"/>
              </c:ext>
            </c:extLst>
          </c:dPt>
          <c:dPt>
            <c:idx val="14"/>
            <c:invertIfNegative val="0"/>
            <c:bubble3D val="0"/>
            <c:extLst>
              <c:ext xmlns:c16="http://schemas.microsoft.com/office/drawing/2014/chart" uri="{C3380CC4-5D6E-409C-BE32-E72D297353CC}">
                <c16:uniqueId val="{00000003-0C25-42B1-B32C-EBDD3073B21F}"/>
              </c:ext>
            </c:extLst>
          </c:dPt>
          <c:cat>
            <c:strRef>
              <c:f>'Largest US Gold Resources'!$A$5:$A$22</c:f>
              <c:strCache>
                <c:ptCount val="18"/>
                <c:pt idx="0">
                  <c:v>Donlin Gold</c:v>
                </c:pt>
                <c:pt idx="1">
                  <c:v>Hycroft</c:v>
                </c:pt>
                <c:pt idx="2">
                  <c:v>Newmont Nevada</c:v>
                </c:pt>
                <c:pt idx="3">
                  <c:v>Turquoise Ridge JV</c:v>
                </c:pt>
                <c:pt idx="4">
                  <c:v>Barrick Cortez</c:v>
                </c:pt>
                <c:pt idx="5">
                  <c:v>Livengood</c:v>
                </c:pt>
                <c:pt idx="6">
                  <c:v>Barrick Goldstrike</c:v>
                </c:pt>
                <c:pt idx="7">
                  <c:v>Cripple Creek &amp; Victor</c:v>
                </c:pt>
                <c:pt idx="8">
                  <c:v>Goldrush</c:v>
                </c:pt>
                <c:pt idx="9">
                  <c:v>Carlin Underground</c:v>
                </c:pt>
                <c:pt idx="10">
                  <c:v>Converse</c:v>
                </c:pt>
                <c:pt idx="11">
                  <c:v>Bald Mountain</c:v>
                </c:pt>
                <c:pt idx="12">
                  <c:v>Stibnite Gold*</c:v>
                </c:pt>
                <c:pt idx="13">
                  <c:v>Mesquite</c:v>
                </c:pt>
                <c:pt idx="14">
                  <c:v>Twin Creeks</c:v>
                </c:pt>
                <c:pt idx="15">
                  <c:v>Spring Valley</c:v>
                </c:pt>
                <c:pt idx="16">
                  <c:v>Fort Knox</c:v>
                </c:pt>
                <c:pt idx="17">
                  <c:v>Sleeper</c:v>
                </c:pt>
              </c:strCache>
            </c:strRef>
          </c:cat>
          <c:val>
            <c:numRef>
              <c:f>'Largest US Gold Resources'!$B$5:$B$22</c:f>
              <c:numCache>
                <c:formatCode>_-* #,##0_-;\-* #,##0_-;_-* "-"??_-;_-@_-</c:formatCode>
                <c:ptCount val="18"/>
                <c:pt idx="0">
                  <c:v>39010</c:v>
                </c:pt>
                <c:pt idx="1">
                  <c:v>29931</c:v>
                </c:pt>
                <c:pt idx="2">
                  <c:v>27200</c:v>
                </c:pt>
                <c:pt idx="3">
                  <c:v>22077.332999999999</c:v>
                </c:pt>
                <c:pt idx="4">
                  <c:v>15938</c:v>
                </c:pt>
                <c:pt idx="5">
                  <c:v>15700</c:v>
                </c:pt>
                <c:pt idx="6">
                  <c:v>12930</c:v>
                </c:pt>
                <c:pt idx="7">
                  <c:v>10840</c:v>
                </c:pt>
                <c:pt idx="8">
                  <c:v>9960</c:v>
                </c:pt>
                <c:pt idx="9">
                  <c:v>6390</c:v>
                </c:pt>
                <c:pt idx="10">
                  <c:v>6120</c:v>
                </c:pt>
                <c:pt idx="11">
                  <c:v>6059</c:v>
                </c:pt>
                <c:pt idx="12">
                  <c:v>5464</c:v>
                </c:pt>
                <c:pt idx="13">
                  <c:v>4713</c:v>
                </c:pt>
                <c:pt idx="14">
                  <c:v>4560</c:v>
                </c:pt>
                <c:pt idx="15">
                  <c:v>4370</c:v>
                </c:pt>
                <c:pt idx="16">
                  <c:v>4008</c:v>
                </c:pt>
                <c:pt idx="17">
                  <c:v>3479</c:v>
                </c:pt>
              </c:numCache>
            </c:numRef>
          </c:val>
          <c:extLst>
            <c:ext xmlns:c16="http://schemas.microsoft.com/office/drawing/2014/chart" uri="{C3380CC4-5D6E-409C-BE32-E72D297353CC}">
              <c16:uniqueId val="{00000004-0C25-42B1-B32C-EBDD3073B21F}"/>
            </c:ext>
          </c:extLst>
        </c:ser>
        <c:dLbls>
          <c:showLegendKey val="0"/>
          <c:showVal val="0"/>
          <c:showCatName val="0"/>
          <c:showSerName val="0"/>
          <c:showPercent val="0"/>
          <c:showBubbleSize val="0"/>
        </c:dLbls>
        <c:gapWidth val="50"/>
        <c:axId val="111709568"/>
        <c:axId val="111711360"/>
      </c:barChart>
      <c:catAx>
        <c:axId val="111709568"/>
        <c:scaling>
          <c:orientation val="maxMin"/>
        </c:scaling>
        <c:delete val="0"/>
        <c:axPos val="l"/>
        <c:numFmt formatCode="General" sourceLinked="0"/>
        <c:majorTickMark val="out"/>
        <c:minorTickMark val="none"/>
        <c:tickLblPos val="nextTo"/>
        <c:txPr>
          <a:bodyPr/>
          <a:lstStyle/>
          <a:p>
            <a:pPr>
              <a:defRPr sz="900"/>
            </a:pPr>
            <a:endParaRPr lang="en-US"/>
          </a:p>
        </c:txPr>
        <c:crossAx val="111711360"/>
        <c:crosses val="autoZero"/>
        <c:auto val="1"/>
        <c:lblAlgn val="ctr"/>
        <c:lblOffset val="100"/>
        <c:tickLblSkip val="1"/>
        <c:noMultiLvlLbl val="0"/>
      </c:catAx>
      <c:valAx>
        <c:axId val="111711360"/>
        <c:scaling>
          <c:orientation val="minMax"/>
          <c:max val="40000"/>
        </c:scaling>
        <c:delete val="0"/>
        <c:axPos val="t"/>
        <c:majorGridlines/>
        <c:numFmt formatCode="_-* #,##0_-;\-* #,##0_-;_-* &quot;-&quot;??_-;_-@_-" sourceLinked="1"/>
        <c:majorTickMark val="out"/>
        <c:minorTickMark val="none"/>
        <c:tickLblPos val="nextTo"/>
        <c:txPr>
          <a:bodyPr/>
          <a:lstStyle/>
          <a:p>
            <a:pPr>
              <a:defRPr sz="900"/>
            </a:pPr>
            <a:endParaRPr lang="en-US"/>
          </a:p>
        </c:txPr>
        <c:crossAx val="111709568"/>
        <c:crosses val="autoZero"/>
        <c:crossBetween val="between"/>
      </c:valAx>
    </c:plotArea>
    <c:plotVisOnly val="1"/>
    <c:dispBlanksAs val="gap"/>
    <c:showDLblsOverMax val="0"/>
  </c:chart>
  <c:txPr>
    <a:bodyPr/>
    <a:lstStyle/>
    <a:p>
      <a:pPr>
        <a:defRPr>
          <a:latin typeface="Calibri" panose="020F050202020403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020342138993734"/>
          <c:y val="0.12024995190470593"/>
          <c:w val="0.53817148926098568"/>
          <c:h val="0.82694916336865865"/>
        </c:manualLayout>
      </c:layout>
      <c:barChart>
        <c:barDir val="bar"/>
        <c:grouping val="clustered"/>
        <c:varyColors val="0"/>
        <c:ser>
          <c:idx val="0"/>
          <c:order val="0"/>
          <c:tx>
            <c:strRef>
              <c:f>'Largest US Reserves'!$B$4</c:f>
              <c:strCache>
                <c:ptCount val="1"/>
                <c:pt idx="0">
                  <c:v>Contained, Reserves (oz) - Gold</c:v>
                </c:pt>
              </c:strCache>
            </c:strRef>
          </c:tx>
          <c:spPr>
            <a:solidFill>
              <a:schemeClr val="bg2"/>
            </a:solidFill>
          </c:spPr>
          <c:invertIfNegative val="0"/>
          <c:dPt>
            <c:idx val="7"/>
            <c:invertIfNegative val="0"/>
            <c:bubble3D val="0"/>
            <c:spPr>
              <a:solidFill>
                <a:schemeClr val="accent2"/>
              </a:solidFill>
            </c:spPr>
            <c:extLst>
              <c:ext xmlns:c16="http://schemas.microsoft.com/office/drawing/2014/chart" uri="{C3380CC4-5D6E-409C-BE32-E72D297353CC}">
                <c16:uniqueId val="{00000001-A10F-4E8C-8197-E2EB34936C24}"/>
              </c:ext>
            </c:extLst>
          </c:dPt>
          <c:dPt>
            <c:idx val="11"/>
            <c:invertIfNegative val="0"/>
            <c:bubble3D val="0"/>
            <c:extLst>
              <c:ext xmlns:c16="http://schemas.microsoft.com/office/drawing/2014/chart" uri="{C3380CC4-5D6E-409C-BE32-E72D297353CC}">
                <c16:uniqueId val="{00000002-A10F-4E8C-8197-E2EB34936C24}"/>
              </c:ext>
            </c:extLst>
          </c:dPt>
          <c:dPt>
            <c:idx val="16"/>
            <c:invertIfNegative val="0"/>
            <c:bubble3D val="0"/>
            <c:extLst>
              <c:ext xmlns:c16="http://schemas.microsoft.com/office/drawing/2014/chart" uri="{C3380CC4-5D6E-409C-BE32-E72D297353CC}">
                <c16:uniqueId val="{00000003-A10F-4E8C-8197-E2EB34936C24}"/>
              </c:ext>
            </c:extLst>
          </c:dPt>
          <c:cat>
            <c:strRef>
              <c:f>'Largest US Reserves'!$A$5:$A$19</c:f>
              <c:strCache>
                <c:ptCount val="15"/>
                <c:pt idx="0">
                  <c:v>Newmont Nevada</c:v>
                </c:pt>
                <c:pt idx="1">
                  <c:v>Barrick Cortez</c:v>
                </c:pt>
                <c:pt idx="2">
                  <c:v>Barrick Goldstrike</c:v>
                </c:pt>
                <c:pt idx="3">
                  <c:v>Hycroft</c:v>
                </c:pt>
                <c:pt idx="4">
                  <c:v>Turquoise Ridge JV</c:v>
                </c:pt>
                <c:pt idx="5">
                  <c:v>Pogo</c:v>
                </c:pt>
                <c:pt idx="6">
                  <c:v>Cripple Creek and Victor</c:v>
                </c:pt>
                <c:pt idx="7">
                  <c:v>Stibnite Gold*</c:v>
                </c:pt>
                <c:pt idx="8">
                  <c:v>Marigold</c:v>
                </c:pt>
                <c:pt idx="9">
                  <c:v>Fort Knox</c:v>
                </c:pt>
                <c:pt idx="10">
                  <c:v>Bald Mountain</c:v>
                </c:pt>
                <c:pt idx="11">
                  <c:v>Mesquite</c:v>
                </c:pt>
                <c:pt idx="12">
                  <c:v>Round Mountain</c:v>
                </c:pt>
                <c:pt idx="13">
                  <c:v>Jerritt Canyon</c:v>
                </c:pt>
                <c:pt idx="14">
                  <c:v>Kensington</c:v>
                </c:pt>
              </c:strCache>
            </c:strRef>
          </c:cat>
          <c:val>
            <c:numRef>
              <c:f>'Largest US Reserves'!$B$5:$B$19</c:f>
              <c:numCache>
                <c:formatCode>#,##0</c:formatCode>
                <c:ptCount val="15"/>
                <c:pt idx="0">
                  <c:v>28270000</c:v>
                </c:pt>
                <c:pt idx="1">
                  <c:v>11024000</c:v>
                </c:pt>
                <c:pt idx="2">
                  <c:v>10707000</c:v>
                </c:pt>
                <c:pt idx="3">
                  <c:v>10556000</c:v>
                </c:pt>
                <c:pt idx="4">
                  <c:v>6760000</c:v>
                </c:pt>
                <c:pt idx="5">
                  <c:v>4956000</c:v>
                </c:pt>
                <c:pt idx="6">
                  <c:v>4710000</c:v>
                </c:pt>
                <c:pt idx="7">
                  <c:v>4579000</c:v>
                </c:pt>
                <c:pt idx="8">
                  <c:v>4167000</c:v>
                </c:pt>
                <c:pt idx="9">
                  <c:v>2861000</c:v>
                </c:pt>
                <c:pt idx="10">
                  <c:v>2460000</c:v>
                </c:pt>
                <c:pt idx="11">
                  <c:v>2235817</c:v>
                </c:pt>
                <c:pt idx="12">
                  <c:v>1838000</c:v>
                </c:pt>
                <c:pt idx="13">
                  <c:v>1144848</c:v>
                </c:pt>
                <c:pt idx="14">
                  <c:v>983000</c:v>
                </c:pt>
              </c:numCache>
            </c:numRef>
          </c:val>
          <c:extLst>
            <c:ext xmlns:c16="http://schemas.microsoft.com/office/drawing/2014/chart" uri="{C3380CC4-5D6E-409C-BE32-E72D297353CC}">
              <c16:uniqueId val="{00000004-A10F-4E8C-8197-E2EB34936C24}"/>
            </c:ext>
          </c:extLst>
        </c:ser>
        <c:dLbls>
          <c:showLegendKey val="0"/>
          <c:showVal val="0"/>
          <c:showCatName val="0"/>
          <c:showSerName val="0"/>
          <c:showPercent val="0"/>
          <c:showBubbleSize val="0"/>
        </c:dLbls>
        <c:gapWidth val="50"/>
        <c:axId val="112534272"/>
        <c:axId val="112535808"/>
      </c:barChart>
      <c:catAx>
        <c:axId val="112534272"/>
        <c:scaling>
          <c:orientation val="maxMin"/>
        </c:scaling>
        <c:delete val="0"/>
        <c:axPos val="l"/>
        <c:numFmt formatCode="General" sourceLinked="0"/>
        <c:majorTickMark val="out"/>
        <c:minorTickMark val="none"/>
        <c:tickLblPos val="nextTo"/>
        <c:crossAx val="112535808"/>
        <c:crosses val="autoZero"/>
        <c:auto val="1"/>
        <c:lblAlgn val="ctr"/>
        <c:lblOffset val="100"/>
        <c:tickLblSkip val="1"/>
        <c:noMultiLvlLbl val="0"/>
      </c:catAx>
      <c:valAx>
        <c:axId val="112535808"/>
        <c:scaling>
          <c:orientation val="minMax"/>
          <c:max val="30000000"/>
          <c:min val="0"/>
        </c:scaling>
        <c:delete val="0"/>
        <c:axPos val="t"/>
        <c:majorGridlines/>
        <c:numFmt formatCode="#,##0" sourceLinked="1"/>
        <c:majorTickMark val="out"/>
        <c:minorTickMark val="none"/>
        <c:tickLblPos val="nextTo"/>
        <c:crossAx val="112534272"/>
        <c:crosses val="autoZero"/>
        <c:crossBetween val="between"/>
        <c:majorUnit val="10000000"/>
        <c:dispUnits>
          <c:builtInUnit val="thousands"/>
        </c:dispUnits>
      </c:valAx>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'Reserve Grades'!$C$3</c:f>
              <c:strCache>
                <c:ptCount val="1"/>
                <c:pt idx="0">
                  <c:v>Grade, Reserves (g/tonne) - Gold</c:v>
                </c:pt>
              </c:strCache>
            </c:strRef>
          </c:tx>
          <c:spPr>
            <a:solidFill>
              <a:schemeClr val="bg2"/>
            </a:solidFill>
          </c:spPr>
          <c:invertIfNegative val="0"/>
          <c:dPt>
            <c:idx val="3"/>
            <c:invertIfNegative val="0"/>
            <c:bubble3D val="0"/>
            <c:spPr>
              <a:solidFill>
                <a:schemeClr val="accent2"/>
              </a:solidFill>
            </c:spPr>
            <c:extLst>
              <c:ext xmlns:c16="http://schemas.microsoft.com/office/drawing/2014/chart" uri="{C3380CC4-5D6E-409C-BE32-E72D297353CC}">
                <c16:uniqueId val="{00000001-7F2E-4EF9-9E8A-3630999D71DE}"/>
              </c:ext>
            </c:extLst>
          </c:dPt>
          <c:dPt>
            <c:idx val="7"/>
            <c:invertIfNegative val="0"/>
            <c:bubble3D val="0"/>
            <c:extLst>
              <c:ext xmlns:c16="http://schemas.microsoft.com/office/drawing/2014/chart" uri="{C3380CC4-5D6E-409C-BE32-E72D297353CC}">
                <c16:uniqueId val="{00000002-7F2E-4EF9-9E8A-3630999D71DE}"/>
              </c:ext>
            </c:extLst>
          </c:dPt>
          <c:dPt>
            <c:idx val="11"/>
            <c:invertIfNegative val="0"/>
            <c:bubble3D val="0"/>
            <c:extLst>
              <c:ext xmlns:c16="http://schemas.microsoft.com/office/drawing/2014/chart" uri="{C3380CC4-5D6E-409C-BE32-E72D297353CC}">
                <c16:uniqueId val="{00000003-7F2E-4EF9-9E8A-3630999D71DE}"/>
              </c:ext>
            </c:extLst>
          </c:dPt>
          <c:dPt>
            <c:idx val="16"/>
            <c:invertIfNegative val="0"/>
            <c:bubble3D val="0"/>
            <c:extLst>
              <c:ext xmlns:c16="http://schemas.microsoft.com/office/drawing/2014/chart" uri="{C3380CC4-5D6E-409C-BE32-E72D297353CC}">
                <c16:uniqueId val="{00000004-7F2E-4EF9-9E8A-3630999D71DE}"/>
              </c:ext>
            </c:extLst>
          </c:dPt>
          <c:cat>
            <c:strRef>
              <c:f>'Reserve Grades'!$A$12:$A$29</c:f>
              <c:strCache>
                <c:ptCount val="18"/>
                <c:pt idx="0">
                  <c:v>Mineral Ridge</c:v>
                </c:pt>
                <c:pt idx="1">
                  <c:v>Cortez</c:v>
                </c:pt>
                <c:pt idx="2">
                  <c:v>Golden Sunlight</c:v>
                </c:pt>
                <c:pt idx="3">
                  <c:v>Stibnite Gold*</c:v>
                </c:pt>
                <c:pt idx="4">
                  <c:v>Ruby Hill</c:v>
                </c:pt>
                <c:pt idx="5">
                  <c:v>Nevada Operations</c:v>
                </c:pt>
                <c:pt idx="6">
                  <c:v>Wharf</c:v>
                </c:pt>
                <c:pt idx="7">
                  <c:v>Cripple Creek and Victor</c:v>
                </c:pt>
                <c:pt idx="8">
                  <c:v>Buckskin Rawhide</c:v>
                </c:pt>
                <c:pt idx="9">
                  <c:v>Borealis</c:v>
                </c:pt>
                <c:pt idx="10">
                  <c:v>Briggs</c:v>
                </c:pt>
                <c:pt idx="11">
                  <c:v>Round Mountain</c:v>
                </c:pt>
                <c:pt idx="12">
                  <c:v>Bald Mountain</c:v>
                </c:pt>
                <c:pt idx="13">
                  <c:v>Mesquite</c:v>
                </c:pt>
                <c:pt idx="14">
                  <c:v>Florida Canyon</c:v>
                </c:pt>
                <c:pt idx="15">
                  <c:v>Marigold</c:v>
                </c:pt>
                <c:pt idx="16">
                  <c:v>Fort Knox</c:v>
                </c:pt>
                <c:pt idx="17">
                  <c:v>Hycroft</c:v>
                </c:pt>
              </c:strCache>
            </c:strRef>
          </c:cat>
          <c:val>
            <c:numRef>
              <c:f>'Reserve Grades'!$C$12:$C$29</c:f>
              <c:numCache>
                <c:formatCode>#,##0.000</c:formatCode>
                <c:ptCount val="18"/>
                <c:pt idx="0">
                  <c:v>2.13</c:v>
                </c:pt>
                <c:pt idx="1">
                  <c:v>1.8169999999999999</c:v>
                </c:pt>
                <c:pt idx="2">
                  <c:v>1.68</c:v>
                </c:pt>
                <c:pt idx="3">
                  <c:v>1.6</c:v>
                </c:pt>
                <c:pt idx="4">
                  <c:v>0.96</c:v>
                </c:pt>
                <c:pt idx="5">
                  <c:v>0.96</c:v>
                </c:pt>
                <c:pt idx="6">
                  <c:v>0.82</c:v>
                </c:pt>
                <c:pt idx="7">
                  <c:v>0.80300000000000005</c:v>
                </c:pt>
                <c:pt idx="8">
                  <c:v>0.79</c:v>
                </c:pt>
                <c:pt idx="9">
                  <c:v>0.72</c:v>
                </c:pt>
                <c:pt idx="10">
                  <c:v>0.69</c:v>
                </c:pt>
                <c:pt idx="11">
                  <c:v>0.68</c:v>
                </c:pt>
                <c:pt idx="12">
                  <c:v>0.61699999999999999</c:v>
                </c:pt>
                <c:pt idx="13">
                  <c:v>0.6</c:v>
                </c:pt>
                <c:pt idx="14">
                  <c:v>0.57399999999999995</c:v>
                </c:pt>
                <c:pt idx="15">
                  <c:v>0.54900000000000004</c:v>
                </c:pt>
                <c:pt idx="16">
                  <c:v>0.49</c:v>
                </c:pt>
                <c:pt idx="17">
                  <c:v>0.38900000000000001</c:v>
                </c:pt>
              </c:numCache>
            </c:numRef>
          </c:val>
          <c:extLst>
            <c:ext xmlns:c16="http://schemas.microsoft.com/office/drawing/2014/chart" uri="{C3380CC4-5D6E-409C-BE32-E72D297353CC}">
              <c16:uniqueId val="{00000005-7F2E-4EF9-9E8A-3630999D71DE}"/>
            </c:ext>
          </c:extLst>
        </c:ser>
        <c:dLbls>
          <c:showLegendKey val="0"/>
          <c:showVal val="0"/>
          <c:showCatName val="0"/>
          <c:showSerName val="0"/>
          <c:showPercent val="0"/>
          <c:showBubbleSize val="0"/>
        </c:dLbls>
        <c:gapWidth val="50"/>
        <c:axId val="112548096"/>
        <c:axId val="112553984"/>
      </c:barChart>
      <c:catAx>
        <c:axId val="112548096"/>
        <c:scaling>
          <c:orientation val="maxMin"/>
        </c:scaling>
        <c:delete val="0"/>
        <c:axPos val="l"/>
        <c:numFmt formatCode="General" sourceLinked="0"/>
        <c:majorTickMark val="out"/>
        <c:minorTickMark val="none"/>
        <c:tickLblPos val="nextTo"/>
        <c:crossAx val="112553984"/>
        <c:crosses val="autoZero"/>
        <c:auto val="1"/>
        <c:lblAlgn val="ctr"/>
        <c:lblOffset val="100"/>
        <c:tickLblSkip val="1"/>
        <c:noMultiLvlLbl val="0"/>
      </c:catAx>
      <c:valAx>
        <c:axId val="112553984"/>
        <c:scaling>
          <c:orientation val="minMax"/>
        </c:scaling>
        <c:delete val="0"/>
        <c:axPos val="t"/>
        <c:majorGridlines/>
        <c:numFmt formatCode="#,##0.00" sourceLinked="0"/>
        <c:majorTickMark val="out"/>
        <c:minorTickMark val="none"/>
        <c:tickLblPos val="nextTo"/>
        <c:crossAx val="112548096"/>
        <c:crosses val="autoZero"/>
        <c:crossBetween val="between"/>
      </c:valAx>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bg1"/>
                </a:solidFill>
                <a:latin typeface="+mj-lt"/>
                <a:ea typeface="+mj-ea"/>
                <a:cs typeface="+mj-cs"/>
              </a:defRPr>
            </a:pPr>
            <a:r>
              <a:rPr lang="en-CA" dirty="0">
                <a:solidFill>
                  <a:schemeClr val="bg1"/>
                </a:solidFill>
              </a:rPr>
              <a:t>Shareholders</a:t>
            </a:r>
          </a:p>
        </c:rich>
      </c:tx>
      <c:overlay val="0"/>
      <c:spPr>
        <a:noFill/>
        <a:ln>
          <a:noFill/>
        </a:ln>
        <a:effectLst/>
      </c:spPr>
    </c:title>
    <c:autoTitleDeleted val="0"/>
    <c:plotArea>
      <c:layout/>
      <c:pieChart>
        <c:varyColors val="1"/>
        <c:ser>
          <c:idx val="0"/>
          <c:order val="0"/>
          <c:spPr>
            <a:ln w="12700"/>
          </c:spPr>
          <c:dPt>
            <c:idx val="0"/>
            <c:bubble3D val="0"/>
            <c:spPr>
              <a:solidFill>
                <a:schemeClr val="tx2"/>
              </a:solidFill>
              <a:ln w="12700">
                <a:solidFill>
                  <a:schemeClr val="lt1"/>
                </a:solidFill>
              </a:ln>
              <a:effectLst/>
            </c:spPr>
            <c:extLst>
              <c:ext xmlns:c16="http://schemas.microsoft.com/office/drawing/2014/chart" uri="{C3380CC4-5D6E-409C-BE32-E72D297353CC}">
                <c16:uniqueId val="{00000001-7D36-4417-922F-14004AB2FF33}"/>
              </c:ext>
            </c:extLst>
          </c:dPt>
          <c:dPt>
            <c:idx val="1"/>
            <c:bubble3D val="0"/>
            <c:spPr>
              <a:gradFill>
                <a:gsLst>
                  <a:gs pos="100000">
                    <a:schemeClr val="accent2">
                      <a:lumMod val="60000"/>
                      <a:lumOff val="40000"/>
                    </a:schemeClr>
                  </a:gs>
                  <a:gs pos="0">
                    <a:schemeClr val="accent2"/>
                  </a:gs>
                </a:gsLst>
                <a:lin ang="5400000" scaled="0"/>
              </a:gradFill>
              <a:ln w="12700">
                <a:solidFill>
                  <a:schemeClr val="lt1"/>
                </a:solidFill>
              </a:ln>
              <a:effectLst/>
            </c:spPr>
            <c:extLst>
              <c:ext xmlns:c16="http://schemas.microsoft.com/office/drawing/2014/chart" uri="{C3380CC4-5D6E-409C-BE32-E72D297353CC}">
                <c16:uniqueId val="{00000003-7D36-4417-922F-14004AB2FF33}"/>
              </c:ext>
            </c:extLst>
          </c:dPt>
          <c:dPt>
            <c:idx val="2"/>
            <c:bubble3D val="0"/>
            <c:spPr>
              <a:gradFill>
                <a:gsLst>
                  <a:gs pos="100000">
                    <a:schemeClr val="accent3">
                      <a:lumMod val="60000"/>
                      <a:lumOff val="40000"/>
                    </a:schemeClr>
                  </a:gs>
                  <a:gs pos="0">
                    <a:schemeClr val="accent3"/>
                  </a:gs>
                </a:gsLst>
                <a:lin ang="5400000" scaled="0"/>
              </a:gradFill>
              <a:ln w="12700">
                <a:solidFill>
                  <a:schemeClr val="lt1"/>
                </a:solidFill>
              </a:ln>
              <a:effectLst/>
            </c:spPr>
            <c:extLst>
              <c:ext xmlns:c16="http://schemas.microsoft.com/office/drawing/2014/chart" uri="{C3380CC4-5D6E-409C-BE32-E72D297353CC}">
                <c16:uniqueId val="{00000005-7D36-4417-922F-14004AB2FF33}"/>
              </c:ext>
            </c:extLst>
          </c:dPt>
          <c:dPt>
            <c:idx val="3"/>
            <c:bubble3D val="0"/>
            <c:spPr>
              <a:gradFill>
                <a:gsLst>
                  <a:gs pos="100000">
                    <a:schemeClr val="accent4">
                      <a:lumMod val="60000"/>
                      <a:lumOff val="40000"/>
                    </a:schemeClr>
                  </a:gs>
                  <a:gs pos="0">
                    <a:schemeClr val="accent4"/>
                  </a:gs>
                </a:gsLst>
                <a:lin ang="5400000" scaled="0"/>
              </a:gradFill>
              <a:ln w="12700">
                <a:solidFill>
                  <a:schemeClr val="lt1"/>
                </a:solidFill>
              </a:ln>
              <a:effectLst/>
            </c:spPr>
            <c:extLst>
              <c:ext xmlns:c16="http://schemas.microsoft.com/office/drawing/2014/chart" uri="{C3380CC4-5D6E-409C-BE32-E72D297353CC}">
                <c16:uniqueId val="{00000007-7D36-4417-922F-14004AB2FF33}"/>
              </c:ext>
            </c:extLst>
          </c:dPt>
          <c:dPt>
            <c:idx val="4"/>
            <c:bubble3D val="0"/>
            <c:spPr>
              <a:gradFill>
                <a:gsLst>
                  <a:gs pos="100000">
                    <a:schemeClr val="accent5">
                      <a:lumMod val="60000"/>
                      <a:lumOff val="40000"/>
                    </a:schemeClr>
                  </a:gs>
                  <a:gs pos="0">
                    <a:schemeClr val="accent5"/>
                  </a:gs>
                </a:gsLst>
                <a:lin ang="5400000" scaled="0"/>
              </a:gradFill>
              <a:ln w="12700">
                <a:solidFill>
                  <a:schemeClr val="lt1"/>
                </a:solidFill>
              </a:ln>
              <a:effectLst/>
            </c:spPr>
            <c:extLst>
              <c:ext xmlns:c16="http://schemas.microsoft.com/office/drawing/2014/chart" uri="{C3380CC4-5D6E-409C-BE32-E72D297353CC}">
                <c16:uniqueId val="{00000009-7D36-4417-922F-14004AB2FF33}"/>
              </c:ext>
            </c:extLst>
          </c:dPt>
          <c:dLbls>
            <c:dLbl>
              <c:idx val="0"/>
              <c:layout>
                <c:manualLayout>
                  <c:x val="-9.0740944902695228E-2"/>
                  <c:y val="0.1557786849051604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D36-4417-922F-14004AB2FF33}"/>
                </c:ext>
              </c:extLst>
            </c:dLbl>
            <c:dLbl>
              <c:idx val="1"/>
              <c:layout>
                <c:manualLayout>
                  <c:x val="-9.3185750561943129E-2"/>
                  <c:y val="-0.1169049511492279"/>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D36-4417-922F-14004AB2FF33}"/>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7D36-4417-922F-14004AB2FF33}"/>
                </c:ext>
              </c:extLst>
            </c:dLbl>
            <c:dLbl>
              <c:idx val="3"/>
              <c:layout>
                <c:manualLayout>
                  <c:x val="4.9674678892896874E-2"/>
                  <c:y val="-0.10756573675206965"/>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D36-4417-922F-14004AB2FF33}"/>
                </c:ext>
              </c:extLst>
            </c:dLbl>
            <c:dLbl>
              <c:idx val="4"/>
              <c:layout>
                <c:manualLayout>
                  <c:x val="0.10294743383102618"/>
                  <c:y val="7.2224975222993065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D36-4417-922F-14004AB2FF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MAX_Current_Funds!$A$53:$A$57</c:f>
              <c:strCache>
                <c:ptCount val="5"/>
                <c:pt idx="0">
                  <c:v>Institutional</c:v>
                </c:pt>
                <c:pt idx="1">
                  <c:v>High Net Worth Individuals</c:v>
                </c:pt>
                <c:pt idx="2">
                  <c:v>Teck and Vista</c:v>
                </c:pt>
                <c:pt idx="3">
                  <c:v>Directors and Management</c:v>
                </c:pt>
                <c:pt idx="4">
                  <c:v>Retail and Other</c:v>
                </c:pt>
              </c:strCache>
            </c:strRef>
          </c:cat>
          <c:val>
            <c:numRef>
              <c:f>MAX_Current_Funds!$B$53:$B$57</c:f>
              <c:numCache>
                <c:formatCode>#,##0</c:formatCode>
                <c:ptCount val="5"/>
                <c:pt idx="0">
                  <c:v>41061107</c:v>
                </c:pt>
                <c:pt idx="1">
                  <c:v>39728038</c:v>
                </c:pt>
                <c:pt idx="2">
                  <c:v>21820236</c:v>
                </c:pt>
                <c:pt idx="3">
                  <c:v>5174671</c:v>
                </c:pt>
                <c:pt idx="4">
                  <c:v>70223615</c:v>
                </c:pt>
              </c:numCache>
            </c:numRef>
          </c:val>
          <c:extLst>
            <c:ext xmlns:c16="http://schemas.microsoft.com/office/drawing/2014/chart" uri="{C3380CC4-5D6E-409C-BE32-E72D297353CC}">
              <c16:uniqueId val="{0000000A-7D36-4417-922F-14004AB2FF33}"/>
            </c:ext>
          </c:extLst>
        </c:ser>
        <c:ser>
          <c:idx val="1"/>
          <c:order val="1"/>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C-7D36-4417-922F-14004AB2FF3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E-7D36-4417-922F-14004AB2FF3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10-7D36-4417-922F-14004AB2FF3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12-7D36-4417-922F-14004AB2FF3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14-7D36-4417-922F-14004AB2FF33}"/>
              </c:ext>
            </c:extLst>
          </c:dPt>
          <c:cat>
            <c:strRef>
              <c:f>MAX_Current_Funds!$A$53:$A$57</c:f>
              <c:strCache>
                <c:ptCount val="5"/>
                <c:pt idx="0">
                  <c:v>Institutional</c:v>
                </c:pt>
                <c:pt idx="1">
                  <c:v>High Net Worth Individuals</c:v>
                </c:pt>
                <c:pt idx="2">
                  <c:v>Teck and Vista</c:v>
                </c:pt>
                <c:pt idx="3">
                  <c:v>Directors and Management</c:v>
                </c:pt>
                <c:pt idx="4">
                  <c:v>Retail and Other</c:v>
                </c:pt>
              </c:strCache>
            </c:strRef>
          </c:cat>
          <c:val>
            <c:numRef>
              <c:f>MAX_Current_Funds!$C$53:$C$57</c:f>
              <c:numCache>
                <c:formatCode>0.0%</c:formatCode>
                <c:ptCount val="5"/>
                <c:pt idx="0">
                  <c:v>0.23067044072882545</c:v>
                </c:pt>
                <c:pt idx="1">
                  <c:v>0.22318161161002126</c:v>
                </c:pt>
                <c:pt idx="2">
                  <c:v>0.12258031559955224</c:v>
                </c:pt>
                <c:pt idx="3">
                  <c:v>7.3688473599657328E-2</c:v>
                </c:pt>
                <c:pt idx="4">
                  <c:v>0.39449769879855795</c:v>
                </c:pt>
              </c:numCache>
            </c:numRef>
          </c:val>
          <c:extLst>
            <c:ext xmlns:c16="http://schemas.microsoft.com/office/drawing/2014/chart" uri="{C3380CC4-5D6E-409C-BE32-E72D297353CC}">
              <c16:uniqueId val="{00000015-7D36-4417-922F-14004AB2FF33}"/>
            </c:ext>
          </c:extLst>
        </c:ser>
        <c:dLbls>
          <c:showLegendKey val="0"/>
          <c:showVal val="0"/>
          <c:showCatName val="0"/>
          <c:showSerName val="0"/>
          <c:showPercent val="0"/>
          <c:showBubbleSize val="0"/>
          <c:showLeaderLines val="0"/>
        </c:dLbls>
        <c:firstSliceAng val="0"/>
      </c:pieChart>
      <c:spPr>
        <a:noFill/>
        <a:ln>
          <a:noFill/>
        </a:ln>
        <a:effectLst/>
      </c:spPr>
    </c:plotArea>
    <c:legend>
      <c:legendPos val="r"/>
      <c:legendEntry>
        <c:idx val="0"/>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egendEntry>
        <c:idx val="4"/>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Entry>
      <c:layout>
        <c:manualLayout>
          <c:xMode val="edge"/>
          <c:yMode val="edge"/>
          <c:x val="0.54771072525514086"/>
          <c:y val="0.26673633666637231"/>
          <c:w val="0.43493213403539394"/>
          <c:h val="0.56274470360812101"/>
        </c:manualLayout>
      </c:layout>
      <c:overlay val="0"/>
      <c:spPr>
        <a:solidFill>
          <a:schemeClr val="lt1">
            <a:alpha val="50000"/>
          </a:schemeClr>
        </a:solid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spPr>
            <a:ln>
              <a:noFill/>
            </a:ln>
          </c:spPr>
          <c:dPt>
            <c:idx val="0"/>
            <c:bubble3D val="0"/>
            <c:spPr>
              <a:solidFill>
                <a:schemeClr val="tx1">
                  <a:lumMod val="60000"/>
                  <a:lumOff val="40000"/>
                </a:schemeClr>
              </a:solidFill>
              <a:ln>
                <a:noFill/>
              </a:ln>
            </c:spPr>
            <c:extLst>
              <c:ext xmlns:c16="http://schemas.microsoft.com/office/drawing/2014/chart" uri="{C3380CC4-5D6E-409C-BE32-E72D297353CC}">
                <c16:uniqueId val="{00000001-BF00-4F41-8961-FFA47097306A}"/>
              </c:ext>
            </c:extLst>
          </c:dPt>
          <c:dPt>
            <c:idx val="1"/>
            <c:bubble3D val="0"/>
            <c:spPr>
              <a:solidFill>
                <a:schemeClr val="tx2"/>
              </a:solidFill>
              <a:ln>
                <a:noFill/>
              </a:ln>
            </c:spPr>
            <c:extLst>
              <c:ext xmlns:c16="http://schemas.microsoft.com/office/drawing/2014/chart" uri="{C3380CC4-5D6E-409C-BE32-E72D297353CC}">
                <c16:uniqueId val="{00000003-BF00-4F41-8961-FFA47097306A}"/>
              </c:ext>
            </c:extLst>
          </c:dPt>
          <c:dPt>
            <c:idx val="2"/>
            <c:bubble3D val="0"/>
            <c:spPr>
              <a:solidFill>
                <a:srgbClr val="CEB883"/>
              </a:solidFill>
              <a:ln>
                <a:noFill/>
              </a:ln>
            </c:spPr>
            <c:extLst>
              <c:ext xmlns:c16="http://schemas.microsoft.com/office/drawing/2014/chart" uri="{C3380CC4-5D6E-409C-BE32-E72D297353CC}">
                <c16:uniqueId val="{00000005-BF00-4F41-8961-FFA47097306A}"/>
              </c:ext>
            </c:extLst>
          </c:dPt>
          <c:dLbls>
            <c:dLbl>
              <c:idx val="0"/>
              <c:layout>
                <c:manualLayout>
                  <c:x val="-0.28265266841644793"/>
                  <c:y val="-0.1659663896179644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F00-4F41-8961-FFA47097306A}"/>
                </c:ext>
              </c:extLst>
            </c:dLbl>
            <c:dLbl>
              <c:idx val="1"/>
              <c:layout>
                <c:manualLayout>
                  <c:x val="0.1786225854197018"/>
                  <c:y val="-0.1419803944722359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F00-4F41-8961-FFA47097306A}"/>
                </c:ext>
              </c:extLst>
            </c:dLbl>
            <c:dLbl>
              <c:idx val="2"/>
              <c:layout>
                <c:manualLayout>
                  <c:x val="0.16601663017496293"/>
                  <c:y val="0.150900601491765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00-4F41-8961-FFA47097306A}"/>
                </c:ext>
              </c:extLst>
            </c:dLbl>
            <c:spPr>
              <a:noFill/>
              <a:ln>
                <a:noFill/>
              </a:ln>
              <a:effectLst/>
            </c:spPr>
            <c:txPr>
              <a:bodyPr/>
              <a:lstStyle/>
              <a:p>
                <a:pPr>
                  <a:defRPr sz="800" b="1">
                    <a:solidFill>
                      <a:schemeClr val="bg1"/>
                    </a:solidFill>
                    <a:latin typeface="Calibri" panose="020F0502020204030204" pitchFamily="34" charset="0"/>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Sheet1!$A$1:$A$3</c:f>
              <c:strCache>
                <c:ptCount val="3"/>
                <c:pt idx="0">
                  <c:v>Flame Retardants</c:v>
                </c:pt>
                <c:pt idx="1">
                  <c:v>Batteries &amp; alloys</c:v>
                </c:pt>
                <c:pt idx="2">
                  <c:v>Other uses</c:v>
                </c:pt>
              </c:strCache>
            </c:strRef>
          </c:cat>
          <c:val>
            <c:numRef>
              <c:f>Sheet1!$B$1:$B$3</c:f>
              <c:numCache>
                <c:formatCode>0%</c:formatCode>
                <c:ptCount val="3"/>
                <c:pt idx="0">
                  <c:v>0.6</c:v>
                </c:pt>
                <c:pt idx="1">
                  <c:v>0.2</c:v>
                </c:pt>
                <c:pt idx="2">
                  <c:v>0.2</c:v>
                </c:pt>
              </c:numCache>
            </c:numRef>
          </c:val>
          <c:extLst>
            <c:ext xmlns:c16="http://schemas.microsoft.com/office/drawing/2014/chart" uri="{C3380CC4-5D6E-409C-BE32-E72D297353CC}">
              <c16:uniqueId val="{00000006-BF00-4F41-8961-FFA47097306A}"/>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6"/>
    </mc:Choice>
    <mc:Fallback>
      <c:style val="46"/>
    </mc:Fallback>
  </mc:AlternateContent>
  <c:chart>
    <c:autoTitleDeleted val="1"/>
    <c:plotArea>
      <c:layout/>
      <c:lineChart>
        <c:grouping val="standard"/>
        <c:varyColors val="0"/>
        <c:ser>
          <c:idx val="0"/>
          <c:order val="0"/>
          <c:tx>
            <c:strRef>
              <c:f>'[2014-03-24 Antimony Prices.xlsx]Sheet4'!$B$1</c:f>
              <c:strCache>
                <c:ptCount val="1"/>
                <c:pt idx="0">
                  <c:v>Avg. Price (US$/lb)</c:v>
                </c:pt>
              </c:strCache>
            </c:strRef>
          </c:tx>
          <c:spPr>
            <a:ln>
              <a:solidFill>
                <a:schemeClr val="accent2"/>
              </a:solidFill>
            </a:ln>
          </c:spPr>
          <c:marker>
            <c:symbol val="none"/>
          </c:marker>
          <c:cat>
            <c:numRef>
              <c:f>'[2014-03-24 Antimony Prices.xlsx]Sheet4'!$A$2:$A$10</c:f>
              <c:numCache>
                <c:formatCode>0</c:formatCode>
                <c:ptCount val="9"/>
                <c:pt idx="0">
                  <c:v>2007</c:v>
                </c:pt>
                <c:pt idx="1">
                  <c:v>2008</c:v>
                </c:pt>
                <c:pt idx="2">
                  <c:v>2009</c:v>
                </c:pt>
                <c:pt idx="3">
                  <c:v>2010</c:v>
                </c:pt>
                <c:pt idx="4">
                  <c:v>2011</c:v>
                </c:pt>
                <c:pt idx="5">
                  <c:v>2012</c:v>
                </c:pt>
                <c:pt idx="6">
                  <c:v>2013</c:v>
                </c:pt>
                <c:pt idx="7">
                  <c:v>2014</c:v>
                </c:pt>
                <c:pt idx="8">
                  <c:v>2015</c:v>
                </c:pt>
              </c:numCache>
            </c:numRef>
          </c:cat>
          <c:val>
            <c:numRef>
              <c:f>'[2014-03-24 Antimony Prices.xlsx]Sheet4'!$B$2:$B$10</c:f>
              <c:numCache>
                <c:formatCode>"$"#,##0.00</c:formatCode>
                <c:ptCount val="9"/>
                <c:pt idx="0">
                  <c:v>2.7147781910550668</c:v>
                </c:pt>
                <c:pt idx="1">
                  <c:v>2.8785267168647373</c:v>
                </c:pt>
                <c:pt idx="2">
                  <c:v>2.4761861562188154</c:v>
                </c:pt>
                <c:pt idx="3">
                  <c:v>4.3069037467114217</c:v>
                </c:pt>
                <c:pt idx="4">
                  <c:v>6.9672502948380659</c:v>
                </c:pt>
                <c:pt idx="5">
                  <c:v>5.8686383017327408</c:v>
                </c:pt>
                <c:pt idx="6">
                  <c:v>4.7255738002358703</c:v>
                </c:pt>
                <c:pt idx="7">
                  <c:v>4.4007983307629503</c:v>
                </c:pt>
                <c:pt idx="8">
                  <c:v>3.7376394810850044</c:v>
                </c:pt>
              </c:numCache>
            </c:numRef>
          </c:val>
          <c:smooth val="0"/>
          <c:extLst>
            <c:ext xmlns:c16="http://schemas.microsoft.com/office/drawing/2014/chart" uri="{C3380CC4-5D6E-409C-BE32-E72D297353CC}">
              <c16:uniqueId val="{00000000-A884-4A24-9FC7-8592D7D6F759}"/>
            </c:ext>
          </c:extLst>
        </c:ser>
        <c:dLbls>
          <c:showLegendKey val="0"/>
          <c:showVal val="0"/>
          <c:showCatName val="0"/>
          <c:showSerName val="0"/>
          <c:showPercent val="0"/>
          <c:showBubbleSize val="0"/>
        </c:dLbls>
        <c:smooth val="0"/>
        <c:axId val="112474368"/>
        <c:axId val="112480256"/>
      </c:lineChart>
      <c:catAx>
        <c:axId val="112474368"/>
        <c:scaling>
          <c:orientation val="minMax"/>
        </c:scaling>
        <c:delete val="0"/>
        <c:axPos val="b"/>
        <c:numFmt formatCode="0" sourceLinked="1"/>
        <c:majorTickMark val="none"/>
        <c:minorTickMark val="out"/>
        <c:tickLblPos val="nextTo"/>
        <c:txPr>
          <a:bodyPr/>
          <a:lstStyle/>
          <a:p>
            <a:pPr>
              <a:defRPr sz="1000" b="1"/>
            </a:pPr>
            <a:endParaRPr lang="en-US"/>
          </a:p>
        </c:txPr>
        <c:crossAx val="112480256"/>
        <c:crosses val="autoZero"/>
        <c:auto val="1"/>
        <c:lblAlgn val="ctr"/>
        <c:lblOffset val="100"/>
        <c:noMultiLvlLbl val="0"/>
      </c:catAx>
      <c:valAx>
        <c:axId val="112480256"/>
        <c:scaling>
          <c:orientation val="minMax"/>
        </c:scaling>
        <c:delete val="0"/>
        <c:axPos val="l"/>
        <c:majorGridlines/>
        <c:title>
          <c:tx>
            <c:rich>
              <a:bodyPr/>
              <a:lstStyle/>
              <a:p>
                <a:pPr>
                  <a:defRPr sz="1400"/>
                </a:pPr>
                <a:r>
                  <a:rPr lang="en-CA" sz="1400" dirty="0"/>
                  <a:t>Antimony (US$/lb)</a:t>
                </a:r>
              </a:p>
            </c:rich>
          </c:tx>
          <c:layout>
            <c:manualLayout>
              <c:xMode val="edge"/>
              <c:yMode val="edge"/>
              <c:x val="1.0459398755326057E-2"/>
              <c:y val="8.3821585836840642E-2"/>
            </c:manualLayout>
          </c:layout>
          <c:overlay val="0"/>
        </c:title>
        <c:numFmt formatCode="&quot;$&quot;#,##0.00" sourceLinked="1"/>
        <c:majorTickMark val="none"/>
        <c:minorTickMark val="out"/>
        <c:tickLblPos val="nextTo"/>
        <c:txPr>
          <a:bodyPr/>
          <a:lstStyle/>
          <a:p>
            <a:pPr>
              <a:defRPr sz="1000" b="1"/>
            </a:pPr>
            <a:endParaRPr lang="en-US"/>
          </a:p>
        </c:txPr>
        <c:crossAx val="112474368"/>
        <c:crosses val="autoZero"/>
        <c:crossBetween val="between"/>
        <c:majorUnit val="1"/>
      </c:valAx>
      <c:spPr>
        <a:solidFill>
          <a:schemeClr val="bg2"/>
        </a:solidFill>
      </c:spPr>
    </c:plotArea>
    <c:plotVisOnly val="1"/>
    <c:dispBlanksAs val="gap"/>
    <c:showDLblsOverMax val="0"/>
  </c:chart>
  <c:spPr>
    <a:solidFill>
      <a:schemeClr val="tx2"/>
    </a:solidFill>
  </c:spPr>
  <c:txPr>
    <a:bodyPr/>
    <a:lstStyle/>
    <a:p>
      <a:pPr>
        <a:defRPr sz="1800">
          <a:latin typeface="Calibri" panose="020F050202020403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dPt>
            <c:idx val="0"/>
            <c:bubble3D val="0"/>
            <c:spPr>
              <a:solidFill>
                <a:schemeClr val="tx2"/>
              </a:solidFill>
            </c:spPr>
            <c:extLst>
              <c:ext xmlns:c16="http://schemas.microsoft.com/office/drawing/2014/chart" uri="{C3380CC4-5D6E-409C-BE32-E72D297353CC}">
                <c16:uniqueId val="{00000001-605E-474F-88AD-88487203D830}"/>
              </c:ext>
            </c:extLst>
          </c:dPt>
          <c:dPt>
            <c:idx val="2"/>
            <c:bubble3D val="0"/>
            <c:extLst>
              <c:ext xmlns:c16="http://schemas.microsoft.com/office/drawing/2014/chart" uri="{C3380CC4-5D6E-409C-BE32-E72D297353CC}">
                <c16:uniqueId val="{00000002-605E-474F-88AD-88487203D830}"/>
              </c:ext>
            </c:extLst>
          </c:dPt>
          <c:dPt>
            <c:idx val="3"/>
            <c:bubble3D val="0"/>
            <c:spPr>
              <a:solidFill>
                <a:schemeClr val="bg2"/>
              </a:solidFill>
            </c:spPr>
            <c:extLst>
              <c:ext xmlns:c16="http://schemas.microsoft.com/office/drawing/2014/chart" uri="{C3380CC4-5D6E-409C-BE32-E72D297353CC}">
                <c16:uniqueId val="{00000004-605E-474F-88AD-88487203D830}"/>
              </c:ext>
            </c:extLst>
          </c:dPt>
          <c:dLbls>
            <c:dLbl>
              <c:idx val="0"/>
              <c:layout>
                <c:manualLayout>
                  <c:x val="0.15998106248794486"/>
                  <c:y val="0"/>
                </c:manualLayout>
              </c:layout>
              <c:tx>
                <c:rich>
                  <a:bodyPr/>
                  <a:lstStyle/>
                  <a:p>
                    <a:r>
                      <a:rPr lang="en-US" sz="800" dirty="0"/>
                      <a:t>USA
1%</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05E-474F-88AD-88487203D830}"/>
                </c:ext>
              </c:extLst>
            </c:dLbl>
            <c:dLbl>
              <c:idx val="1"/>
              <c:layout>
                <c:manualLayout>
                  <c:x val="0.28082366114788382"/>
                  <c:y val="0.11111916624377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05E-474F-88AD-88487203D830}"/>
                </c:ext>
              </c:extLst>
            </c:dLbl>
            <c:dLbl>
              <c:idx val="2"/>
              <c:layout>
                <c:manualLayout>
                  <c:x val="0.24214533059681925"/>
                  <c:y val="0.2523992490394254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05E-474F-88AD-88487203D830}"/>
                </c:ext>
              </c:extLst>
            </c:dLbl>
            <c:dLbl>
              <c:idx val="4"/>
              <c:layout>
                <c:manualLayout>
                  <c:x val="-0.21847399065015224"/>
                  <c:y val="0.366290769734588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605E-474F-88AD-88487203D830}"/>
                </c:ext>
              </c:extLst>
            </c:dLbl>
            <c:dLbl>
              <c:idx val="5"/>
              <c:layout>
                <c:manualLayout>
                  <c:x val="-0.2253996617440647"/>
                  <c:y val="0.1873151659537874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05E-474F-88AD-88487203D830}"/>
                </c:ext>
              </c:extLst>
            </c:dLbl>
            <c:dLbl>
              <c:idx val="6"/>
              <c:layout>
                <c:manualLayout>
                  <c:x val="5.500535768250025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605E-474F-88AD-88487203D830}"/>
                </c:ext>
              </c:extLst>
            </c:dLbl>
            <c:spPr>
              <a:noFill/>
              <a:ln>
                <a:noFill/>
              </a:ln>
              <a:effectLst/>
            </c:spPr>
            <c:txPr>
              <a:bodyPr/>
              <a:lstStyle/>
              <a:p>
                <a:pPr>
                  <a:defRPr sz="8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Sheet1!$A$1:$A$8</c:f>
              <c:strCache>
                <c:ptCount val="8"/>
                <c:pt idx="0">
                  <c:v>United States</c:v>
                </c:pt>
                <c:pt idx="1">
                  <c:v>Bolivia</c:v>
                </c:pt>
                <c:pt idx="2">
                  <c:v>Burma</c:v>
                </c:pt>
                <c:pt idx="3">
                  <c:v>China</c:v>
                </c:pt>
                <c:pt idx="4">
                  <c:v>Russia</c:v>
                </c:pt>
                <c:pt idx="5">
                  <c:v>S. Africa</c:v>
                </c:pt>
                <c:pt idx="6">
                  <c:v>Tajikistan</c:v>
                </c:pt>
                <c:pt idx="7">
                  <c:v>Other Countries</c:v>
                </c:pt>
              </c:strCache>
            </c:strRef>
          </c:cat>
          <c:val>
            <c:numRef>
              <c:f>Sheet1!$B$1:$B$8</c:f>
              <c:numCache>
                <c:formatCode>General</c:formatCode>
                <c:ptCount val="8"/>
                <c:pt idx="0">
                  <c:v>0.6</c:v>
                </c:pt>
                <c:pt idx="1">
                  <c:v>3.1</c:v>
                </c:pt>
                <c:pt idx="2">
                  <c:v>5.6</c:v>
                </c:pt>
                <c:pt idx="3">
                  <c:v>78.099999999999994</c:v>
                </c:pt>
                <c:pt idx="4">
                  <c:v>4.4000000000000004</c:v>
                </c:pt>
                <c:pt idx="5">
                  <c:v>1.9</c:v>
                </c:pt>
                <c:pt idx="6">
                  <c:v>2.9</c:v>
                </c:pt>
                <c:pt idx="7">
                  <c:v>3.2</c:v>
                </c:pt>
              </c:numCache>
            </c:numRef>
          </c:val>
          <c:extLst>
            <c:ext xmlns:c16="http://schemas.microsoft.com/office/drawing/2014/chart" uri="{C3380CC4-5D6E-409C-BE32-E72D297353CC}">
              <c16:uniqueId val="{00000009-605E-474F-88AD-88487203D830}"/>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900">
          <a:latin typeface="Calibri" panose="020F050202020403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280562207036098E-2"/>
          <c:y val="2.5838240195533831E-2"/>
          <c:w val="0.86661522633744859"/>
          <c:h val="0.83228730158730158"/>
        </c:manualLayout>
      </c:layout>
      <c:scatterChart>
        <c:scatterStyle val="lineMarker"/>
        <c:varyColors val="0"/>
        <c:ser>
          <c:idx val="0"/>
          <c:order val="0"/>
          <c:tx>
            <c:strRef>
              <c:f>IRRs!$D$2</c:f>
              <c:strCache>
                <c:ptCount val="1"/>
                <c:pt idx="0">
                  <c:v>IRR at $1,250/oz</c:v>
                </c:pt>
              </c:strCache>
            </c:strRef>
          </c:tx>
          <c:spPr>
            <a:ln w="28575">
              <a:noFill/>
            </a:ln>
          </c:spPr>
          <c:marker>
            <c:symbol val="diamond"/>
            <c:size val="10"/>
            <c:spPr>
              <a:solidFill>
                <a:srgbClr val="517C84"/>
              </a:solidFill>
              <a:ln>
                <a:solidFill>
                  <a:srgbClr val="4F81BD"/>
                </a:solidFill>
                <a:prstDash val="solid"/>
              </a:ln>
            </c:spPr>
          </c:marker>
          <c:dPt>
            <c:idx val="0"/>
            <c:marker>
              <c:spPr>
                <a:noFill/>
                <a:ln>
                  <a:solidFill>
                    <a:srgbClr val="4F81BD"/>
                  </a:solidFill>
                  <a:prstDash val="solid"/>
                </a:ln>
              </c:spPr>
            </c:marker>
            <c:bubble3D val="0"/>
            <c:extLst>
              <c:ext xmlns:c16="http://schemas.microsoft.com/office/drawing/2014/chart" uri="{C3380CC4-5D6E-409C-BE32-E72D297353CC}">
                <c16:uniqueId val="{00000000-CBEB-49C0-9675-C7A1CB875B2D}"/>
              </c:ext>
            </c:extLst>
          </c:dPt>
          <c:dPt>
            <c:idx val="1"/>
            <c:marker>
              <c:spPr>
                <a:noFill/>
                <a:ln>
                  <a:solidFill>
                    <a:srgbClr val="4F81BD"/>
                  </a:solidFill>
                  <a:prstDash val="solid"/>
                </a:ln>
              </c:spPr>
            </c:marker>
            <c:bubble3D val="0"/>
            <c:extLst>
              <c:ext xmlns:c16="http://schemas.microsoft.com/office/drawing/2014/chart" uri="{C3380CC4-5D6E-409C-BE32-E72D297353CC}">
                <c16:uniqueId val="{00000001-CBEB-49C0-9675-C7A1CB875B2D}"/>
              </c:ext>
            </c:extLst>
          </c:dPt>
          <c:dPt>
            <c:idx val="5"/>
            <c:bubble3D val="0"/>
            <c:extLst>
              <c:ext xmlns:c16="http://schemas.microsoft.com/office/drawing/2014/chart" uri="{C3380CC4-5D6E-409C-BE32-E72D297353CC}">
                <c16:uniqueId val="{00000002-CBEB-49C0-9675-C7A1CB875B2D}"/>
              </c:ext>
            </c:extLst>
          </c:dPt>
          <c:dPt>
            <c:idx val="6"/>
            <c:marker>
              <c:spPr>
                <a:noFill/>
                <a:ln>
                  <a:solidFill>
                    <a:srgbClr val="4F81BD"/>
                  </a:solidFill>
                  <a:prstDash val="solid"/>
                </a:ln>
              </c:spPr>
            </c:marker>
            <c:bubble3D val="0"/>
            <c:extLst>
              <c:ext xmlns:c16="http://schemas.microsoft.com/office/drawing/2014/chart" uri="{C3380CC4-5D6E-409C-BE32-E72D297353CC}">
                <c16:uniqueId val="{00000003-CBEB-49C0-9675-C7A1CB875B2D}"/>
              </c:ext>
            </c:extLst>
          </c:dPt>
          <c:dPt>
            <c:idx val="7"/>
            <c:marker>
              <c:spPr>
                <a:noFill/>
                <a:ln>
                  <a:solidFill>
                    <a:srgbClr val="4F81BD"/>
                  </a:solidFill>
                  <a:prstDash val="solid"/>
                </a:ln>
              </c:spPr>
            </c:marker>
            <c:bubble3D val="0"/>
            <c:extLst>
              <c:ext xmlns:c16="http://schemas.microsoft.com/office/drawing/2014/chart" uri="{C3380CC4-5D6E-409C-BE32-E72D297353CC}">
                <c16:uniqueId val="{00000004-CBEB-49C0-9675-C7A1CB875B2D}"/>
              </c:ext>
            </c:extLst>
          </c:dPt>
          <c:dPt>
            <c:idx val="8"/>
            <c:marker>
              <c:spPr>
                <a:noFill/>
                <a:ln>
                  <a:solidFill>
                    <a:srgbClr val="4F81BD"/>
                  </a:solidFill>
                  <a:prstDash val="solid"/>
                </a:ln>
              </c:spPr>
            </c:marker>
            <c:bubble3D val="0"/>
            <c:extLst>
              <c:ext xmlns:c16="http://schemas.microsoft.com/office/drawing/2014/chart" uri="{C3380CC4-5D6E-409C-BE32-E72D297353CC}">
                <c16:uniqueId val="{00000005-CBEB-49C0-9675-C7A1CB875B2D}"/>
              </c:ext>
            </c:extLst>
          </c:dPt>
          <c:dPt>
            <c:idx val="9"/>
            <c:marker>
              <c:spPr>
                <a:noFill/>
                <a:ln>
                  <a:solidFill>
                    <a:srgbClr val="4F81BD"/>
                  </a:solidFill>
                  <a:prstDash val="solid"/>
                </a:ln>
              </c:spPr>
            </c:marker>
            <c:bubble3D val="0"/>
            <c:extLst>
              <c:ext xmlns:c16="http://schemas.microsoft.com/office/drawing/2014/chart" uri="{C3380CC4-5D6E-409C-BE32-E72D297353CC}">
                <c16:uniqueId val="{00000006-CBEB-49C0-9675-C7A1CB875B2D}"/>
              </c:ext>
            </c:extLst>
          </c:dPt>
          <c:dPt>
            <c:idx val="10"/>
            <c:marker>
              <c:spPr>
                <a:noFill/>
                <a:ln>
                  <a:solidFill>
                    <a:srgbClr val="4F81BD"/>
                  </a:solidFill>
                  <a:prstDash val="solid"/>
                </a:ln>
              </c:spPr>
            </c:marker>
            <c:bubble3D val="0"/>
            <c:extLst>
              <c:ext xmlns:c16="http://schemas.microsoft.com/office/drawing/2014/chart" uri="{C3380CC4-5D6E-409C-BE32-E72D297353CC}">
                <c16:uniqueId val="{00000007-CBEB-49C0-9675-C7A1CB875B2D}"/>
              </c:ext>
            </c:extLst>
          </c:dPt>
          <c:dPt>
            <c:idx val="11"/>
            <c:marker>
              <c:spPr>
                <a:noFill/>
                <a:ln>
                  <a:solidFill>
                    <a:srgbClr val="4F81BD"/>
                  </a:solidFill>
                  <a:prstDash val="solid"/>
                </a:ln>
              </c:spPr>
            </c:marker>
            <c:bubble3D val="0"/>
            <c:extLst>
              <c:ext xmlns:c16="http://schemas.microsoft.com/office/drawing/2014/chart" uri="{C3380CC4-5D6E-409C-BE32-E72D297353CC}">
                <c16:uniqueId val="{00000008-CBEB-49C0-9675-C7A1CB875B2D}"/>
              </c:ext>
            </c:extLst>
          </c:dPt>
          <c:dPt>
            <c:idx val="18"/>
            <c:marker>
              <c:spPr>
                <a:noFill/>
                <a:ln>
                  <a:solidFill>
                    <a:srgbClr val="4F81BD"/>
                  </a:solidFill>
                  <a:prstDash val="solid"/>
                </a:ln>
              </c:spPr>
            </c:marker>
            <c:bubble3D val="0"/>
            <c:extLst>
              <c:ext xmlns:c16="http://schemas.microsoft.com/office/drawing/2014/chart" uri="{C3380CC4-5D6E-409C-BE32-E72D297353CC}">
                <c16:uniqueId val="{00000009-CBEB-49C0-9675-C7A1CB875B2D}"/>
              </c:ext>
            </c:extLst>
          </c:dPt>
          <c:dLbls>
            <c:dLbl>
              <c:idx val="0"/>
              <c:layout>
                <c:manualLayout>
                  <c:x val="-1.0478167459267156E-2"/>
                  <c:y val="4.6549969869787669E-2"/>
                </c:manualLayout>
              </c:layout>
              <c:tx>
                <c:rich>
                  <a:bodyPr/>
                  <a:lstStyle/>
                  <a:p>
                    <a:r>
                      <a:rPr lang="en-US" sz="1000" dirty="0"/>
                      <a:t>Cripple Creek (Newmont)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EB-49C0-9675-C7A1CB875B2D}"/>
                </c:ext>
              </c:extLst>
            </c:dLbl>
            <c:dLbl>
              <c:idx val="1"/>
              <c:layout>
                <c:manualLayout>
                  <c:x val="-2.0956334918534214E-2"/>
                  <c:y val="-3.4372233959147076E-2"/>
                </c:manualLayout>
              </c:layout>
              <c:tx>
                <c:rich>
                  <a:bodyPr/>
                  <a:lstStyle/>
                  <a:p>
                    <a:r>
                      <a:rPr lang="en-US" sz="1000" dirty="0"/>
                      <a:t>Bald/Round Mtn (Kinross)</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EB-49C0-9675-C7A1CB875B2D}"/>
                </c:ext>
              </c:extLst>
            </c:dLbl>
            <c:dLbl>
              <c:idx val="2"/>
              <c:layout>
                <c:manualLayout>
                  <c:x val="-1.1257762139904077E-2"/>
                  <c:y val="0"/>
                </c:manualLayout>
              </c:layout>
              <c:tx>
                <c:rich>
                  <a:bodyPr/>
                  <a:lstStyle/>
                  <a:p>
                    <a:r>
                      <a:rPr lang="en-US" sz="1000" dirty="0"/>
                      <a:t>Fekola (B2Gold)</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BEB-49C0-9675-C7A1CB875B2D}"/>
                </c:ext>
              </c:extLst>
            </c:dLbl>
            <c:dLbl>
              <c:idx val="3"/>
              <c:layout>
                <c:manualLayout>
                  <c:x val="-6.5524782116407804E-2"/>
                  <c:y val="-2.7393622930785469E-2"/>
                </c:manualLayout>
              </c:layout>
              <c:tx>
                <c:rich>
                  <a:bodyPr/>
                  <a:lstStyle/>
                  <a:p>
                    <a:r>
                      <a:rPr lang="en-US" sz="1000" dirty="0"/>
                      <a:t>Rainy River (New Gold)</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BEB-49C0-9675-C7A1CB875B2D}"/>
                </c:ext>
              </c:extLst>
            </c:dLbl>
            <c:dLbl>
              <c:idx val="4"/>
              <c:layout>
                <c:manualLayout>
                  <c:x val="-7.8586255944503667E-3"/>
                  <c:y val="6.6208399953754491E-4"/>
                </c:manualLayout>
              </c:layout>
              <c:tx>
                <c:rich>
                  <a:bodyPr/>
                  <a:lstStyle/>
                  <a:p>
                    <a:r>
                      <a:rPr lang="en-US" sz="1000" dirty="0"/>
                      <a:t>Otjikoto (B2Gold)</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BEB-49C0-9675-C7A1CB875B2D}"/>
                </c:ext>
              </c:extLst>
            </c:dLbl>
            <c:dLbl>
              <c:idx val="5"/>
              <c:layout>
                <c:manualLayout>
                  <c:x val="-0.1754370672762128"/>
                  <c:y val="1.4706699255638263E-3"/>
                </c:manualLayout>
              </c:layout>
              <c:tx>
                <c:rich>
                  <a:bodyPr/>
                  <a:lstStyle/>
                  <a:p>
                    <a:r>
                      <a:rPr lang="en-US" sz="1000" dirty="0"/>
                      <a:t>Natougou (Semafo)</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EB-49C0-9675-C7A1CB875B2D}"/>
                </c:ext>
              </c:extLst>
            </c:dLbl>
            <c:dLbl>
              <c:idx val="6"/>
              <c:layout>
                <c:manualLayout>
                  <c:x val="-7.5966920342825844E-2"/>
                  <c:y val="-4.5469734580866908E-2"/>
                </c:manualLayout>
              </c:layout>
              <c:tx>
                <c:rich>
                  <a:bodyPr/>
                  <a:lstStyle/>
                  <a:p>
                    <a:r>
                      <a:rPr lang="en-US" sz="1000" dirty="0"/>
                      <a:t>Lake Shore (Tahoe)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EB-49C0-9675-C7A1CB875B2D}"/>
                </c:ext>
              </c:extLst>
            </c:dLbl>
            <c:dLbl>
              <c:idx val="7"/>
              <c:layout>
                <c:manualLayout>
                  <c:x val="-6.3722234172562389E-3"/>
                  <c:y val="-2.4416731474280634E-3"/>
                </c:manualLayout>
              </c:layout>
              <c:tx>
                <c:rich>
                  <a:bodyPr/>
                  <a:lstStyle/>
                  <a:p>
                    <a:r>
                      <a:rPr lang="en-US" sz="1000" dirty="0"/>
                      <a:t>Claude (Silver Standard)</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EB-49C0-9675-C7A1CB875B2D}"/>
                </c:ext>
              </c:extLst>
            </c:dLbl>
            <c:dLbl>
              <c:idx val="8"/>
              <c:layout>
                <c:manualLayout>
                  <c:x val="-5.2390837296335778E-3"/>
                  <c:y val="-4.7212053869325216E-3"/>
                </c:manualLayout>
              </c:layout>
              <c:tx>
                <c:rich>
                  <a:bodyPr/>
                  <a:lstStyle/>
                  <a:p>
                    <a:r>
                      <a:rPr lang="en-US" sz="1000" dirty="0"/>
                      <a:t>True Gold (Endeavor)</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EB-49C0-9675-C7A1CB875B2D}"/>
                </c:ext>
              </c:extLst>
            </c:dLbl>
            <c:dLbl>
              <c:idx val="9"/>
              <c:layout>
                <c:manualLayout>
                  <c:x val="-7.8586255944503181E-3"/>
                  <c:y val="-4.7212053869325216E-3"/>
                </c:manualLayout>
              </c:layout>
              <c:tx>
                <c:rich>
                  <a:bodyPr/>
                  <a:lstStyle/>
                  <a:p>
                    <a:r>
                      <a:rPr lang="en-US" sz="1000" dirty="0"/>
                      <a:t>Guyana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EB-49C0-9675-C7A1CB875B2D}"/>
                </c:ext>
              </c:extLst>
            </c:dLbl>
            <c:dLbl>
              <c:idx val="10"/>
              <c:layout>
                <c:manualLayout>
                  <c:x val="-6.1382511872203324E-2"/>
                  <c:y val="4.1464559493389626E-2"/>
                </c:manualLayout>
              </c:layout>
              <c:tx>
                <c:rich>
                  <a:bodyPr/>
                  <a:lstStyle/>
                  <a:p>
                    <a:r>
                      <a:rPr lang="en-US" sz="1000" dirty="0"/>
                      <a:t>Asanko</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EB-49C0-9675-C7A1CB875B2D}"/>
                </c:ext>
              </c:extLst>
            </c:dLbl>
            <c:dLbl>
              <c:idx val="11"/>
              <c:layout>
                <c:manualLayout>
                  <c:x val="-1.0478167459267156E-2"/>
                  <c:y val="0"/>
                </c:manualLayout>
              </c:layout>
              <c:tx>
                <c:rich>
                  <a:bodyPr/>
                  <a:lstStyle/>
                  <a:p>
                    <a:r>
                      <a:rPr lang="en-US" sz="1000" dirty="0"/>
                      <a:t>Torex</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BEB-49C0-9675-C7A1CB875B2D}"/>
                </c:ext>
              </c:extLst>
            </c:dLbl>
            <c:dLbl>
              <c:idx val="12"/>
              <c:tx>
                <c:rich>
                  <a:bodyPr/>
                  <a:lstStyle/>
                  <a:p>
                    <a:r>
                      <a:rPr lang="en-US" sz="1000" dirty="0"/>
                      <a:t>Continental</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BEB-49C0-9675-C7A1CB875B2D}"/>
                </c:ext>
              </c:extLst>
            </c:dLbl>
            <c:dLbl>
              <c:idx val="13"/>
              <c:layout>
                <c:manualLayout>
                  <c:x val="-2.973073913773174E-3"/>
                  <c:y val="0"/>
                </c:manualLayout>
              </c:layout>
              <c:tx>
                <c:rich>
                  <a:bodyPr/>
                  <a:lstStyle/>
                  <a:p>
                    <a:r>
                      <a:rPr lang="en-US" sz="1000" dirty="0"/>
                      <a:t>Midas</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BEB-49C0-9675-C7A1CB875B2D}"/>
                </c:ext>
              </c:extLst>
            </c:dLbl>
            <c:dLbl>
              <c:idx val="14"/>
              <c:tx>
                <c:rich>
                  <a:bodyPr/>
                  <a:lstStyle/>
                  <a:p>
                    <a:r>
                      <a:rPr lang="en-US" sz="1000" dirty="0"/>
                      <a:t>Sabina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BEB-49C0-9675-C7A1CB875B2D}"/>
                </c:ext>
              </c:extLst>
            </c:dLbl>
            <c:dLbl>
              <c:idx val="15"/>
              <c:layout>
                <c:manualLayout>
                  <c:x val="-7.8586255944503667E-3"/>
                  <c:y val="-1.4163616160797563E-2"/>
                </c:manualLayout>
              </c:layout>
              <c:tx>
                <c:rich>
                  <a:bodyPr/>
                  <a:lstStyle/>
                  <a:p>
                    <a:r>
                      <a:rPr lang="en-US" sz="1000" dirty="0"/>
                      <a:t>Dalradian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BEB-49C0-9675-C7A1CB875B2D}"/>
                </c:ext>
              </c:extLst>
            </c:dLbl>
            <c:dLbl>
              <c:idx val="16"/>
              <c:layout>
                <c:manualLayout>
                  <c:x val="-4.7505359924547394E-2"/>
                  <c:y val="-3.9755582713031888E-2"/>
                </c:manualLayout>
              </c:layout>
              <c:tx>
                <c:rich>
                  <a:bodyPr/>
                  <a:lstStyle/>
                  <a:p>
                    <a:r>
                      <a:rPr lang="en-US" sz="1000" dirty="0"/>
                      <a:t>Pretium</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BEB-49C0-9675-C7A1CB875B2D}"/>
                </c:ext>
              </c:extLst>
            </c:dLbl>
            <c:dLbl>
              <c:idx val="17"/>
              <c:layout>
                <c:manualLayout>
                  <c:x val="-1.0478167459267204E-2"/>
                  <c:y val="-1.5906001172494629E-2"/>
                </c:manualLayout>
              </c:layout>
              <c:tx>
                <c:rich>
                  <a:bodyPr/>
                  <a:lstStyle/>
                  <a:p>
                    <a:r>
                      <a:rPr lang="en-US" sz="1000" dirty="0"/>
                      <a:t>Oceana (Haile)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BEB-49C0-9675-C7A1CB875B2D}"/>
                </c:ext>
              </c:extLst>
            </c:dLbl>
            <c:dLbl>
              <c:idx val="18"/>
              <c:tx>
                <c:rich>
                  <a:bodyPr/>
                  <a:lstStyle/>
                  <a:p>
                    <a:r>
                      <a:rPr lang="en-US" sz="1000" dirty="0"/>
                      <a:t>Roxgold </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BEB-49C0-9675-C7A1CB875B2D}"/>
                </c:ext>
              </c:extLst>
            </c:dLbl>
            <c:spPr>
              <a:noFill/>
              <a:ln>
                <a:noFill/>
              </a:ln>
              <a:effectLst/>
            </c:spPr>
            <c:txPr>
              <a:bodyPr/>
              <a:lstStyle/>
              <a:p>
                <a:pPr>
                  <a:defRPr sz="10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IRRs!$C$3:$C$21</c:f>
              <c:numCache>
                <c:formatCode>#,##0_);\(#,##0\);"-"_);@_)</c:formatCode>
                <c:ptCount val="19"/>
                <c:pt idx="0">
                  <c:v>233</c:v>
                </c:pt>
                <c:pt idx="1">
                  <c:v>330</c:v>
                </c:pt>
                <c:pt idx="2">
                  <c:v>275</c:v>
                </c:pt>
                <c:pt idx="3">
                  <c:v>295</c:v>
                </c:pt>
                <c:pt idx="4">
                  <c:v>165</c:v>
                </c:pt>
                <c:pt idx="5">
                  <c:v>155</c:v>
                </c:pt>
                <c:pt idx="6">
                  <c:v>185</c:v>
                </c:pt>
                <c:pt idx="7">
                  <c:v>70</c:v>
                </c:pt>
                <c:pt idx="8">
                  <c:v>100</c:v>
                </c:pt>
                <c:pt idx="9">
                  <c:v>200</c:v>
                </c:pt>
                <c:pt idx="10">
                  <c:v>190</c:v>
                </c:pt>
                <c:pt idx="11">
                  <c:v>370</c:v>
                </c:pt>
                <c:pt idx="12">
                  <c:v>293</c:v>
                </c:pt>
                <c:pt idx="13">
                  <c:v>330</c:v>
                </c:pt>
                <c:pt idx="14">
                  <c:v>210</c:v>
                </c:pt>
                <c:pt idx="15">
                  <c:v>190</c:v>
                </c:pt>
                <c:pt idx="16">
                  <c:v>400</c:v>
                </c:pt>
                <c:pt idx="17">
                  <c:v>200</c:v>
                </c:pt>
                <c:pt idx="18">
                  <c:v>100</c:v>
                </c:pt>
              </c:numCache>
            </c:numRef>
          </c:xVal>
          <c:yVal>
            <c:numRef>
              <c:f>IRRs!$D$3:$D$21</c:f>
              <c:numCache>
                <c:formatCode>#,##0.0%_);\(#,##0.0%\);0.0%_);@_)</c:formatCode>
                <c:ptCount val="19"/>
                <c:pt idx="0">
                  <c:v>3.3057183648539157E-2</c:v>
                </c:pt>
                <c:pt idx="1">
                  <c:v>6.9510791083853496E-2</c:v>
                </c:pt>
                <c:pt idx="2">
                  <c:v>0.10109723251187064</c:v>
                </c:pt>
                <c:pt idx="3">
                  <c:v>4.3084453928439626E-2</c:v>
                </c:pt>
                <c:pt idx="4">
                  <c:v>0.1073738892043683</c:v>
                </c:pt>
                <c:pt idx="5">
                  <c:v>6.9953608374089038E-2</c:v>
                </c:pt>
                <c:pt idx="6">
                  <c:v>7.0902234106962725E-2</c:v>
                </c:pt>
                <c:pt idx="7">
                  <c:v>0.01</c:v>
                </c:pt>
                <c:pt idx="8">
                  <c:v>0.16</c:v>
                </c:pt>
                <c:pt idx="9">
                  <c:v>6.719169609064779E-2</c:v>
                </c:pt>
                <c:pt idx="10">
                  <c:v>7.0527884084970793E-2</c:v>
                </c:pt>
                <c:pt idx="11">
                  <c:v>4.4693838292441557E-2</c:v>
                </c:pt>
                <c:pt idx="12">
                  <c:v>0.24300836886507482</c:v>
                </c:pt>
                <c:pt idx="13">
                  <c:v>0.14796619401274103</c:v>
                </c:pt>
                <c:pt idx="14">
                  <c:v>0.1547583618106394</c:v>
                </c:pt>
                <c:pt idx="15">
                  <c:v>0.12103920436113658</c:v>
                </c:pt>
                <c:pt idx="16">
                  <c:v>0.12362677361968744</c:v>
                </c:pt>
                <c:pt idx="17">
                  <c:v>4.2000000000000003E-2</c:v>
                </c:pt>
                <c:pt idx="18">
                  <c:v>0.10519192994332394</c:v>
                </c:pt>
              </c:numCache>
            </c:numRef>
          </c:yVal>
          <c:smooth val="0"/>
          <c:extLst>
            <c:ext xmlns:c16="http://schemas.microsoft.com/office/drawing/2014/chart" uri="{C3380CC4-5D6E-409C-BE32-E72D297353CC}">
              <c16:uniqueId val="{00000013-CBEB-49C0-9675-C7A1CB875B2D}"/>
            </c:ext>
          </c:extLst>
        </c:ser>
        <c:dLbls>
          <c:showLegendKey val="0"/>
          <c:showVal val="0"/>
          <c:showCatName val="0"/>
          <c:showSerName val="0"/>
          <c:showPercent val="0"/>
          <c:showBubbleSize val="0"/>
        </c:dLbls>
        <c:axId val="112283008"/>
        <c:axId val="112285184"/>
      </c:scatterChart>
      <c:valAx>
        <c:axId val="112283008"/>
        <c:scaling>
          <c:orientation val="minMax"/>
          <c:min val="50"/>
        </c:scaling>
        <c:delete val="0"/>
        <c:axPos val="b"/>
        <c:title>
          <c:tx>
            <c:rich>
              <a:bodyPr/>
              <a:lstStyle/>
              <a:p>
                <a:pPr>
                  <a:defRPr b="1"/>
                </a:pPr>
                <a:r>
                  <a:rPr lang="en-US" b="1" dirty="0"/>
                  <a:t>Estimated annual gold production</a:t>
                </a:r>
              </a:p>
            </c:rich>
          </c:tx>
          <c:overlay val="0"/>
        </c:title>
        <c:numFmt formatCode="#,##0_);\(#,##0\);&quot;-&quot;_);@_)" sourceLinked="1"/>
        <c:majorTickMark val="none"/>
        <c:minorTickMark val="none"/>
        <c:tickLblPos val="nextTo"/>
        <c:spPr>
          <a:ln w="9525">
            <a:solidFill>
              <a:srgbClr val="6F6E6F"/>
            </a:solidFill>
            <a:prstDash val="solid"/>
          </a:ln>
        </c:spPr>
        <c:txPr>
          <a:bodyPr rot="0" vert="horz"/>
          <a:lstStyle/>
          <a:p>
            <a:pPr>
              <a:defRPr/>
            </a:pPr>
            <a:endParaRPr lang="en-US"/>
          </a:p>
        </c:txPr>
        <c:crossAx val="112285184"/>
        <c:crosses val="autoZero"/>
        <c:crossBetween val="midCat"/>
      </c:valAx>
      <c:valAx>
        <c:axId val="112285184"/>
        <c:scaling>
          <c:orientation val="minMax"/>
          <c:max val="0.25"/>
        </c:scaling>
        <c:delete val="0"/>
        <c:axPos val="l"/>
        <c:title>
          <c:tx>
            <c:rich>
              <a:bodyPr rot="-5400000" vert="horz"/>
              <a:lstStyle/>
              <a:p>
                <a:pPr>
                  <a:defRPr b="1"/>
                </a:pPr>
                <a:r>
                  <a:rPr lang="en-US" b="1" dirty="0"/>
                  <a:t>After -tax IRR Incl. purchase price</a:t>
                </a:r>
              </a:p>
            </c:rich>
          </c:tx>
          <c:overlay val="0"/>
        </c:title>
        <c:numFmt formatCode="0%" sourceLinked="0"/>
        <c:majorTickMark val="none"/>
        <c:minorTickMark val="none"/>
        <c:tickLblPos val="nextTo"/>
        <c:spPr>
          <a:ln w="9525">
            <a:solidFill>
              <a:srgbClr val="6F6E6F"/>
            </a:solidFill>
            <a:prstDash val="solid"/>
          </a:ln>
        </c:spPr>
        <c:txPr>
          <a:bodyPr rot="0" vert="horz"/>
          <a:lstStyle/>
          <a:p>
            <a:pPr>
              <a:defRPr/>
            </a:pPr>
            <a:endParaRPr lang="en-US"/>
          </a:p>
        </c:txPr>
        <c:crossAx val="112283008"/>
        <c:crosses val="autoZero"/>
        <c:crossBetween val="midCat"/>
      </c:valAx>
      <c:spPr>
        <a:noFill/>
        <a:ln w="25400">
          <a:noFill/>
        </a:ln>
      </c:spPr>
    </c:plotArea>
    <c:plotVisOnly val="0"/>
    <c:dispBlanksAs val="gap"/>
    <c:showDLblsOverMax val="0"/>
  </c:chart>
  <c:spPr>
    <a:noFill/>
    <a:ln w="25400">
      <a:noFill/>
    </a:ln>
  </c:spPr>
  <c:txPr>
    <a:bodyPr/>
    <a:lstStyle/>
    <a:p>
      <a:pPr>
        <a:defRPr sz="1200" b="0" i="0" u="none" strike="noStrike" baseline="0">
          <a:solidFill>
            <a:srgbClr val="000000"/>
          </a:solidFill>
          <a:latin typeface="+mn-lt"/>
          <a:ea typeface="Calibri"/>
          <a:cs typeface="Calibri"/>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Net Asset Value</c:v>
                </c:pt>
              </c:strCache>
            </c:strRef>
          </c:tx>
          <c:invertIfNegative val="0"/>
          <c:cat>
            <c:strRef>
              <c:f>Sheet1!$B$1:$D$1</c:f>
              <c:strCache>
                <c:ptCount val="3"/>
                <c:pt idx="0">
                  <c:v>US$1,200/oz Au</c:v>
                </c:pt>
                <c:pt idx="1">
                  <c:v>US$1,350/oz Au</c:v>
                </c:pt>
                <c:pt idx="2">
                  <c:v>US$1,500/oz Au</c:v>
                </c:pt>
              </c:strCache>
            </c:strRef>
          </c:cat>
          <c:val>
            <c:numRef>
              <c:f>Sheet1!$B$2:$D$2</c:f>
              <c:numCache>
                <c:formatCode>"$"#,##0</c:formatCode>
                <c:ptCount val="3"/>
                <c:pt idx="0">
                  <c:v>555</c:v>
                </c:pt>
                <c:pt idx="1">
                  <c:v>847</c:v>
                </c:pt>
                <c:pt idx="2">
                  <c:v>1171</c:v>
                </c:pt>
              </c:numCache>
            </c:numRef>
          </c:val>
          <c:extLst>
            <c:ext xmlns:c16="http://schemas.microsoft.com/office/drawing/2014/chart" uri="{C3380CC4-5D6E-409C-BE32-E72D297353CC}">
              <c16:uniqueId val="{00000000-EDD5-4C00-A9D9-C5B65D709FB3}"/>
            </c:ext>
          </c:extLst>
        </c:ser>
        <c:dLbls>
          <c:showLegendKey val="0"/>
          <c:showVal val="0"/>
          <c:showCatName val="0"/>
          <c:showSerName val="0"/>
          <c:showPercent val="0"/>
          <c:showBubbleSize val="0"/>
        </c:dLbls>
        <c:gapWidth val="75"/>
        <c:overlap val="-25"/>
        <c:axId val="111269760"/>
        <c:axId val="111267840"/>
      </c:barChart>
      <c:lineChart>
        <c:grouping val="standard"/>
        <c:varyColors val="0"/>
        <c:ser>
          <c:idx val="1"/>
          <c:order val="1"/>
          <c:tx>
            <c:strRef>
              <c:f>Sheet1!$A$3</c:f>
              <c:strCache>
                <c:ptCount val="1"/>
                <c:pt idx="0">
                  <c:v>NAVPS</c:v>
                </c:pt>
              </c:strCache>
            </c:strRef>
          </c:tx>
          <c:marker>
            <c:symbol val="none"/>
          </c:marker>
          <c:cat>
            <c:strRef>
              <c:f>Sheet1!$B$1:$D$1</c:f>
              <c:strCache>
                <c:ptCount val="3"/>
                <c:pt idx="0">
                  <c:v>US$1,200/oz Au</c:v>
                </c:pt>
                <c:pt idx="1">
                  <c:v>US$1,350/oz Au</c:v>
                </c:pt>
                <c:pt idx="2">
                  <c:v>US$1,500/oz Au</c:v>
                </c:pt>
              </c:strCache>
            </c:strRef>
          </c:cat>
          <c:val>
            <c:numRef>
              <c:f>Sheet1!$B$3:$D$3</c:f>
              <c:numCache>
                <c:formatCode>"$"#,##0.00_);[Red]\("$"#,##0.00\)</c:formatCode>
                <c:ptCount val="3"/>
                <c:pt idx="0">
                  <c:v>1.75</c:v>
                </c:pt>
                <c:pt idx="1">
                  <c:v>2.75</c:v>
                </c:pt>
                <c:pt idx="2">
                  <c:v>3.69</c:v>
                </c:pt>
              </c:numCache>
            </c:numRef>
          </c:val>
          <c:smooth val="0"/>
          <c:extLst>
            <c:ext xmlns:c16="http://schemas.microsoft.com/office/drawing/2014/chart" uri="{C3380CC4-5D6E-409C-BE32-E72D297353CC}">
              <c16:uniqueId val="{00000001-EDD5-4C00-A9D9-C5B65D709FB3}"/>
            </c:ext>
          </c:extLst>
        </c:ser>
        <c:dLbls>
          <c:showLegendKey val="0"/>
          <c:showVal val="0"/>
          <c:showCatName val="0"/>
          <c:showSerName val="0"/>
          <c:showPercent val="0"/>
          <c:showBubbleSize val="0"/>
        </c:dLbls>
        <c:marker val="1"/>
        <c:smooth val="0"/>
        <c:axId val="111264128"/>
        <c:axId val="111265664"/>
      </c:lineChart>
      <c:catAx>
        <c:axId val="111264128"/>
        <c:scaling>
          <c:orientation val="minMax"/>
        </c:scaling>
        <c:delete val="0"/>
        <c:axPos val="b"/>
        <c:numFmt formatCode="General" sourceLinked="0"/>
        <c:majorTickMark val="none"/>
        <c:minorTickMark val="none"/>
        <c:tickLblPos val="nextTo"/>
        <c:txPr>
          <a:bodyPr/>
          <a:lstStyle/>
          <a:p>
            <a:pPr>
              <a:defRPr sz="900"/>
            </a:pPr>
            <a:endParaRPr lang="en-US"/>
          </a:p>
        </c:txPr>
        <c:crossAx val="111265664"/>
        <c:crosses val="autoZero"/>
        <c:auto val="1"/>
        <c:lblAlgn val="ctr"/>
        <c:lblOffset val="100"/>
        <c:noMultiLvlLbl val="0"/>
      </c:catAx>
      <c:valAx>
        <c:axId val="111265664"/>
        <c:scaling>
          <c:orientation val="minMax"/>
        </c:scaling>
        <c:delete val="0"/>
        <c:axPos val="l"/>
        <c:majorGridlines/>
        <c:title>
          <c:tx>
            <c:rich>
              <a:bodyPr rot="-5400000" vert="horz"/>
              <a:lstStyle/>
              <a:p>
                <a:pPr>
                  <a:defRPr sz="900"/>
                </a:pPr>
                <a:r>
                  <a:rPr lang="en-CA" sz="900" b="1" i="0" kern="1200" baseline="0" dirty="0">
                    <a:solidFill>
                      <a:srgbClr val="000000"/>
                    </a:solidFill>
                    <a:effectLst/>
                  </a:rPr>
                  <a:t>NAVPS (US$)</a:t>
                </a:r>
                <a:endParaRPr lang="en-CA" sz="900" dirty="0">
                  <a:effectLst/>
                </a:endParaRPr>
              </a:p>
            </c:rich>
          </c:tx>
          <c:layout>
            <c:manualLayout>
              <c:xMode val="edge"/>
              <c:yMode val="edge"/>
              <c:x val="3.0037231248563209E-2"/>
              <c:y val="0.27553612716763004"/>
            </c:manualLayout>
          </c:layout>
          <c:overlay val="0"/>
        </c:title>
        <c:numFmt formatCode="&quot;$&quot;#,##0.00_);[Red]\(&quot;$&quot;#,##0.00\)" sourceLinked="1"/>
        <c:majorTickMark val="none"/>
        <c:minorTickMark val="none"/>
        <c:tickLblPos val="nextTo"/>
        <c:spPr>
          <a:ln w="9525">
            <a:noFill/>
          </a:ln>
        </c:spPr>
        <c:txPr>
          <a:bodyPr/>
          <a:lstStyle/>
          <a:p>
            <a:pPr>
              <a:defRPr sz="900"/>
            </a:pPr>
            <a:endParaRPr lang="en-US"/>
          </a:p>
        </c:txPr>
        <c:crossAx val="111264128"/>
        <c:crosses val="autoZero"/>
        <c:crossBetween val="between"/>
      </c:valAx>
      <c:valAx>
        <c:axId val="111267840"/>
        <c:scaling>
          <c:orientation val="minMax"/>
        </c:scaling>
        <c:delete val="0"/>
        <c:axPos val="r"/>
        <c:title>
          <c:tx>
            <c:rich>
              <a:bodyPr rot="-5400000" vert="horz"/>
              <a:lstStyle/>
              <a:p>
                <a:pPr>
                  <a:defRPr sz="900"/>
                </a:pPr>
                <a:r>
                  <a:rPr lang="en-CA" sz="900" dirty="0"/>
                  <a:t>Net Asset Value (US$ Millions)</a:t>
                </a:r>
              </a:p>
            </c:rich>
          </c:tx>
          <c:layout>
            <c:manualLayout>
              <c:xMode val="edge"/>
              <c:yMode val="edge"/>
              <c:x val="0.9323072626226554"/>
              <c:y val="5.8334814793260185E-2"/>
            </c:manualLayout>
          </c:layout>
          <c:overlay val="0"/>
        </c:title>
        <c:numFmt formatCode="&quot;$&quot;#,##0" sourceLinked="1"/>
        <c:majorTickMark val="out"/>
        <c:minorTickMark val="none"/>
        <c:tickLblPos val="nextTo"/>
        <c:txPr>
          <a:bodyPr/>
          <a:lstStyle/>
          <a:p>
            <a:pPr>
              <a:defRPr sz="900"/>
            </a:pPr>
            <a:endParaRPr lang="en-US"/>
          </a:p>
        </c:txPr>
        <c:crossAx val="111269760"/>
        <c:crosses val="max"/>
        <c:crossBetween val="between"/>
      </c:valAx>
      <c:catAx>
        <c:axId val="111269760"/>
        <c:scaling>
          <c:orientation val="minMax"/>
        </c:scaling>
        <c:delete val="1"/>
        <c:axPos val="b"/>
        <c:numFmt formatCode="General" sourceLinked="1"/>
        <c:majorTickMark val="out"/>
        <c:minorTickMark val="none"/>
        <c:tickLblPos val="nextTo"/>
        <c:crossAx val="111267840"/>
        <c:crosses val="autoZero"/>
        <c:auto val="1"/>
        <c:lblAlgn val="ctr"/>
        <c:lblOffset val="100"/>
        <c:noMultiLvlLbl val="0"/>
      </c:catAx>
    </c:plotArea>
    <c:legend>
      <c:legendPos val="b"/>
      <c:overlay val="0"/>
      <c:txPr>
        <a:bodyPr/>
        <a:lstStyle/>
        <a:p>
          <a:pPr>
            <a:defRPr sz="9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tx>
            <c:strRef>
              <c:f>Sheet1!$B$1</c:f>
              <c:strCache>
                <c:ptCount val="1"/>
                <c:pt idx="0">
                  <c:v>5% After-Tax</c:v>
                </c:pt>
              </c:strCache>
            </c:strRef>
          </c:tx>
          <c:spPr>
            <a:solidFill>
              <a:schemeClr val="accent1"/>
            </a:solidFill>
            <a:ln>
              <a:noFill/>
            </a:ln>
          </c:spPr>
          <c:invertIfNegative val="0"/>
          <c:cat>
            <c:numRef>
              <c:f>Sheet1!$A$2:$A$5</c:f>
              <c:numCache>
                <c:formatCode>"$"#,##0_);[Red]\("$"#,##0\)</c:formatCode>
                <c:ptCount val="4"/>
                <c:pt idx="0">
                  <c:v>1200</c:v>
                </c:pt>
                <c:pt idx="1">
                  <c:v>1350</c:v>
                </c:pt>
                <c:pt idx="2">
                  <c:v>1500</c:v>
                </c:pt>
                <c:pt idx="3">
                  <c:v>1650</c:v>
                </c:pt>
              </c:numCache>
            </c:numRef>
          </c:cat>
          <c:val>
            <c:numRef>
              <c:f>Sheet1!$B$2:$B$5</c:f>
              <c:numCache>
                <c:formatCode>"$"#,##0</c:formatCode>
                <c:ptCount val="4"/>
                <c:pt idx="0">
                  <c:v>513</c:v>
                </c:pt>
                <c:pt idx="1">
                  <c:v>832</c:v>
                </c:pt>
                <c:pt idx="2">
                  <c:v>1129</c:v>
                </c:pt>
                <c:pt idx="3">
                  <c:v>1414</c:v>
                </c:pt>
              </c:numCache>
            </c:numRef>
          </c:val>
          <c:extLst>
            <c:ext xmlns:c16="http://schemas.microsoft.com/office/drawing/2014/chart" uri="{C3380CC4-5D6E-409C-BE32-E72D297353CC}">
              <c16:uniqueId val="{00000000-2170-4282-8C87-FF215310B163}"/>
            </c:ext>
          </c:extLst>
        </c:ser>
        <c:ser>
          <c:idx val="1"/>
          <c:order val="1"/>
          <c:tx>
            <c:strRef>
              <c:f>Sheet1!$C$1</c:f>
              <c:strCache>
                <c:ptCount val="1"/>
                <c:pt idx="0">
                  <c:v>0% After-Tax</c:v>
                </c:pt>
              </c:strCache>
            </c:strRef>
          </c:tx>
          <c:spPr>
            <a:solidFill>
              <a:schemeClr val="bg2"/>
            </a:solidFill>
            <a:ln>
              <a:noFill/>
            </a:ln>
          </c:spPr>
          <c:invertIfNegative val="0"/>
          <c:cat>
            <c:numRef>
              <c:f>Sheet1!$A$2:$A$5</c:f>
              <c:numCache>
                <c:formatCode>"$"#,##0_);[Red]\("$"#,##0\)</c:formatCode>
                <c:ptCount val="4"/>
                <c:pt idx="0">
                  <c:v>1200</c:v>
                </c:pt>
                <c:pt idx="1">
                  <c:v>1350</c:v>
                </c:pt>
                <c:pt idx="2">
                  <c:v>1500</c:v>
                </c:pt>
                <c:pt idx="3">
                  <c:v>1650</c:v>
                </c:pt>
              </c:numCache>
            </c:numRef>
          </c:cat>
          <c:val>
            <c:numRef>
              <c:f>Sheet1!$C$2:$C$5</c:f>
              <c:numCache>
                <c:formatCode>"$"#,##0</c:formatCode>
                <c:ptCount val="4"/>
                <c:pt idx="0">
                  <c:v>1041</c:v>
                </c:pt>
                <c:pt idx="1">
                  <c:v>1499</c:v>
                </c:pt>
                <c:pt idx="2">
                  <c:v>1929</c:v>
                </c:pt>
                <c:pt idx="3">
                  <c:v>2344</c:v>
                </c:pt>
              </c:numCache>
            </c:numRef>
          </c:val>
          <c:extLst>
            <c:ext xmlns:c16="http://schemas.microsoft.com/office/drawing/2014/chart" uri="{C3380CC4-5D6E-409C-BE32-E72D297353CC}">
              <c16:uniqueId val="{00000001-2170-4282-8C87-FF215310B163}"/>
            </c:ext>
          </c:extLst>
        </c:ser>
        <c:ser>
          <c:idx val="2"/>
          <c:order val="2"/>
          <c:tx>
            <c:strRef>
              <c:f>Sheet1!$D$1</c:f>
              <c:strCache>
                <c:ptCount val="1"/>
                <c:pt idx="0">
                  <c:v>0% Pre Tax</c:v>
                </c:pt>
              </c:strCache>
            </c:strRef>
          </c:tx>
          <c:spPr>
            <a:solidFill>
              <a:schemeClr val="accent2"/>
            </a:solidFill>
            <a:ln>
              <a:noFill/>
            </a:ln>
          </c:spPr>
          <c:invertIfNegative val="0"/>
          <c:cat>
            <c:numRef>
              <c:f>Sheet1!$A$2:$A$5</c:f>
              <c:numCache>
                <c:formatCode>"$"#,##0_);[Red]\("$"#,##0\)</c:formatCode>
                <c:ptCount val="4"/>
                <c:pt idx="0">
                  <c:v>1200</c:v>
                </c:pt>
                <c:pt idx="1">
                  <c:v>1350</c:v>
                </c:pt>
                <c:pt idx="2">
                  <c:v>1500</c:v>
                </c:pt>
                <c:pt idx="3">
                  <c:v>1650</c:v>
                </c:pt>
              </c:numCache>
            </c:numRef>
          </c:cat>
          <c:val>
            <c:numRef>
              <c:f>Sheet1!$D$2:$D$5</c:f>
              <c:numCache>
                <c:formatCode>"$"#,##0</c:formatCode>
                <c:ptCount val="4"/>
                <c:pt idx="0">
                  <c:v>1286</c:v>
                </c:pt>
                <c:pt idx="1">
                  <c:v>1915</c:v>
                </c:pt>
                <c:pt idx="2">
                  <c:v>2543</c:v>
                </c:pt>
                <c:pt idx="3">
                  <c:v>3171</c:v>
                </c:pt>
              </c:numCache>
            </c:numRef>
          </c:val>
          <c:extLst>
            <c:ext xmlns:c16="http://schemas.microsoft.com/office/drawing/2014/chart" uri="{C3380CC4-5D6E-409C-BE32-E72D297353CC}">
              <c16:uniqueId val="{00000002-2170-4282-8C87-FF215310B163}"/>
            </c:ext>
          </c:extLst>
        </c:ser>
        <c:dLbls>
          <c:showLegendKey val="0"/>
          <c:showVal val="0"/>
          <c:showCatName val="0"/>
          <c:showSerName val="0"/>
          <c:showPercent val="0"/>
          <c:showBubbleSize val="0"/>
        </c:dLbls>
        <c:gapWidth val="150"/>
        <c:axId val="563479152"/>
        <c:axId val="563479712"/>
      </c:barChart>
      <c:catAx>
        <c:axId val="563479152"/>
        <c:scaling>
          <c:orientation val="minMax"/>
        </c:scaling>
        <c:delete val="0"/>
        <c:axPos val="b"/>
        <c:title>
          <c:tx>
            <c:rich>
              <a:bodyPr/>
              <a:lstStyle/>
              <a:p>
                <a:pPr>
                  <a:defRPr sz="900"/>
                </a:pPr>
                <a:r>
                  <a:rPr lang="en-CA" sz="900" dirty="0"/>
                  <a:t>Gold Price ($/oz)</a:t>
                </a:r>
              </a:p>
            </c:rich>
          </c:tx>
          <c:layout>
            <c:manualLayout>
              <c:xMode val="edge"/>
              <c:yMode val="edge"/>
              <c:x val="0.33218094533030845"/>
              <c:y val="0.87061427288474424"/>
            </c:manualLayout>
          </c:layout>
          <c:overlay val="0"/>
        </c:title>
        <c:numFmt formatCode="&quot;$&quot;#,##0_);[Red]\(&quot;$&quot;#,##0\)" sourceLinked="1"/>
        <c:majorTickMark val="none"/>
        <c:minorTickMark val="none"/>
        <c:tickLblPos val="nextTo"/>
        <c:txPr>
          <a:bodyPr/>
          <a:lstStyle/>
          <a:p>
            <a:pPr>
              <a:defRPr sz="900"/>
            </a:pPr>
            <a:endParaRPr lang="en-US"/>
          </a:p>
        </c:txPr>
        <c:crossAx val="563479712"/>
        <c:crosses val="autoZero"/>
        <c:auto val="1"/>
        <c:lblAlgn val="ctr"/>
        <c:lblOffset val="100"/>
        <c:noMultiLvlLbl val="0"/>
      </c:catAx>
      <c:valAx>
        <c:axId val="563479712"/>
        <c:scaling>
          <c:orientation val="minMax"/>
        </c:scaling>
        <c:delete val="0"/>
        <c:axPos val="l"/>
        <c:majorGridlines/>
        <c:title>
          <c:tx>
            <c:rich>
              <a:bodyPr/>
              <a:lstStyle/>
              <a:p>
                <a:pPr>
                  <a:defRPr sz="900"/>
                </a:pPr>
                <a:r>
                  <a:rPr lang="en-CA" sz="900" dirty="0"/>
                  <a:t>Project NPV (US$ millions) </a:t>
                </a:r>
              </a:p>
            </c:rich>
          </c:tx>
          <c:layout>
            <c:manualLayout>
              <c:xMode val="edge"/>
              <c:yMode val="edge"/>
              <c:x val="2.6694248826927183E-2"/>
              <c:y val="0.15706456913593633"/>
            </c:manualLayout>
          </c:layout>
          <c:overlay val="0"/>
        </c:title>
        <c:numFmt formatCode="&quot;$&quot;#,##0" sourceLinked="1"/>
        <c:majorTickMark val="out"/>
        <c:minorTickMark val="none"/>
        <c:tickLblPos val="nextTo"/>
        <c:txPr>
          <a:bodyPr/>
          <a:lstStyle/>
          <a:p>
            <a:pPr>
              <a:defRPr sz="900"/>
            </a:pPr>
            <a:endParaRPr lang="en-US"/>
          </a:p>
        </c:txPr>
        <c:crossAx val="563479152"/>
        <c:crosses val="autoZero"/>
        <c:crossBetween val="between"/>
      </c:valAx>
    </c:plotArea>
    <c:legend>
      <c:legendPos val="r"/>
      <c:layout>
        <c:manualLayout>
          <c:xMode val="edge"/>
          <c:yMode val="edge"/>
          <c:x val="0.76303305848725911"/>
          <c:y val="0.27452332427851039"/>
          <c:w val="0.2163182585301823"/>
          <c:h val="0.29793889245706373"/>
        </c:manualLayout>
      </c:layout>
      <c:overlay val="0"/>
      <c:txPr>
        <a:bodyPr/>
        <a:lstStyle/>
        <a:p>
          <a:pPr>
            <a:defRPr sz="900"/>
          </a:pPr>
          <a:endParaRPr lang="en-US"/>
        </a:p>
      </c:txPr>
    </c:legend>
    <c:plotVisOnly val="1"/>
    <c:dispBlanksAs val="gap"/>
    <c:showDLblsOverMax val="0"/>
  </c:chart>
  <c:txPr>
    <a:bodyPr/>
    <a:lstStyle/>
    <a:p>
      <a:pPr>
        <a:defRPr sz="1800">
          <a:latin typeface="Calibri" panose="020F050202020403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solidFill>
                  <a:schemeClr val="bg1"/>
                </a:solidFill>
              </a:defRPr>
            </a:pPr>
            <a:r>
              <a:rPr lang="en-CA" sz="1400" dirty="0">
                <a:solidFill>
                  <a:schemeClr val="bg1"/>
                </a:solidFill>
                <a:latin typeface="+mn-lt"/>
              </a:rPr>
              <a:t>ADVANCED GOLD DEVELOPERS – THE AMERICAS</a:t>
            </a:r>
          </a:p>
        </c:rich>
      </c:tx>
      <c:layout>
        <c:manualLayout>
          <c:xMode val="edge"/>
          <c:yMode val="edge"/>
          <c:x val="0.1843911464680015"/>
          <c:y val="4.8104100209135227E-2"/>
        </c:manualLayout>
      </c:layout>
      <c:overlay val="0"/>
    </c:title>
    <c:autoTitleDeleted val="0"/>
    <c:plotArea>
      <c:layout>
        <c:manualLayout>
          <c:layoutTarget val="inner"/>
          <c:xMode val="edge"/>
          <c:yMode val="edge"/>
          <c:x val="0.1176275925027815"/>
          <c:y val="0.17139434808865309"/>
          <c:w val="0.74082870428860781"/>
          <c:h val="0.60630183848653674"/>
        </c:manualLayout>
      </c:layout>
      <c:barChart>
        <c:barDir val="col"/>
        <c:grouping val="clustered"/>
        <c:varyColors val="0"/>
        <c:ser>
          <c:idx val="1"/>
          <c:order val="0"/>
          <c:tx>
            <c:v>Price to Proj NAV</c:v>
          </c:tx>
          <c:spPr>
            <a:solidFill>
              <a:srgbClr val="C7B785">
                <a:lumMod val="60000"/>
                <a:lumOff val="40000"/>
              </a:srgbClr>
            </a:solidFill>
            <a:ln>
              <a:solidFill>
                <a:srgbClr val="C7B785">
                  <a:lumMod val="60000"/>
                  <a:lumOff val="40000"/>
                </a:srgbClr>
              </a:solidFill>
            </a:ln>
          </c:spPr>
          <c:invertIfNegative val="0"/>
          <c:dPt>
            <c:idx val="7"/>
            <c:invertIfNegative val="0"/>
            <c:bubble3D val="0"/>
            <c:extLst>
              <c:ext xmlns:c16="http://schemas.microsoft.com/office/drawing/2014/chart" uri="{C3380CC4-5D6E-409C-BE32-E72D297353CC}">
                <c16:uniqueId val="{00000000-E9FB-45E4-9983-FB9358A4C419}"/>
              </c:ext>
            </c:extLst>
          </c:dPt>
          <c:cat>
            <c:strRef>
              <c:f>'NA DEVELOPERS PEER GROUP'!$M$45:$R$45</c:f>
              <c:strCache>
                <c:ptCount val="6"/>
                <c:pt idx="0">
                  <c:v>TMAC</c:v>
                </c:pt>
                <c:pt idx="1">
                  <c:v>Lundin Gold</c:v>
                </c:pt>
                <c:pt idx="2">
                  <c:v>NewCastle</c:v>
                </c:pt>
                <c:pt idx="3">
                  <c:v>Sabina</c:v>
                </c:pt>
                <c:pt idx="4">
                  <c:v>Belo Sun</c:v>
                </c:pt>
                <c:pt idx="5">
                  <c:v>Midas Gold</c:v>
                </c:pt>
              </c:strCache>
            </c:strRef>
          </c:cat>
          <c:val>
            <c:numRef>
              <c:f>'NA DEVELOPERS PEER GROUP'!$M$47:$R$47</c:f>
              <c:numCache>
                <c:formatCode>0.00\x</c:formatCode>
                <c:ptCount val="6"/>
                <c:pt idx="0">
                  <c:v>1.22</c:v>
                </c:pt>
                <c:pt idx="1">
                  <c:v>0.75</c:v>
                </c:pt>
                <c:pt idx="2">
                  <c:v>0.47</c:v>
                </c:pt>
                <c:pt idx="3">
                  <c:v>0.43</c:v>
                </c:pt>
                <c:pt idx="4">
                  <c:v>0.41</c:v>
                </c:pt>
                <c:pt idx="5">
                  <c:v>0.21</c:v>
                </c:pt>
              </c:numCache>
            </c:numRef>
          </c:val>
          <c:extLst>
            <c:ext xmlns:c16="http://schemas.microsoft.com/office/drawing/2014/chart" uri="{C3380CC4-5D6E-409C-BE32-E72D297353CC}">
              <c16:uniqueId val="{00000001-E9FB-45E4-9983-FB9358A4C419}"/>
            </c:ext>
          </c:extLst>
        </c:ser>
        <c:dLbls>
          <c:showLegendKey val="0"/>
          <c:showVal val="0"/>
          <c:showCatName val="0"/>
          <c:showSerName val="0"/>
          <c:showPercent val="0"/>
          <c:showBubbleSize val="0"/>
        </c:dLbls>
        <c:gapWidth val="76"/>
        <c:axId val="127206144"/>
        <c:axId val="127208064"/>
      </c:barChart>
      <c:lineChart>
        <c:grouping val="standard"/>
        <c:varyColors val="0"/>
        <c:ser>
          <c:idx val="0"/>
          <c:order val="1"/>
          <c:tx>
            <c:v>Project NAV5% (US$1,250 Au)*</c:v>
          </c:tx>
          <c:spPr>
            <a:ln>
              <a:noFill/>
            </a:ln>
            <a:effectLst>
              <a:outerShdw blurRad="40000" dist="23000" dir="5400000" rotWithShape="0">
                <a:srgbClr val="000000">
                  <a:alpha val="35000"/>
                </a:srgbClr>
              </a:outerShdw>
            </a:effectLst>
          </c:spPr>
          <c:marker>
            <c:symbol val="diamond"/>
            <c:size val="12"/>
            <c:spPr>
              <a:gradFill rotWithShape="1">
                <a:gsLst>
                  <a:gs pos="0">
                    <a:srgbClr val="B76769">
                      <a:shade val="51000"/>
                      <a:satMod val="130000"/>
                    </a:srgbClr>
                  </a:gs>
                  <a:gs pos="80000">
                    <a:srgbClr val="B76769">
                      <a:shade val="93000"/>
                      <a:satMod val="130000"/>
                    </a:srgbClr>
                  </a:gs>
                  <a:gs pos="100000">
                    <a:srgbClr val="B7676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val>
            <c:numRef>
              <c:f>'NA DEVELOPERS PEER GROUP'!$M$46:$R$46</c:f>
              <c:numCache>
                <c:formatCode>"$"#,##0</c:formatCode>
                <c:ptCount val="6"/>
                <c:pt idx="0">
                  <c:v>1806</c:v>
                </c:pt>
                <c:pt idx="1">
                  <c:v>676</c:v>
                </c:pt>
                <c:pt idx="2">
                  <c:v>289</c:v>
                </c:pt>
                <c:pt idx="3">
                  <c:v>485</c:v>
                </c:pt>
                <c:pt idx="4">
                  <c:v>735</c:v>
                </c:pt>
                <c:pt idx="5">
                  <c:v>619</c:v>
                </c:pt>
              </c:numCache>
            </c:numRef>
          </c:val>
          <c:smooth val="0"/>
          <c:extLst>
            <c:ext xmlns:c16="http://schemas.microsoft.com/office/drawing/2014/chart" uri="{C3380CC4-5D6E-409C-BE32-E72D297353CC}">
              <c16:uniqueId val="{00000002-E9FB-45E4-9983-FB9358A4C419}"/>
            </c:ext>
          </c:extLst>
        </c:ser>
        <c:dLbls>
          <c:showLegendKey val="0"/>
          <c:showVal val="0"/>
          <c:showCatName val="0"/>
          <c:showSerName val="0"/>
          <c:showPercent val="0"/>
          <c:showBubbleSize val="0"/>
        </c:dLbls>
        <c:marker val="1"/>
        <c:smooth val="0"/>
        <c:axId val="127228544"/>
        <c:axId val="127226624"/>
      </c:lineChart>
      <c:catAx>
        <c:axId val="127206144"/>
        <c:scaling>
          <c:orientation val="minMax"/>
        </c:scaling>
        <c:delete val="0"/>
        <c:axPos val="b"/>
        <c:numFmt formatCode="General" sourceLinked="1"/>
        <c:majorTickMark val="out"/>
        <c:minorTickMark val="none"/>
        <c:tickLblPos val="nextTo"/>
        <c:txPr>
          <a:bodyPr rot="0"/>
          <a:lstStyle/>
          <a:p>
            <a:pPr>
              <a:defRPr sz="900">
                <a:solidFill>
                  <a:schemeClr val="bg1"/>
                </a:solidFill>
                <a:latin typeface="+mn-lt"/>
              </a:defRPr>
            </a:pPr>
            <a:endParaRPr lang="en-US"/>
          </a:p>
        </c:txPr>
        <c:crossAx val="127208064"/>
        <c:crosses val="autoZero"/>
        <c:auto val="1"/>
        <c:lblAlgn val="ctr"/>
        <c:lblOffset val="100"/>
        <c:tickLblSkip val="1"/>
        <c:noMultiLvlLbl val="0"/>
      </c:catAx>
      <c:valAx>
        <c:axId val="127208064"/>
        <c:scaling>
          <c:orientation val="minMax"/>
        </c:scaling>
        <c:delete val="0"/>
        <c:axPos val="l"/>
        <c:majorGridlines>
          <c:spPr>
            <a:ln>
              <a:solidFill>
                <a:schemeClr val="bg1">
                  <a:lumMod val="95000"/>
                </a:schemeClr>
              </a:solidFill>
            </a:ln>
          </c:spPr>
        </c:majorGridlines>
        <c:title>
          <c:tx>
            <c:rich>
              <a:bodyPr rot="-5400000" vert="horz"/>
              <a:lstStyle/>
              <a:p>
                <a:pPr>
                  <a:defRPr>
                    <a:solidFill>
                      <a:schemeClr val="bg1"/>
                    </a:solidFill>
                    <a:latin typeface="+mn-lt"/>
                  </a:defRPr>
                </a:pPr>
                <a:r>
                  <a:rPr lang="en-CA" dirty="0">
                    <a:solidFill>
                      <a:schemeClr val="bg1"/>
                    </a:solidFill>
                    <a:latin typeface="+mn-lt"/>
                  </a:rPr>
                  <a:t>Price to NAV (US$1,250/oz Au)</a:t>
                </a:r>
              </a:p>
            </c:rich>
          </c:tx>
          <c:layout>
            <c:manualLayout>
              <c:xMode val="edge"/>
              <c:yMode val="edge"/>
              <c:x val="1.0383460148102258E-2"/>
              <c:y val="0.20766243269354331"/>
            </c:manualLayout>
          </c:layout>
          <c:overlay val="0"/>
        </c:title>
        <c:numFmt formatCode="0.00\x" sourceLinked="0"/>
        <c:majorTickMark val="out"/>
        <c:minorTickMark val="none"/>
        <c:tickLblPos val="nextTo"/>
        <c:txPr>
          <a:bodyPr/>
          <a:lstStyle/>
          <a:p>
            <a:pPr>
              <a:defRPr sz="900">
                <a:solidFill>
                  <a:schemeClr val="bg1"/>
                </a:solidFill>
                <a:latin typeface="+mn-lt"/>
              </a:defRPr>
            </a:pPr>
            <a:endParaRPr lang="en-US"/>
          </a:p>
        </c:txPr>
        <c:crossAx val="127206144"/>
        <c:crosses val="autoZero"/>
        <c:crossBetween val="between"/>
      </c:valAx>
      <c:valAx>
        <c:axId val="127226624"/>
        <c:scaling>
          <c:orientation val="minMax"/>
        </c:scaling>
        <c:delete val="0"/>
        <c:axPos val="r"/>
        <c:title>
          <c:tx>
            <c:rich>
              <a:bodyPr rot="-5400000" vert="horz"/>
              <a:lstStyle/>
              <a:p>
                <a:pPr>
                  <a:defRPr>
                    <a:solidFill>
                      <a:schemeClr val="bg1"/>
                    </a:solidFill>
                    <a:latin typeface="+mn-lt"/>
                  </a:defRPr>
                </a:pPr>
                <a:r>
                  <a:rPr lang="en-CA" dirty="0">
                    <a:solidFill>
                      <a:schemeClr val="bg1"/>
                    </a:solidFill>
                    <a:latin typeface="+mn-lt"/>
                  </a:rPr>
                  <a:t>Economic Study Project NAV5% - US$1,250/oz Au (US$M)</a:t>
                </a:r>
              </a:p>
            </c:rich>
          </c:tx>
          <c:layout>
            <c:manualLayout>
              <c:xMode val="edge"/>
              <c:yMode val="edge"/>
              <c:x val="0.93704113363029862"/>
              <c:y val="0.19621792144478428"/>
            </c:manualLayout>
          </c:layout>
          <c:overlay val="0"/>
        </c:title>
        <c:numFmt formatCode="&quot;$&quot;#,##0" sourceLinked="1"/>
        <c:majorTickMark val="out"/>
        <c:minorTickMark val="none"/>
        <c:tickLblPos val="nextTo"/>
        <c:txPr>
          <a:bodyPr/>
          <a:lstStyle/>
          <a:p>
            <a:pPr>
              <a:defRPr sz="900">
                <a:solidFill>
                  <a:schemeClr val="bg1"/>
                </a:solidFill>
                <a:latin typeface="+mn-lt"/>
              </a:defRPr>
            </a:pPr>
            <a:endParaRPr lang="en-US"/>
          </a:p>
        </c:txPr>
        <c:crossAx val="127228544"/>
        <c:crosses val="max"/>
        <c:crossBetween val="between"/>
      </c:valAx>
      <c:catAx>
        <c:axId val="127228544"/>
        <c:scaling>
          <c:orientation val="minMax"/>
        </c:scaling>
        <c:delete val="1"/>
        <c:axPos val="b"/>
        <c:majorTickMark val="out"/>
        <c:minorTickMark val="none"/>
        <c:tickLblPos val="nextTo"/>
        <c:crossAx val="127226624"/>
        <c:crosses val="autoZero"/>
        <c:auto val="1"/>
        <c:lblAlgn val="ctr"/>
        <c:lblOffset val="100"/>
        <c:noMultiLvlLbl val="0"/>
      </c:catAx>
      <c:spPr>
        <a:ln>
          <a:solidFill>
            <a:schemeClr val="bg1">
              <a:lumMod val="85000"/>
            </a:schemeClr>
          </a:solidFill>
        </a:ln>
      </c:spPr>
    </c:plotArea>
    <c:legend>
      <c:legendPos val="r"/>
      <c:layout>
        <c:manualLayout>
          <c:xMode val="edge"/>
          <c:yMode val="edge"/>
          <c:x val="0.45712417780958314"/>
          <c:y val="0.15786121627726724"/>
          <c:w val="0.378010310234697"/>
          <c:h val="0.2270026514861746"/>
        </c:manualLayout>
      </c:layout>
      <c:overlay val="0"/>
      <c:spPr>
        <a:solidFill>
          <a:srgbClr val="517C84"/>
        </a:solidFill>
      </c:spPr>
      <c:txPr>
        <a:bodyPr/>
        <a:lstStyle/>
        <a:p>
          <a:pPr>
            <a:defRPr b="1">
              <a:solidFill>
                <a:schemeClr val="bg1"/>
              </a:solidFill>
              <a:latin typeface="+mn-lt"/>
            </a:defRPr>
          </a:pPr>
          <a:endParaRPr lang="en-US"/>
        </a:p>
      </c:txPr>
    </c:legend>
    <c:plotVisOnly val="1"/>
    <c:dispBlanksAs val="gap"/>
    <c:showDLblsOverMax val="0"/>
  </c:chart>
  <c:spPr>
    <a:noFill/>
    <a:ln>
      <a:noFill/>
    </a:ln>
  </c:spPr>
  <c:txPr>
    <a:bodyPr/>
    <a:lstStyle/>
    <a:p>
      <a:pPr>
        <a:defRPr>
          <a:latin typeface="+mj-lt"/>
          <a:cs typeface="Microsoft Sans Serif"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72680758451261"/>
          <c:y val="2.5795497553598546E-2"/>
          <c:w val="0.82802966744262074"/>
          <c:h val="0.85200836260318591"/>
        </c:manualLayout>
      </c:layout>
      <c:barChart>
        <c:barDir val="col"/>
        <c:grouping val="stacked"/>
        <c:varyColors val="0"/>
        <c:ser>
          <c:idx val="0"/>
          <c:order val="0"/>
          <c:tx>
            <c:strRef>
              <c:f>'[Copy of 130029_Financial_Model_2014 12 04A (2).xlsx]NPV_Chart_Table'!$C$8</c:f>
              <c:strCache>
                <c:ptCount val="1"/>
                <c:pt idx="0">
                  <c:v>Clear</c:v>
                </c:pt>
              </c:strCache>
            </c:strRef>
          </c:tx>
          <c:spPr>
            <a:noFill/>
            <a:ln>
              <a:noFill/>
            </a:ln>
          </c:spPr>
          <c:invertIfNegative val="0"/>
          <c:dLbls>
            <c:delete val="1"/>
          </c:dLbls>
          <c:cat>
            <c:strRef>
              <c:f>'[Copy of 130029_Financial_Model_2014 12 04A (2).xlsx]NPV_Chart_Table'!$B$9:$B$15</c:f>
              <c:strCache>
                <c:ptCount val="7"/>
                <c:pt idx="0">
                  <c:v>PEA
NPV</c:v>
                </c:pt>
                <c:pt idx="1">
                  <c:v>Change in
Opex</c:v>
                </c:pt>
                <c:pt idx="2">
                  <c:v>Change in
Payable Metal</c:v>
                </c:pt>
                <c:pt idx="3">
                  <c:v>Change in
Metal Prices</c:v>
                </c:pt>
                <c:pt idx="4">
                  <c:v>Addition of
Royalty</c:v>
                </c:pt>
                <c:pt idx="5">
                  <c:v>Change in
Capex</c:v>
                </c:pt>
                <c:pt idx="6">
                  <c:v>PFS
NPV</c:v>
                </c:pt>
              </c:strCache>
            </c:strRef>
          </c:cat>
          <c:val>
            <c:numRef>
              <c:f>'[Copy of 130029_Financial_Model_2014 12 04A (2).xlsx]NPV_Chart_Table'!$C$9:$C$15</c:f>
              <c:numCache>
                <c:formatCode>0</c:formatCode>
                <c:ptCount val="7"/>
                <c:pt idx="0" formatCode="General">
                  <c:v>0</c:v>
                </c:pt>
                <c:pt idx="1">
                  <c:v>1408.4801172829912</c:v>
                </c:pt>
                <c:pt idx="2">
                  <c:v>1021.0446423115736</c:v>
                </c:pt>
                <c:pt idx="3">
                  <c:v>901.04852815785534</c:v>
                </c:pt>
                <c:pt idx="4">
                  <c:v>838.20515418368814</c:v>
                </c:pt>
                <c:pt idx="5">
                  <c:v>832.12525778846305</c:v>
                </c:pt>
                <c:pt idx="6" formatCode="General">
                  <c:v>0</c:v>
                </c:pt>
              </c:numCache>
            </c:numRef>
          </c:val>
          <c:extLst>
            <c:ext xmlns:c16="http://schemas.microsoft.com/office/drawing/2014/chart" uri="{C3380CC4-5D6E-409C-BE32-E72D297353CC}">
              <c16:uniqueId val="{00000000-A24E-44C3-858B-FC771BC5F833}"/>
            </c:ext>
          </c:extLst>
        </c:ser>
        <c:ser>
          <c:idx val="1"/>
          <c:order val="1"/>
          <c:tx>
            <c:strRef>
              <c:f>'[Copy of 130029_Financial_Model_2014 12 04A (2).xlsx]NPV_Chart_Table'!$D$8</c:f>
              <c:strCache>
                <c:ptCount val="1"/>
                <c:pt idx="0">
                  <c:v>Positive</c:v>
                </c:pt>
              </c:strCache>
            </c:strRef>
          </c:tx>
          <c:spPr>
            <a:solidFill>
              <a:schemeClr val="bg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1-A24E-44C3-858B-FC771BC5F833}"/>
              </c:ext>
            </c:extLst>
          </c:dPt>
          <c:dPt>
            <c:idx val="6"/>
            <c:invertIfNegative val="0"/>
            <c:bubble3D val="0"/>
            <c:extLst>
              <c:ext xmlns:c16="http://schemas.microsoft.com/office/drawing/2014/chart" uri="{C3380CC4-5D6E-409C-BE32-E72D297353CC}">
                <c16:uniqueId val="{00000002-A24E-44C3-858B-FC771BC5F833}"/>
              </c:ext>
            </c:extLst>
          </c:dPt>
          <c:dLbls>
            <c:dLbl>
              <c:idx val="0"/>
              <c:layout>
                <c:manualLayout>
                  <c:x val="0"/>
                  <c:y val="-0.427083333333333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4E-44C3-858B-FC771BC5F833}"/>
                </c:ext>
              </c:extLst>
            </c:dLbl>
            <c:dLbl>
              <c:idx val="1"/>
              <c:layout>
                <c:manualLayout>
                  <c:x val="1.467855807091847E-3"/>
                  <c:y val="-3.4435898826404153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1691006875112976E-2"/>
                      <c:h val="7.7693544425339975E-2"/>
                    </c:manualLayout>
                  </c15:layout>
                </c:ext>
                <c:ext xmlns:c16="http://schemas.microsoft.com/office/drawing/2014/chart" uri="{C3380CC4-5D6E-409C-BE32-E72D297353CC}">
                  <c16:uniqueId val="{00000003-A24E-44C3-858B-FC771BC5F833}"/>
                </c:ext>
              </c:extLst>
            </c:dLbl>
            <c:dLbl>
              <c:idx val="2"/>
              <c:layout>
                <c:manualLayout>
                  <c:x val="0"/>
                  <c:y val="-2.835897550409757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24E-44C3-858B-FC771BC5F833}"/>
                </c:ext>
              </c:extLst>
            </c:dLbl>
            <c:dLbl>
              <c:idx val="5"/>
              <c:layout>
                <c:manualLayout>
                  <c:x val="-1.4678558070919548E-3"/>
                  <c:y val="-3.64615399338396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4E-44C3-858B-FC771BC5F833}"/>
                </c:ext>
              </c:extLst>
            </c:dLbl>
            <c:dLbl>
              <c:idx val="6"/>
              <c:layout>
                <c:manualLayout>
                  <c:x val="0"/>
                  <c:y val="-0.2534722222222222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4E-44C3-858B-FC771BC5F833}"/>
                </c:ext>
              </c:extLst>
            </c:dLbl>
            <c:numFmt formatCode="&quot;$&quot;#,##0" sourceLinked="0"/>
            <c:spPr>
              <a:noFill/>
              <a:ln>
                <a:noFill/>
              </a:ln>
              <a:effectLst/>
            </c:spPr>
            <c:txPr>
              <a:bodyPr/>
              <a:lstStyle/>
              <a:p>
                <a:pPr>
                  <a:defRPr sz="10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'[Copy of 130029_Financial_Model_2014 12 04A (2).xlsx]NPV_Chart_Table'!$B$9:$B$15</c:f>
              <c:strCache>
                <c:ptCount val="7"/>
                <c:pt idx="0">
                  <c:v>PEA
NPV</c:v>
                </c:pt>
                <c:pt idx="1">
                  <c:v>Change in
Opex</c:v>
                </c:pt>
                <c:pt idx="2">
                  <c:v>Change in
Payable Metal</c:v>
                </c:pt>
                <c:pt idx="3">
                  <c:v>Change in
Metal Prices</c:v>
                </c:pt>
                <c:pt idx="4">
                  <c:v>Addition of
Royalty</c:v>
                </c:pt>
                <c:pt idx="5">
                  <c:v>Change in
Capex</c:v>
                </c:pt>
                <c:pt idx="6">
                  <c:v>PFS
NPV</c:v>
                </c:pt>
              </c:strCache>
            </c:strRef>
          </c:cat>
          <c:val>
            <c:numRef>
              <c:f>'[Copy of 130029_Financial_Model_2014 12 04A (2).xlsx]NPV_Chart_Table'!$D$9:$D$15</c:f>
              <c:numCache>
                <c:formatCode>General</c:formatCode>
                <c:ptCount val="7"/>
                <c:pt idx="0">
                  <c:v>1482</c:v>
                </c:pt>
                <c:pt idx="6" formatCode="0">
                  <c:v>831.75477745173032</c:v>
                </c:pt>
              </c:numCache>
            </c:numRef>
          </c:val>
          <c:extLst>
            <c:ext xmlns:c16="http://schemas.microsoft.com/office/drawing/2014/chart" uri="{C3380CC4-5D6E-409C-BE32-E72D297353CC}">
              <c16:uniqueId val="{00000006-A24E-44C3-858B-FC771BC5F833}"/>
            </c:ext>
          </c:extLst>
        </c:ser>
        <c:ser>
          <c:idx val="2"/>
          <c:order val="2"/>
          <c:tx>
            <c:strRef>
              <c:f>'[Copy of 130029_Financial_Model_2014 12 04A (2).xlsx]NPV_Chart_Table'!$E$8</c:f>
              <c:strCache>
                <c:ptCount val="1"/>
                <c:pt idx="0">
                  <c:v>Negative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A24E-44C3-858B-FC771BC5F833}"/>
                </c:ext>
              </c:extLst>
            </c:dLbl>
            <c:dLbl>
              <c:idx val="1"/>
              <c:layout>
                <c:manualLayout>
                  <c:x val="-2.1353944317320287E-3"/>
                  <c:y val="-4.5138888888888888E-2"/>
                </c:manualLayout>
              </c:layout>
              <c:tx>
                <c:rich>
                  <a:bodyPr/>
                  <a:lstStyle/>
                  <a:p>
                    <a:r>
                      <a:rPr lang="en-US" sz="1000" dirty="0">
                        <a:solidFill>
                          <a:schemeClr val="bg1"/>
                        </a:solidFill>
                      </a:rPr>
                      <a:t>-$74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24E-44C3-858B-FC771BC5F833}"/>
                </c:ext>
              </c:extLst>
            </c:dLbl>
            <c:dLbl>
              <c:idx val="2"/>
              <c:layout>
                <c:manualLayout>
                  <c:x val="0"/>
                  <c:y val="-0.13194444444444445"/>
                </c:manualLayout>
              </c:layout>
              <c:tx>
                <c:rich>
                  <a:bodyPr/>
                  <a:lstStyle/>
                  <a:p>
                    <a:r>
                      <a:rPr lang="en-US" sz="1000" dirty="0">
                        <a:solidFill>
                          <a:schemeClr val="bg1"/>
                        </a:solidFill>
                      </a:rPr>
                      <a:t>-$387</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24E-44C3-858B-FC771BC5F833}"/>
                </c:ext>
              </c:extLst>
            </c:dLbl>
            <c:dLbl>
              <c:idx val="3"/>
              <c:layout>
                <c:manualLayout>
                  <c:x val="-2.1353944317320287E-3"/>
                  <c:y val="-5.9027777777777776E-2"/>
                </c:manualLayout>
              </c:layout>
              <c:tx>
                <c:rich>
                  <a:bodyPr/>
                  <a:lstStyle/>
                  <a:p>
                    <a:r>
                      <a:rPr lang="en-US" sz="1000" dirty="0">
                        <a:solidFill>
                          <a:schemeClr val="bg1"/>
                        </a:solidFill>
                      </a:rPr>
                      <a:t>-$120</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24E-44C3-858B-FC771BC5F833}"/>
                </c:ext>
              </c:extLst>
            </c:dLbl>
            <c:dLbl>
              <c:idx val="4"/>
              <c:layout>
                <c:manualLayout>
                  <c:x val="-2.1353944317320287E-3"/>
                  <c:y val="-4.1666666666666664E-2"/>
                </c:manualLayout>
              </c:layout>
              <c:tx>
                <c:rich>
                  <a:bodyPr/>
                  <a:lstStyle/>
                  <a:p>
                    <a:r>
                      <a:rPr lang="en-US" sz="1000" dirty="0">
                        <a:solidFill>
                          <a:schemeClr val="bg1"/>
                        </a:solidFill>
                      </a:rPr>
                      <a:t>-$63</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24E-44C3-858B-FC771BC5F833}"/>
                </c:ext>
              </c:extLst>
            </c:dLbl>
            <c:dLbl>
              <c:idx val="5"/>
              <c:layout>
                <c:manualLayout>
                  <c:x val="0"/>
                  <c:y val="-3.125E-2"/>
                </c:manualLayout>
              </c:layout>
              <c:tx>
                <c:rich>
                  <a:bodyPr/>
                  <a:lstStyle/>
                  <a:p>
                    <a:r>
                      <a:rPr lang="en-US" sz="1000" dirty="0">
                        <a:solidFill>
                          <a:schemeClr val="bg1"/>
                        </a:solidFill>
                      </a:rPr>
                      <a:t>-$6</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24E-44C3-858B-FC771BC5F833}"/>
                </c:ext>
              </c:extLst>
            </c:dLbl>
            <c:dLbl>
              <c:idx val="6"/>
              <c:delete val="1"/>
              <c:extLst>
                <c:ext xmlns:c15="http://schemas.microsoft.com/office/drawing/2012/chart" uri="{CE6537A1-D6FC-4f65-9D91-7224C49458BB}"/>
                <c:ext xmlns:c16="http://schemas.microsoft.com/office/drawing/2014/chart" uri="{C3380CC4-5D6E-409C-BE32-E72D297353CC}">
                  <c16:uniqueId val="{0000000D-A24E-44C3-858B-FC771BC5F833}"/>
                </c:ext>
              </c:extLst>
            </c:dLbl>
            <c:numFmt formatCode="&quot;$&quot;#,##0" sourceLinked="0"/>
            <c:spPr>
              <a:noFill/>
              <a:ln>
                <a:noFill/>
              </a:ln>
              <a:effectLst/>
            </c:spPr>
            <c:txPr>
              <a:bodyPr/>
              <a:lstStyle/>
              <a:p>
                <a:pPr>
                  <a:defRPr sz="10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'[Copy of 130029_Financial_Model_2014 12 04A (2).xlsx]NPV_Chart_Table'!$B$9:$B$15</c:f>
              <c:strCache>
                <c:ptCount val="7"/>
                <c:pt idx="0">
                  <c:v>PEA
NPV</c:v>
                </c:pt>
                <c:pt idx="1">
                  <c:v>Change in
Opex</c:v>
                </c:pt>
                <c:pt idx="2">
                  <c:v>Change in
Payable Metal</c:v>
                </c:pt>
                <c:pt idx="3">
                  <c:v>Change in
Metal Prices</c:v>
                </c:pt>
                <c:pt idx="4">
                  <c:v>Addition of
Royalty</c:v>
                </c:pt>
                <c:pt idx="5">
                  <c:v>Change in
Capex</c:v>
                </c:pt>
                <c:pt idx="6">
                  <c:v>PFS
NPV</c:v>
                </c:pt>
              </c:strCache>
            </c:strRef>
          </c:cat>
          <c:val>
            <c:numRef>
              <c:f>'[Copy of 130029_Financial_Model_2014 12 04A (2).xlsx]NPV_Chart_Table'!$E$9:$E$15</c:f>
              <c:numCache>
                <c:formatCode>0</c:formatCode>
                <c:ptCount val="7"/>
                <c:pt idx="0" formatCode="General">
                  <c:v>0</c:v>
                </c:pt>
                <c:pt idx="1">
                  <c:v>73.519882717008741</c:v>
                </c:pt>
                <c:pt idx="2">
                  <c:v>387.43547497141759</c:v>
                </c:pt>
                <c:pt idx="3">
                  <c:v>119.99611415371822</c:v>
                </c:pt>
                <c:pt idx="4">
                  <c:v>62.843373974167228</c:v>
                </c:pt>
                <c:pt idx="5">
                  <c:v>6.0798963952250782</c:v>
                </c:pt>
                <c:pt idx="6" formatCode="General">
                  <c:v>0</c:v>
                </c:pt>
              </c:numCache>
            </c:numRef>
          </c:val>
          <c:extLst>
            <c:ext xmlns:c16="http://schemas.microsoft.com/office/drawing/2014/chart" uri="{C3380CC4-5D6E-409C-BE32-E72D297353CC}">
              <c16:uniqueId val="{0000000E-A24E-44C3-858B-FC771BC5F833}"/>
            </c:ext>
          </c:extLst>
        </c:ser>
        <c:dLbls>
          <c:dLblPos val="ctr"/>
          <c:showLegendKey val="0"/>
          <c:showVal val="1"/>
          <c:showCatName val="0"/>
          <c:showSerName val="0"/>
          <c:showPercent val="0"/>
          <c:showBubbleSize val="0"/>
        </c:dLbls>
        <c:gapWidth val="5"/>
        <c:overlap val="100"/>
        <c:axId val="117335168"/>
        <c:axId val="117336704"/>
      </c:barChart>
      <c:catAx>
        <c:axId val="117335168"/>
        <c:scaling>
          <c:orientation val="minMax"/>
        </c:scaling>
        <c:delete val="0"/>
        <c:axPos val="b"/>
        <c:numFmt formatCode="@" sourceLinked="0"/>
        <c:majorTickMark val="none"/>
        <c:minorTickMark val="none"/>
        <c:tickLblPos val="nextTo"/>
        <c:txPr>
          <a:bodyPr/>
          <a:lstStyle/>
          <a:p>
            <a:pPr>
              <a:defRPr sz="800">
                <a:solidFill>
                  <a:schemeClr val="bg1"/>
                </a:solidFill>
              </a:defRPr>
            </a:pPr>
            <a:endParaRPr lang="en-US"/>
          </a:p>
        </c:txPr>
        <c:crossAx val="117336704"/>
        <c:crosses val="autoZero"/>
        <c:auto val="0"/>
        <c:lblAlgn val="ctr"/>
        <c:lblOffset val="100"/>
        <c:noMultiLvlLbl val="0"/>
      </c:catAx>
      <c:valAx>
        <c:axId val="117336704"/>
        <c:scaling>
          <c:orientation val="minMax"/>
          <c:max val="1600"/>
          <c:min val="0"/>
        </c:scaling>
        <c:delete val="0"/>
        <c:axPos val="l"/>
        <c:majorGridlines>
          <c:spPr>
            <a:ln w="6350">
              <a:solidFill>
                <a:schemeClr val="bg1">
                  <a:lumMod val="50000"/>
                </a:schemeClr>
              </a:solidFill>
              <a:prstDash val="solid"/>
            </a:ln>
          </c:spPr>
        </c:majorGridlines>
        <c:title>
          <c:tx>
            <c:rich>
              <a:bodyPr rot="-5400000" vert="horz"/>
              <a:lstStyle/>
              <a:p>
                <a:pPr>
                  <a:defRPr sz="1000">
                    <a:solidFill>
                      <a:schemeClr val="bg1"/>
                    </a:solidFill>
                  </a:defRPr>
                </a:pPr>
                <a:r>
                  <a:rPr lang="en-US" sz="1000" b="1" dirty="0">
                    <a:solidFill>
                      <a:schemeClr val="bg1"/>
                    </a:solidFill>
                  </a:rPr>
                  <a:t>Project NPV at 5% Discount Rate ($ millions)</a:t>
                </a:r>
              </a:p>
            </c:rich>
          </c:tx>
          <c:layout>
            <c:manualLayout>
              <c:xMode val="edge"/>
              <c:yMode val="edge"/>
              <c:x val="3.5108694429629769E-3"/>
              <c:y val="0.11430100482961254"/>
            </c:manualLayout>
          </c:layout>
          <c:overlay val="0"/>
        </c:title>
        <c:numFmt formatCode="&quot;$&quot;#,##0" sourceLinked="0"/>
        <c:majorTickMark val="none"/>
        <c:minorTickMark val="none"/>
        <c:tickLblPos val="nextTo"/>
        <c:spPr>
          <a:ln>
            <a:noFill/>
          </a:ln>
        </c:spPr>
        <c:txPr>
          <a:bodyPr/>
          <a:lstStyle/>
          <a:p>
            <a:pPr>
              <a:defRPr sz="1000">
                <a:solidFill>
                  <a:schemeClr val="bg1"/>
                </a:solidFill>
              </a:defRPr>
            </a:pPr>
            <a:endParaRPr lang="en-US"/>
          </a:p>
        </c:txPr>
        <c:crossAx val="117335168"/>
        <c:crosses val="autoZero"/>
        <c:crossBetween val="between"/>
        <c:majorUnit val="200"/>
      </c:valAx>
      <c:spPr>
        <a:noFill/>
        <a:ln>
          <a:noFill/>
        </a:ln>
      </c:spPr>
    </c:plotArea>
    <c:plotVisOnly val="1"/>
    <c:dispBlanksAs val="gap"/>
    <c:showDLblsOverMax val="0"/>
  </c:chart>
  <c:spPr>
    <a:noFill/>
    <a:ln>
      <a:noFill/>
    </a:ln>
  </c:spPr>
  <c:txPr>
    <a:bodyPr/>
    <a:lstStyle/>
    <a:p>
      <a:pPr>
        <a:defRPr sz="1200">
          <a:latin typeface="Calibri" panose="020F050202020403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30937770547325"/>
          <c:y val="4.1092502171809431E-2"/>
          <c:w val="0.79546384298503492"/>
          <c:h val="0.70487368675567252"/>
        </c:manualLayout>
      </c:layout>
      <c:barChart>
        <c:barDir val="col"/>
        <c:grouping val="stacked"/>
        <c:varyColors val="0"/>
        <c:ser>
          <c:idx val="0"/>
          <c:order val="0"/>
          <c:tx>
            <c:strRef>
              <c:f>Sheet1!$B$1</c:f>
              <c:strCache>
                <c:ptCount val="1"/>
                <c:pt idx="0">
                  <c:v># of Deposits</c:v>
                </c:pt>
              </c:strCache>
            </c:strRef>
          </c:tx>
          <c:spPr>
            <a:solidFill>
              <a:srgbClr val="C8B07A"/>
            </a:solidFill>
            <a:effectLst/>
            <a:scene3d>
              <a:camera prst="orthographicFront"/>
              <a:lightRig rig="threePt" dir="t"/>
            </a:scene3d>
            <a:sp3d prstMaterial="metal">
              <a:bevelT/>
            </a:sp3d>
          </c:spPr>
          <c:invertIfNegative val="0"/>
          <c:dPt>
            <c:idx val="3"/>
            <c:invertIfNegative val="0"/>
            <c:bubble3D val="0"/>
            <c:spPr>
              <a:solidFill>
                <a:srgbClr val="C00000"/>
              </a:solidFill>
              <a:effectLst/>
              <a:scene3d>
                <a:camera prst="orthographicFront"/>
                <a:lightRig rig="threePt" dir="t"/>
              </a:scene3d>
              <a:sp3d prstMaterial="metal">
                <a:bevelT/>
              </a:sp3d>
            </c:spPr>
            <c:extLst>
              <c:ext xmlns:c16="http://schemas.microsoft.com/office/drawing/2014/chart" uri="{C3380CC4-5D6E-409C-BE32-E72D297353CC}">
                <c16:uniqueId val="{00000001-7571-481D-BE10-9815B30071E1}"/>
              </c:ext>
            </c:extLst>
          </c:dPt>
          <c:cat>
            <c:strRef>
              <c:f>Sheet1!$A$2:$A$7</c:f>
              <c:strCache>
                <c:ptCount val="6"/>
                <c:pt idx="0">
                  <c:v>&lt; 1M oz</c:v>
                </c:pt>
                <c:pt idx="1">
                  <c:v>1-2M oz</c:v>
                </c:pt>
                <c:pt idx="2">
                  <c:v>2-5M oz</c:v>
                </c:pt>
                <c:pt idx="3">
                  <c:v>5-10M oz</c:v>
                </c:pt>
                <c:pt idx="4">
                  <c:v>10-30M oz</c:v>
                </c:pt>
                <c:pt idx="5">
                  <c:v>&gt;30M oz</c:v>
                </c:pt>
              </c:strCache>
            </c:strRef>
          </c:cat>
          <c:val>
            <c:numRef>
              <c:f>Sheet1!$B$2:$B$7</c:f>
              <c:numCache>
                <c:formatCode>_(* #,##0_);_(* \(#,##0\);_(* "-"??_);_(@_)</c:formatCode>
                <c:ptCount val="6"/>
                <c:pt idx="0">
                  <c:v>2876</c:v>
                </c:pt>
                <c:pt idx="1">
                  <c:v>393</c:v>
                </c:pt>
                <c:pt idx="2">
                  <c:v>308</c:v>
                </c:pt>
                <c:pt idx="3">
                  <c:v>108</c:v>
                </c:pt>
                <c:pt idx="4">
                  <c:v>79</c:v>
                </c:pt>
                <c:pt idx="5">
                  <c:v>31</c:v>
                </c:pt>
              </c:numCache>
            </c:numRef>
          </c:val>
          <c:extLst>
            <c:ext xmlns:c16="http://schemas.microsoft.com/office/drawing/2014/chart" uri="{C3380CC4-5D6E-409C-BE32-E72D297353CC}">
              <c16:uniqueId val="{00000002-7571-481D-BE10-9815B30071E1}"/>
            </c:ext>
          </c:extLst>
        </c:ser>
        <c:dLbls>
          <c:showLegendKey val="0"/>
          <c:showVal val="0"/>
          <c:showCatName val="0"/>
          <c:showSerName val="0"/>
          <c:showPercent val="0"/>
          <c:showBubbleSize val="0"/>
        </c:dLbls>
        <c:gapWidth val="76"/>
        <c:overlap val="100"/>
        <c:axId val="148942848"/>
        <c:axId val="148944768"/>
      </c:barChart>
      <c:catAx>
        <c:axId val="148942848"/>
        <c:scaling>
          <c:orientation val="minMax"/>
        </c:scaling>
        <c:delete val="0"/>
        <c:axPos val="b"/>
        <c:title>
          <c:tx>
            <c:rich>
              <a:bodyPr/>
              <a:lstStyle/>
              <a:p>
                <a:pPr>
                  <a:defRPr sz="1100">
                    <a:solidFill>
                      <a:schemeClr val="bg1"/>
                    </a:solidFill>
                  </a:defRPr>
                </a:pPr>
                <a:r>
                  <a:rPr lang="en-CA" sz="1100" dirty="0">
                    <a:solidFill>
                      <a:schemeClr val="bg1"/>
                    </a:solidFill>
                  </a:rPr>
                  <a:t>Contained oz of Gold</a:t>
                </a:r>
              </a:p>
            </c:rich>
          </c:tx>
          <c:layout>
            <c:manualLayout>
              <c:xMode val="edge"/>
              <c:yMode val="edge"/>
              <c:x val="0.42516934478789092"/>
              <c:y val="0.86652950152619779"/>
            </c:manualLayout>
          </c:layout>
          <c:overlay val="0"/>
        </c:title>
        <c:numFmt formatCode="General" sourceLinked="0"/>
        <c:majorTickMark val="out"/>
        <c:minorTickMark val="none"/>
        <c:tickLblPos val="nextTo"/>
        <c:txPr>
          <a:bodyPr/>
          <a:lstStyle/>
          <a:p>
            <a:pPr>
              <a:defRPr sz="900">
                <a:solidFill>
                  <a:schemeClr val="bg1"/>
                </a:solidFill>
              </a:defRPr>
            </a:pPr>
            <a:endParaRPr lang="en-US"/>
          </a:p>
        </c:txPr>
        <c:crossAx val="148944768"/>
        <c:crosses val="autoZero"/>
        <c:auto val="1"/>
        <c:lblAlgn val="ctr"/>
        <c:lblOffset val="100"/>
        <c:noMultiLvlLbl val="0"/>
      </c:catAx>
      <c:valAx>
        <c:axId val="148944768"/>
        <c:scaling>
          <c:orientation val="minMax"/>
          <c:max val="3000"/>
        </c:scaling>
        <c:delete val="0"/>
        <c:axPos val="l"/>
        <c:majorGridlines>
          <c:spPr>
            <a:ln>
              <a:prstDash val="dash"/>
            </a:ln>
          </c:spPr>
        </c:majorGridlines>
        <c:title>
          <c:tx>
            <c:rich>
              <a:bodyPr rot="-5400000" vert="horz"/>
              <a:lstStyle/>
              <a:p>
                <a:pPr>
                  <a:defRPr sz="1100">
                    <a:solidFill>
                      <a:schemeClr val="bg1"/>
                    </a:solidFill>
                  </a:defRPr>
                </a:pPr>
                <a:r>
                  <a:rPr lang="en-CA" sz="1100" dirty="0">
                    <a:solidFill>
                      <a:schemeClr val="bg1"/>
                    </a:solidFill>
                  </a:rPr>
                  <a:t># of Deposits</a:t>
                </a:r>
              </a:p>
            </c:rich>
          </c:tx>
          <c:overlay val="0"/>
        </c:title>
        <c:numFmt formatCode="_(* #,##0_);_(* \(#,##0\);_(* &quot;-&quot;??_);_(@_)" sourceLinked="1"/>
        <c:majorTickMark val="out"/>
        <c:minorTickMark val="none"/>
        <c:tickLblPos val="nextTo"/>
        <c:txPr>
          <a:bodyPr/>
          <a:lstStyle/>
          <a:p>
            <a:pPr>
              <a:defRPr sz="900">
                <a:solidFill>
                  <a:schemeClr val="bg1"/>
                </a:solidFill>
              </a:defRPr>
            </a:pPr>
            <a:endParaRPr lang="en-US"/>
          </a:p>
        </c:txPr>
        <c:crossAx val="148942848"/>
        <c:crosses val="autoZero"/>
        <c:crossBetween val="between"/>
      </c:valAx>
    </c:plotArea>
    <c:plotVisOnly val="1"/>
    <c:dispBlanksAs val="gap"/>
    <c:showDLblsOverMax val="0"/>
  </c:chart>
  <c:txPr>
    <a:bodyPr/>
    <a:lstStyle/>
    <a:p>
      <a:pPr>
        <a:defRPr sz="1050">
          <a:latin typeface="Calibri" pitchFamily="34" charset="0"/>
          <a:cs typeface="Calibri"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Moz</c:v>
                </c:pt>
              </c:strCache>
            </c:strRef>
          </c:tx>
          <c:spPr>
            <a:solidFill>
              <a:schemeClr val="accent1"/>
            </a:solidFill>
            <a:effectLst>
              <a:innerShdw blurRad="63500" dist="50800" dir="2700000">
                <a:prstClr val="black">
                  <a:alpha val="50000"/>
                </a:prstClr>
              </a:innerShdw>
            </a:effectLst>
            <a:scene3d>
              <a:camera prst="orthographicFront"/>
              <a:lightRig rig="threePt" dir="t"/>
            </a:scene3d>
            <a:sp3d>
              <a:bevelT w="190500" h="38100"/>
            </a:sp3d>
          </c:spPr>
          <c:dPt>
            <c:idx val="0"/>
            <c:bubble3D val="0"/>
            <c:extLst>
              <c:ext xmlns:c16="http://schemas.microsoft.com/office/drawing/2014/chart" uri="{C3380CC4-5D6E-409C-BE32-E72D297353CC}">
                <c16:uniqueId val="{00000000-D7DF-4AF6-AE55-AC5ECC9DB99F}"/>
              </c:ext>
            </c:extLst>
          </c:dPt>
          <c:dPt>
            <c:idx val="1"/>
            <c:bubble3D val="0"/>
            <c:spPr>
              <a:solidFill>
                <a:schemeClr val="bg2"/>
              </a:solidFill>
              <a:effectLst>
                <a:innerShdw blurRad="63500" dist="50800" dir="2700000">
                  <a:prstClr val="black">
                    <a:alpha val="50000"/>
                  </a:prstClr>
                </a:innerShdw>
              </a:effectLst>
              <a:scene3d>
                <a:camera prst="orthographicFront"/>
                <a:lightRig rig="threePt" dir="t"/>
              </a:scene3d>
              <a:sp3d>
                <a:bevelT w="190500" h="38100"/>
              </a:sp3d>
            </c:spPr>
            <c:extLst>
              <c:ext xmlns:c16="http://schemas.microsoft.com/office/drawing/2014/chart" uri="{C3380CC4-5D6E-409C-BE32-E72D297353CC}">
                <c16:uniqueId val="{00000002-D7DF-4AF6-AE55-AC5ECC9DB99F}"/>
              </c:ext>
            </c:extLst>
          </c:dPt>
          <c:cat>
            <c:strRef>
              <c:f>Sheet1!$A$2:$A$3</c:f>
              <c:strCache>
                <c:ptCount val="2"/>
                <c:pt idx="0">
                  <c:v>Indicated</c:v>
                </c:pt>
                <c:pt idx="1">
                  <c:v>Inferred</c:v>
                </c:pt>
              </c:strCache>
            </c:strRef>
          </c:cat>
          <c:val>
            <c:numRef>
              <c:f>Sheet1!$B$2:$B$3</c:f>
              <c:numCache>
                <c:formatCode>General</c:formatCode>
                <c:ptCount val="2"/>
                <c:pt idx="0">
                  <c:v>2.8</c:v>
                </c:pt>
                <c:pt idx="1">
                  <c:v>0.38</c:v>
                </c:pt>
              </c:numCache>
            </c:numRef>
          </c:val>
          <c:extLst>
            <c:ext xmlns:c16="http://schemas.microsoft.com/office/drawing/2014/chart" uri="{C3380CC4-5D6E-409C-BE32-E72D297353CC}">
              <c16:uniqueId val="{00000003-D7DF-4AF6-AE55-AC5ECC9DB99F}"/>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0.24217631044589918"/>
          <c:y val="0.89369388756509638"/>
          <c:w val="0.39251757163107986"/>
          <c:h val="9.452046639703858E-2"/>
        </c:manualLayout>
      </c:layout>
      <c:overlay val="0"/>
      <c:txPr>
        <a:bodyPr/>
        <a:lstStyle/>
        <a:p>
          <a:pPr>
            <a:defRPr sz="1200">
              <a:latin typeface="Calibri" panose="020F050202020403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40C24-0F1A-418D-AE63-2D378DA635D4}" type="doc">
      <dgm:prSet loTypeId="urn:microsoft.com/office/officeart/2005/8/layout/radial2" loCatId="relationship" qsTypeId="urn:microsoft.com/office/officeart/2005/8/quickstyle/simple4" qsCatId="simple" csTypeId="urn:microsoft.com/office/officeart/2005/8/colors/accent0_3" csCatId="mainScheme" phldr="1"/>
      <dgm:spPr/>
      <dgm:t>
        <a:bodyPr/>
        <a:lstStyle/>
        <a:p>
          <a:endParaRPr lang="en-CA"/>
        </a:p>
      </dgm:t>
    </dgm:pt>
    <dgm:pt modelId="{B04C86B5-B27F-421A-A272-C5BADA5BDC61}">
      <dgm:prSet phldrT="[Text]" custT="1"/>
      <dgm:spPr/>
      <dgm:t>
        <a:bodyPr/>
        <a:lstStyle/>
        <a:p>
          <a:r>
            <a:rPr lang="en-CA" sz="1400" b="1" dirty="0"/>
            <a:t>~20%</a:t>
          </a:r>
        </a:p>
      </dgm:t>
    </dgm:pt>
    <dgm:pt modelId="{DED4A320-2BD1-4EA3-9803-DD240C08FF0E}" type="parTrans" cxnId="{F7EB6E70-7171-4FC4-A9CC-F3E634D110F0}">
      <dgm:prSet/>
      <dgm:spPr/>
      <dgm:t>
        <a:bodyPr/>
        <a:lstStyle/>
        <a:p>
          <a:endParaRPr lang="en-CA"/>
        </a:p>
      </dgm:t>
    </dgm:pt>
    <dgm:pt modelId="{D5A5B77B-6140-4623-B34F-0F9E4292F6A4}" type="sibTrans" cxnId="{F7EB6E70-7171-4FC4-A9CC-F3E634D110F0}">
      <dgm:prSet/>
      <dgm:spPr/>
      <dgm:t>
        <a:bodyPr/>
        <a:lstStyle/>
        <a:p>
          <a:endParaRPr lang="en-CA"/>
        </a:p>
      </dgm:t>
    </dgm:pt>
    <dgm:pt modelId="{632A791E-FF47-4A2A-8D77-5BC3124E9A82}">
      <dgm:prSet phldrT="[Text]" custT="1"/>
      <dgm:spPr/>
      <dgm:t>
        <a:bodyPr/>
        <a:lstStyle/>
        <a:p>
          <a:r>
            <a:rPr lang="en-CA" sz="1000" dirty="0"/>
            <a:t>Baseline data collection</a:t>
          </a:r>
        </a:p>
      </dgm:t>
    </dgm:pt>
    <dgm:pt modelId="{5EA015D5-7CD8-44CF-9346-B800BB720AB8}" type="parTrans" cxnId="{23BE3838-6BF8-4E94-AB8A-30AA48723518}">
      <dgm:prSet/>
      <dgm:spPr/>
      <dgm:t>
        <a:bodyPr/>
        <a:lstStyle/>
        <a:p>
          <a:endParaRPr lang="en-CA"/>
        </a:p>
      </dgm:t>
    </dgm:pt>
    <dgm:pt modelId="{2D627489-40C0-4134-8331-B97BC3884D24}" type="sibTrans" cxnId="{23BE3838-6BF8-4E94-AB8A-30AA48723518}">
      <dgm:prSet/>
      <dgm:spPr/>
      <dgm:t>
        <a:bodyPr/>
        <a:lstStyle/>
        <a:p>
          <a:endParaRPr lang="en-CA"/>
        </a:p>
      </dgm:t>
    </dgm:pt>
    <dgm:pt modelId="{0297FE20-FEB0-43B5-8D69-F4021D323E11}">
      <dgm:prSet phldrT="[Text]" custT="1"/>
      <dgm:spPr/>
      <dgm:t>
        <a:bodyPr/>
        <a:lstStyle/>
        <a:p>
          <a:r>
            <a:rPr lang="en-CA" sz="1000" dirty="0"/>
            <a:t>Land title</a:t>
          </a:r>
        </a:p>
      </dgm:t>
    </dgm:pt>
    <dgm:pt modelId="{B8706BF4-D35C-4344-9907-ED47F76E6AD5}" type="parTrans" cxnId="{76BE4E33-E222-41C5-AF06-34EA3CF37068}">
      <dgm:prSet/>
      <dgm:spPr/>
      <dgm:t>
        <a:bodyPr/>
        <a:lstStyle/>
        <a:p>
          <a:endParaRPr lang="en-CA"/>
        </a:p>
      </dgm:t>
    </dgm:pt>
    <dgm:pt modelId="{C702874E-41CC-4B3A-8E1F-52CA9A01CFBF}" type="sibTrans" cxnId="{76BE4E33-E222-41C5-AF06-34EA3CF37068}">
      <dgm:prSet/>
      <dgm:spPr/>
      <dgm:t>
        <a:bodyPr/>
        <a:lstStyle/>
        <a:p>
          <a:endParaRPr lang="en-CA"/>
        </a:p>
      </dgm:t>
    </dgm:pt>
    <dgm:pt modelId="{45C8875C-6304-47FF-82D7-498F78560C72}">
      <dgm:prSet phldrT="[Text]" custT="1"/>
      <dgm:spPr/>
      <dgm:t>
        <a:bodyPr/>
        <a:lstStyle/>
        <a:p>
          <a:r>
            <a:rPr lang="en-CA" sz="1400" b="1" dirty="0"/>
            <a:t>~20%</a:t>
          </a:r>
        </a:p>
      </dgm:t>
    </dgm:pt>
    <dgm:pt modelId="{7856C7F4-279A-47B4-90CE-2A5438D42566}" type="parTrans" cxnId="{880688AA-9063-472E-9568-0431DBDBF370}">
      <dgm:prSet/>
      <dgm:spPr/>
      <dgm:t>
        <a:bodyPr/>
        <a:lstStyle/>
        <a:p>
          <a:endParaRPr lang="en-CA"/>
        </a:p>
      </dgm:t>
    </dgm:pt>
    <dgm:pt modelId="{86EB5198-7549-42CA-9B1E-D29E9A0DC2F8}" type="sibTrans" cxnId="{880688AA-9063-472E-9568-0431DBDBF370}">
      <dgm:prSet/>
      <dgm:spPr/>
      <dgm:t>
        <a:bodyPr/>
        <a:lstStyle/>
        <a:p>
          <a:endParaRPr lang="en-CA"/>
        </a:p>
      </dgm:t>
    </dgm:pt>
    <dgm:pt modelId="{B4CFDA5C-0A1B-4B04-83BA-065D602AC5D8}">
      <dgm:prSet phldrT="[Text]" custT="1"/>
      <dgm:spPr/>
      <dgm:t>
        <a:bodyPr/>
        <a:lstStyle/>
        <a:p>
          <a:r>
            <a:rPr lang="en-CA" sz="1000" dirty="0"/>
            <a:t>Permitting</a:t>
          </a:r>
        </a:p>
      </dgm:t>
    </dgm:pt>
    <dgm:pt modelId="{94899FD1-DC8D-4527-818C-83043EA6B40D}" type="parTrans" cxnId="{FF46976E-8A93-4263-A5BD-2B4CF64466FF}">
      <dgm:prSet/>
      <dgm:spPr/>
      <dgm:t>
        <a:bodyPr/>
        <a:lstStyle/>
        <a:p>
          <a:endParaRPr lang="en-CA"/>
        </a:p>
      </dgm:t>
    </dgm:pt>
    <dgm:pt modelId="{851DC3BC-C7B6-4F24-B7DF-2FEA5B6524D5}" type="sibTrans" cxnId="{FF46976E-8A93-4263-A5BD-2B4CF64466FF}">
      <dgm:prSet/>
      <dgm:spPr/>
      <dgm:t>
        <a:bodyPr/>
        <a:lstStyle/>
        <a:p>
          <a:endParaRPr lang="en-CA"/>
        </a:p>
      </dgm:t>
    </dgm:pt>
    <dgm:pt modelId="{5BF19D90-7E27-4219-B333-31FCB35E1E19}">
      <dgm:prSet phldrT="[Text]" custT="1"/>
      <dgm:spPr/>
      <dgm:t>
        <a:bodyPr/>
        <a:lstStyle/>
        <a:p>
          <a:r>
            <a:rPr lang="en-CA" sz="1000" dirty="0"/>
            <a:t>Regulatory</a:t>
          </a:r>
        </a:p>
      </dgm:t>
    </dgm:pt>
    <dgm:pt modelId="{48230175-D02A-421D-86D6-532A9F887A89}" type="parTrans" cxnId="{E5934B4B-6D16-4B4E-A7D7-5C266D6F961B}">
      <dgm:prSet/>
      <dgm:spPr/>
      <dgm:t>
        <a:bodyPr/>
        <a:lstStyle/>
        <a:p>
          <a:endParaRPr lang="en-CA"/>
        </a:p>
      </dgm:t>
    </dgm:pt>
    <dgm:pt modelId="{E2C479AD-2916-4CB1-9BF9-B7B9316E52BD}" type="sibTrans" cxnId="{E5934B4B-6D16-4B4E-A7D7-5C266D6F961B}">
      <dgm:prSet/>
      <dgm:spPr/>
      <dgm:t>
        <a:bodyPr/>
        <a:lstStyle/>
        <a:p>
          <a:endParaRPr lang="en-CA"/>
        </a:p>
      </dgm:t>
    </dgm:pt>
    <dgm:pt modelId="{A289C34D-E514-4EFA-84FA-CC512231A423}">
      <dgm:prSet phldrT="[Text]" custT="1"/>
      <dgm:spPr/>
      <dgm:t>
        <a:bodyPr/>
        <a:lstStyle/>
        <a:p>
          <a:r>
            <a:rPr lang="en-CA" sz="1400" b="1" dirty="0"/>
            <a:t>~30%</a:t>
          </a:r>
        </a:p>
      </dgm:t>
    </dgm:pt>
    <dgm:pt modelId="{DCF1D6C6-4273-45B7-9015-A22BD8A22186}" type="parTrans" cxnId="{556B633A-31CF-4D5C-BCBD-3B633300600D}">
      <dgm:prSet/>
      <dgm:spPr/>
      <dgm:t>
        <a:bodyPr/>
        <a:lstStyle/>
        <a:p>
          <a:endParaRPr lang="en-CA"/>
        </a:p>
      </dgm:t>
    </dgm:pt>
    <dgm:pt modelId="{CD2F8094-6F87-4B55-BA21-8AD78858DE4F}" type="sibTrans" cxnId="{556B633A-31CF-4D5C-BCBD-3B633300600D}">
      <dgm:prSet/>
      <dgm:spPr/>
      <dgm:t>
        <a:bodyPr/>
        <a:lstStyle/>
        <a:p>
          <a:endParaRPr lang="en-CA"/>
        </a:p>
      </dgm:t>
    </dgm:pt>
    <dgm:pt modelId="{A6AF0067-713F-4FBC-8F24-B73B0985247E}">
      <dgm:prSet phldrT="[Text]" custT="1"/>
      <dgm:spPr/>
      <dgm:t>
        <a:bodyPr/>
        <a:lstStyle/>
        <a:p>
          <a:r>
            <a:rPr lang="en-CA" sz="1000" dirty="0"/>
            <a:t>Technical studies</a:t>
          </a:r>
        </a:p>
      </dgm:t>
    </dgm:pt>
    <dgm:pt modelId="{43B1FCC7-CE8D-4EDD-A978-A065D1B98B7E}" type="parTrans" cxnId="{5539BCF3-4F95-4B1C-ABCB-09022916D5C0}">
      <dgm:prSet/>
      <dgm:spPr/>
      <dgm:t>
        <a:bodyPr/>
        <a:lstStyle/>
        <a:p>
          <a:endParaRPr lang="en-CA"/>
        </a:p>
      </dgm:t>
    </dgm:pt>
    <dgm:pt modelId="{1D064F89-CD7B-4DB7-A2F6-F37D15C69C73}" type="sibTrans" cxnId="{5539BCF3-4F95-4B1C-ABCB-09022916D5C0}">
      <dgm:prSet/>
      <dgm:spPr/>
      <dgm:t>
        <a:bodyPr/>
        <a:lstStyle/>
        <a:p>
          <a:endParaRPr lang="en-CA"/>
        </a:p>
      </dgm:t>
    </dgm:pt>
    <dgm:pt modelId="{A1F5937B-28A8-4153-BB5A-8A961E7CE6A7}">
      <dgm:prSet phldrT="[Text]" custT="1"/>
      <dgm:spPr/>
      <dgm:t>
        <a:bodyPr/>
        <a:lstStyle/>
        <a:p>
          <a:r>
            <a:rPr lang="en-CA" sz="1000" dirty="0"/>
            <a:t>Feasibility</a:t>
          </a:r>
        </a:p>
      </dgm:t>
    </dgm:pt>
    <dgm:pt modelId="{5CE9D1E2-AEB9-4F12-97D1-E4E323C528C0}" type="parTrans" cxnId="{5726F1AB-3828-4444-8BC8-F33BDC193AB0}">
      <dgm:prSet/>
      <dgm:spPr/>
      <dgm:t>
        <a:bodyPr/>
        <a:lstStyle/>
        <a:p>
          <a:endParaRPr lang="en-CA"/>
        </a:p>
      </dgm:t>
    </dgm:pt>
    <dgm:pt modelId="{73E6ECD7-08BB-414B-9E4C-58CA77DDE58D}" type="sibTrans" cxnId="{5726F1AB-3828-4444-8BC8-F33BDC193AB0}">
      <dgm:prSet/>
      <dgm:spPr/>
      <dgm:t>
        <a:bodyPr/>
        <a:lstStyle/>
        <a:p>
          <a:endParaRPr lang="en-CA"/>
        </a:p>
      </dgm:t>
    </dgm:pt>
    <dgm:pt modelId="{9EA9E9D3-E64B-4AE9-BB4D-C549B9A198C2}">
      <dgm:prSet phldrT="[Text]" custT="1"/>
      <dgm:spPr/>
      <dgm:t>
        <a:bodyPr/>
        <a:lstStyle/>
        <a:p>
          <a:r>
            <a:rPr lang="en-CA" sz="1400" b="1" dirty="0"/>
            <a:t>~10%</a:t>
          </a:r>
          <a:endParaRPr lang="en-CA" sz="1400" dirty="0"/>
        </a:p>
      </dgm:t>
    </dgm:pt>
    <dgm:pt modelId="{895F53E8-788C-4F30-9B67-C7A18D3A30D9}" type="parTrans" cxnId="{C01C65F4-F893-434F-BE82-A7D33A14866D}">
      <dgm:prSet/>
      <dgm:spPr/>
      <dgm:t>
        <a:bodyPr/>
        <a:lstStyle/>
        <a:p>
          <a:endParaRPr lang="en-CA"/>
        </a:p>
      </dgm:t>
    </dgm:pt>
    <dgm:pt modelId="{E264E663-8F0D-4C1B-B5E1-521A77228720}" type="sibTrans" cxnId="{C01C65F4-F893-434F-BE82-A7D33A14866D}">
      <dgm:prSet/>
      <dgm:spPr/>
      <dgm:t>
        <a:bodyPr/>
        <a:lstStyle/>
        <a:p>
          <a:endParaRPr lang="en-CA"/>
        </a:p>
      </dgm:t>
    </dgm:pt>
    <dgm:pt modelId="{901A4267-4503-4CE9-ABAF-7F8571FF66F0}">
      <dgm:prSet phldrT="[Text]" custT="1"/>
      <dgm:spPr/>
      <dgm:t>
        <a:bodyPr/>
        <a:lstStyle/>
        <a:p>
          <a:r>
            <a:rPr lang="en-CA" sz="1000" dirty="0"/>
            <a:t>Legal</a:t>
          </a:r>
        </a:p>
      </dgm:t>
    </dgm:pt>
    <dgm:pt modelId="{BB42C9F8-D531-46AF-9693-D43DBBAD3213}" type="parTrans" cxnId="{22C7D735-C0D0-4E9B-82BF-B299768CA3AF}">
      <dgm:prSet/>
      <dgm:spPr/>
      <dgm:t>
        <a:bodyPr/>
        <a:lstStyle/>
        <a:p>
          <a:endParaRPr lang="en-CA"/>
        </a:p>
      </dgm:t>
    </dgm:pt>
    <dgm:pt modelId="{DAE04148-D0A7-417D-9505-78D2B28E825C}" type="sibTrans" cxnId="{22C7D735-C0D0-4E9B-82BF-B299768CA3AF}">
      <dgm:prSet/>
      <dgm:spPr/>
      <dgm:t>
        <a:bodyPr/>
        <a:lstStyle/>
        <a:p>
          <a:endParaRPr lang="en-CA"/>
        </a:p>
      </dgm:t>
    </dgm:pt>
    <dgm:pt modelId="{CCCBAE5B-8CF8-49A9-AA66-E0DDB316E99B}">
      <dgm:prSet phldrT="[Text]" custT="1"/>
      <dgm:spPr/>
      <dgm:t>
        <a:bodyPr/>
        <a:lstStyle/>
        <a:p>
          <a:r>
            <a:rPr lang="en-CA" sz="1000" dirty="0"/>
            <a:t>Sustainability</a:t>
          </a:r>
        </a:p>
      </dgm:t>
    </dgm:pt>
    <dgm:pt modelId="{F04820AA-C190-417B-91F8-9FF6A8116F0C}" type="parTrans" cxnId="{32A4E9D6-E04B-40FD-B81B-79CCE62777DC}">
      <dgm:prSet/>
      <dgm:spPr/>
      <dgm:t>
        <a:bodyPr/>
        <a:lstStyle/>
        <a:p>
          <a:endParaRPr lang="en-CA"/>
        </a:p>
      </dgm:t>
    </dgm:pt>
    <dgm:pt modelId="{F8FF7641-5AFE-48D0-88A7-A5EC4987F43B}" type="sibTrans" cxnId="{32A4E9D6-E04B-40FD-B81B-79CCE62777DC}">
      <dgm:prSet/>
      <dgm:spPr/>
      <dgm:t>
        <a:bodyPr/>
        <a:lstStyle/>
        <a:p>
          <a:endParaRPr lang="en-CA"/>
        </a:p>
      </dgm:t>
    </dgm:pt>
    <dgm:pt modelId="{E859BA65-9047-4A48-BE59-F655679224FC}">
      <dgm:prSet custT="1"/>
      <dgm:spPr/>
      <dgm:t>
        <a:bodyPr/>
        <a:lstStyle/>
        <a:p>
          <a:r>
            <a:rPr lang="en-CA" sz="1400" b="1" dirty="0"/>
            <a:t>~20%</a:t>
          </a:r>
        </a:p>
      </dgm:t>
    </dgm:pt>
    <dgm:pt modelId="{C6FE56A3-8763-4D8E-B923-42ADB9C33985}" type="parTrans" cxnId="{EFDABB2C-B9A1-49A1-88EC-3F21D32AB245}">
      <dgm:prSet/>
      <dgm:spPr/>
      <dgm:t>
        <a:bodyPr/>
        <a:lstStyle/>
        <a:p>
          <a:endParaRPr lang="en-CA"/>
        </a:p>
      </dgm:t>
    </dgm:pt>
    <dgm:pt modelId="{6934A33B-5749-4ECC-BED2-4F3283EBBA91}" type="sibTrans" cxnId="{EFDABB2C-B9A1-49A1-88EC-3F21D32AB245}">
      <dgm:prSet/>
      <dgm:spPr/>
      <dgm:t>
        <a:bodyPr/>
        <a:lstStyle/>
        <a:p>
          <a:endParaRPr lang="en-CA"/>
        </a:p>
      </dgm:t>
    </dgm:pt>
    <dgm:pt modelId="{74758877-BC56-459C-87D1-CBB42601C333}">
      <dgm:prSet phldrT="[Text]" custT="1"/>
      <dgm:spPr/>
      <dgm:t>
        <a:bodyPr/>
        <a:lstStyle/>
        <a:p>
          <a:r>
            <a:rPr lang="en-CA" sz="1000" dirty="0"/>
            <a:t>Exploration</a:t>
          </a:r>
        </a:p>
      </dgm:t>
    </dgm:pt>
    <dgm:pt modelId="{031BBE1E-1BDD-4F62-8D62-ECDB904A3D0B}" type="parTrans" cxnId="{70C9BB5B-AB76-419D-8D2F-AC0A2342BF5A}">
      <dgm:prSet/>
      <dgm:spPr/>
      <dgm:t>
        <a:bodyPr/>
        <a:lstStyle/>
        <a:p>
          <a:endParaRPr lang="en-CA"/>
        </a:p>
      </dgm:t>
    </dgm:pt>
    <dgm:pt modelId="{08F5CA09-F26E-4EF0-A599-C314095A821E}" type="sibTrans" cxnId="{70C9BB5B-AB76-419D-8D2F-AC0A2342BF5A}">
      <dgm:prSet/>
      <dgm:spPr/>
      <dgm:t>
        <a:bodyPr/>
        <a:lstStyle/>
        <a:p>
          <a:endParaRPr lang="en-CA"/>
        </a:p>
      </dgm:t>
    </dgm:pt>
    <dgm:pt modelId="{9A9AAA06-9FD1-475C-860E-FC1DE60D812D}">
      <dgm:prSet custT="1"/>
      <dgm:spPr/>
      <dgm:t>
        <a:bodyPr/>
        <a:lstStyle/>
        <a:p>
          <a:r>
            <a:rPr lang="en-CA" sz="1000" dirty="0"/>
            <a:t>Corporate</a:t>
          </a:r>
        </a:p>
      </dgm:t>
    </dgm:pt>
    <dgm:pt modelId="{2552A120-4CA9-4F35-B87B-24CA7CECB4AB}" type="parTrans" cxnId="{AE32A82A-73F8-464D-A990-7AB392FCFAE0}">
      <dgm:prSet/>
      <dgm:spPr/>
      <dgm:t>
        <a:bodyPr/>
        <a:lstStyle/>
        <a:p>
          <a:endParaRPr lang="en-CA"/>
        </a:p>
      </dgm:t>
    </dgm:pt>
    <dgm:pt modelId="{066D1002-9B0A-4634-9CAA-8D85E3F5E5D3}" type="sibTrans" cxnId="{AE32A82A-73F8-464D-A990-7AB392FCFAE0}">
      <dgm:prSet/>
      <dgm:spPr/>
      <dgm:t>
        <a:bodyPr/>
        <a:lstStyle/>
        <a:p>
          <a:endParaRPr lang="en-CA"/>
        </a:p>
      </dgm:t>
    </dgm:pt>
    <dgm:pt modelId="{05C47588-B4C1-47C9-97B4-2A7E6991C6FF}">
      <dgm:prSet custT="1"/>
      <dgm:spPr/>
      <dgm:t>
        <a:bodyPr/>
        <a:lstStyle/>
        <a:p>
          <a:r>
            <a:rPr lang="en-CA" sz="1000" dirty="0"/>
            <a:t>Working capital</a:t>
          </a:r>
        </a:p>
      </dgm:t>
    </dgm:pt>
    <dgm:pt modelId="{22EA5DDA-BD4D-42CA-877D-465987EFC6C4}" type="parTrans" cxnId="{10DBA9E3-1919-4B35-A814-D8D16C0B7266}">
      <dgm:prSet/>
      <dgm:spPr/>
      <dgm:t>
        <a:bodyPr/>
        <a:lstStyle/>
        <a:p>
          <a:endParaRPr lang="en-CA"/>
        </a:p>
      </dgm:t>
    </dgm:pt>
    <dgm:pt modelId="{469D933C-0C10-4872-A7CC-B0ED16674CB9}" type="sibTrans" cxnId="{10DBA9E3-1919-4B35-A814-D8D16C0B7266}">
      <dgm:prSet/>
      <dgm:spPr/>
      <dgm:t>
        <a:bodyPr/>
        <a:lstStyle/>
        <a:p>
          <a:endParaRPr lang="en-CA"/>
        </a:p>
      </dgm:t>
    </dgm:pt>
    <dgm:pt modelId="{D288B754-AF62-4999-A944-24316D50B394}" type="pres">
      <dgm:prSet presAssocID="{85040C24-0F1A-418D-AE63-2D378DA635D4}" presName="composite" presStyleCnt="0">
        <dgm:presLayoutVars>
          <dgm:chMax val="5"/>
          <dgm:dir/>
          <dgm:animLvl val="ctr"/>
          <dgm:resizeHandles val="exact"/>
        </dgm:presLayoutVars>
      </dgm:prSet>
      <dgm:spPr/>
    </dgm:pt>
    <dgm:pt modelId="{96A3BC42-A905-48ED-86FA-2BCD078ABA1F}" type="pres">
      <dgm:prSet presAssocID="{85040C24-0F1A-418D-AE63-2D378DA635D4}" presName="cycle" presStyleCnt="0"/>
      <dgm:spPr/>
    </dgm:pt>
    <dgm:pt modelId="{8D2F5FDF-6536-4739-9F4D-1B59D1EF8A32}" type="pres">
      <dgm:prSet presAssocID="{85040C24-0F1A-418D-AE63-2D378DA635D4}" presName="centerShape" presStyleCnt="0"/>
      <dgm:spPr/>
    </dgm:pt>
    <dgm:pt modelId="{2B0DDEAE-77EC-4D86-B54F-145B7586A351}" type="pres">
      <dgm:prSet presAssocID="{85040C24-0F1A-418D-AE63-2D378DA635D4}" presName="connSite" presStyleLbl="node1" presStyleIdx="0" presStyleCnt="6"/>
      <dgm:spPr/>
    </dgm:pt>
    <dgm:pt modelId="{7C59F2BC-4497-48D3-94CD-5F3D48069FD9}" type="pres">
      <dgm:prSet presAssocID="{85040C24-0F1A-418D-AE63-2D378DA635D4}" presName="visible" presStyleLbl="node1" presStyleIdx="0" presStyleCnt="6" custScaleX="179289" custScaleY="89295"/>
      <dgm:spPr>
        <a:prstGeom prst="round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044F01D-1ED8-4F27-90AF-4B57F7A628A9}" type="pres">
      <dgm:prSet presAssocID="{DED4A320-2BD1-4EA3-9803-DD240C08FF0E}" presName="Name25" presStyleLbl="parChTrans1D1" presStyleIdx="0" presStyleCnt="5"/>
      <dgm:spPr/>
    </dgm:pt>
    <dgm:pt modelId="{3D3ABC83-8D2C-4564-B441-216ACDE2BCAC}" type="pres">
      <dgm:prSet presAssocID="{B04C86B5-B27F-421A-A272-C5BADA5BDC61}" presName="node" presStyleCnt="0"/>
      <dgm:spPr/>
    </dgm:pt>
    <dgm:pt modelId="{38A6234B-F925-4C0E-A0E3-47B50D7481EE}" type="pres">
      <dgm:prSet presAssocID="{B04C86B5-B27F-421A-A272-C5BADA5BDC61}" presName="parentNode" presStyleLbl="node1" presStyleIdx="1" presStyleCnt="6" custScaleX="104229" custScaleY="82645" custLinFactNeighborX="11384" custLinFactNeighborY="-43231">
        <dgm:presLayoutVars>
          <dgm:chMax val="1"/>
          <dgm:bulletEnabled val="1"/>
        </dgm:presLayoutVars>
      </dgm:prSet>
      <dgm:spPr>
        <a:prstGeom prst="roundRect">
          <a:avLst/>
        </a:prstGeom>
      </dgm:spPr>
    </dgm:pt>
    <dgm:pt modelId="{932EB159-68CB-4E23-91D2-9F40E8C47C1F}" type="pres">
      <dgm:prSet presAssocID="{B04C86B5-B27F-421A-A272-C5BADA5BDC61}" presName="childNode" presStyleLbl="revTx" presStyleIdx="0" presStyleCnt="5">
        <dgm:presLayoutVars>
          <dgm:bulletEnabled val="1"/>
        </dgm:presLayoutVars>
      </dgm:prSet>
      <dgm:spPr/>
    </dgm:pt>
    <dgm:pt modelId="{F34869BC-D498-4CF7-B2FE-4D45EECB2D77}" type="pres">
      <dgm:prSet presAssocID="{7856C7F4-279A-47B4-90CE-2A5438D42566}" presName="Name25" presStyleLbl="parChTrans1D1" presStyleIdx="1" presStyleCnt="5"/>
      <dgm:spPr/>
    </dgm:pt>
    <dgm:pt modelId="{514EC60E-6FD6-4416-8CD6-CA1408F1F6BB}" type="pres">
      <dgm:prSet presAssocID="{45C8875C-6304-47FF-82D7-498F78560C72}" presName="node" presStyleCnt="0"/>
      <dgm:spPr/>
    </dgm:pt>
    <dgm:pt modelId="{7E46629A-2161-467B-AEF7-1D6F1787A7E9}" type="pres">
      <dgm:prSet presAssocID="{45C8875C-6304-47FF-82D7-498F78560C72}" presName="parentNode" presStyleLbl="node1" presStyleIdx="2" presStyleCnt="6" custScaleX="96977" custScaleY="82645" custLinFactNeighborX="64569" custLinFactNeighborY="-5179">
        <dgm:presLayoutVars>
          <dgm:chMax val="1"/>
          <dgm:bulletEnabled val="1"/>
        </dgm:presLayoutVars>
      </dgm:prSet>
      <dgm:spPr>
        <a:prstGeom prst="roundRect">
          <a:avLst/>
        </a:prstGeom>
      </dgm:spPr>
    </dgm:pt>
    <dgm:pt modelId="{CA072BB5-D343-4147-84B2-AF2243EF8E7C}" type="pres">
      <dgm:prSet presAssocID="{45C8875C-6304-47FF-82D7-498F78560C72}" presName="childNode" presStyleLbl="revTx" presStyleIdx="1" presStyleCnt="5">
        <dgm:presLayoutVars>
          <dgm:bulletEnabled val="1"/>
        </dgm:presLayoutVars>
      </dgm:prSet>
      <dgm:spPr/>
    </dgm:pt>
    <dgm:pt modelId="{F8E7560B-12EE-4682-B574-C48667BE55B1}" type="pres">
      <dgm:prSet presAssocID="{DCF1D6C6-4273-45B7-9015-A22BD8A22186}" presName="Name25" presStyleLbl="parChTrans1D1" presStyleIdx="2" presStyleCnt="5"/>
      <dgm:spPr/>
    </dgm:pt>
    <dgm:pt modelId="{060C28FB-60C8-46C2-B2BD-8119CA140B49}" type="pres">
      <dgm:prSet presAssocID="{A289C34D-E514-4EFA-84FA-CC512231A423}" presName="node" presStyleCnt="0"/>
      <dgm:spPr/>
    </dgm:pt>
    <dgm:pt modelId="{D282FC16-2026-45C4-B16E-91BAE441C840}" type="pres">
      <dgm:prSet presAssocID="{A289C34D-E514-4EFA-84FA-CC512231A423}" presName="parentNode" presStyleLbl="node1" presStyleIdx="3" presStyleCnt="6" custScaleX="101464" custScaleY="82645" custLinFactNeighborX="50475" custLinFactNeighborY="7906">
        <dgm:presLayoutVars>
          <dgm:chMax val="1"/>
          <dgm:bulletEnabled val="1"/>
        </dgm:presLayoutVars>
      </dgm:prSet>
      <dgm:spPr>
        <a:prstGeom prst="roundRect">
          <a:avLst/>
        </a:prstGeom>
      </dgm:spPr>
    </dgm:pt>
    <dgm:pt modelId="{5B28637A-2396-4028-9F0D-1B91EBF72DB5}" type="pres">
      <dgm:prSet presAssocID="{A289C34D-E514-4EFA-84FA-CC512231A423}" presName="childNode" presStyleLbl="revTx" presStyleIdx="2" presStyleCnt="5">
        <dgm:presLayoutVars>
          <dgm:bulletEnabled val="1"/>
        </dgm:presLayoutVars>
      </dgm:prSet>
      <dgm:spPr/>
    </dgm:pt>
    <dgm:pt modelId="{0B1B31DC-0C36-411E-A79C-BDBFA09E3EB8}" type="pres">
      <dgm:prSet presAssocID="{895F53E8-788C-4F30-9B67-C7A18D3A30D9}" presName="Name25" presStyleLbl="parChTrans1D1" presStyleIdx="3" presStyleCnt="5"/>
      <dgm:spPr/>
    </dgm:pt>
    <dgm:pt modelId="{9B30EF0E-A01A-4194-B23B-26421AC5BD6F}" type="pres">
      <dgm:prSet presAssocID="{9EA9E9D3-E64B-4AE9-BB4D-C549B9A198C2}" presName="node" presStyleCnt="0"/>
      <dgm:spPr/>
    </dgm:pt>
    <dgm:pt modelId="{411679FD-06BF-408E-B534-F9311C2F15B2}" type="pres">
      <dgm:prSet presAssocID="{9EA9E9D3-E64B-4AE9-BB4D-C549B9A198C2}" presName="parentNode" presStyleLbl="node1" presStyleIdx="4" presStyleCnt="6" custScaleX="105195" custScaleY="82645" custLinFactNeighborX="7995" custLinFactNeighborY="3740">
        <dgm:presLayoutVars>
          <dgm:chMax val="1"/>
          <dgm:bulletEnabled val="1"/>
        </dgm:presLayoutVars>
      </dgm:prSet>
      <dgm:spPr>
        <a:prstGeom prst="roundRect">
          <a:avLst/>
        </a:prstGeom>
      </dgm:spPr>
    </dgm:pt>
    <dgm:pt modelId="{2A27A278-CD29-447C-ACAC-36B9E373C7C4}" type="pres">
      <dgm:prSet presAssocID="{9EA9E9D3-E64B-4AE9-BB4D-C549B9A198C2}" presName="childNode" presStyleLbl="revTx" presStyleIdx="3" presStyleCnt="5">
        <dgm:presLayoutVars>
          <dgm:bulletEnabled val="1"/>
        </dgm:presLayoutVars>
      </dgm:prSet>
      <dgm:spPr/>
    </dgm:pt>
    <dgm:pt modelId="{003228CE-D644-4F89-8F21-AF14954510B4}" type="pres">
      <dgm:prSet presAssocID="{C6FE56A3-8763-4D8E-B923-42ADB9C33985}" presName="Name25" presStyleLbl="parChTrans1D1" presStyleIdx="4" presStyleCnt="5"/>
      <dgm:spPr/>
    </dgm:pt>
    <dgm:pt modelId="{DA78D466-EF7A-4CEC-851F-C0114026B297}" type="pres">
      <dgm:prSet presAssocID="{E859BA65-9047-4A48-BE59-F655679224FC}" presName="node" presStyleCnt="0"/>
      <dgm:spPr/>
    </dgm:pt>
    <dgm:pt modelId="{A3C31F17-4EB3-49E6-A6AB-D3772F4AD989}" type="pres">
      <dgm:prSet presAssocID="{E859BA65-9047-4A48-BE59-F655679224FC}" presName="parentNode" presStyleLbl="node1" presStyleIdx="5" presStyleCnt="6" custScaleX="95320" custScaleY="82645">
        <dgm:presLayoutVars>
          <dgm:chMax val="1"/>
          <dgm:bulletEnabled val="1"/>
        </dgm:presLayoutVars>
      </dgm:prSet>
      <dgm:spPr>
        <a:prstGeom prst="roundRect">
          <a:avLst/>
        </a:prstGeom>
      </dgm:spPr>
    </dgm:pt>
    <dgm:pt modelId="{EBE67C98-D026-4AB3-9E20-AAD3D72B9A75}" type="pres">
      <dgm:prSet presAssocID="{E859BA65-9047-4A48-BE59-F655679224FC}" presName="childNode" presStyleLbl="revTx" presStyleIdx="4" presStyleCnt="5">
        <dgm:presLayoutVars>
          <dgm:bulletEnabled val="1"/>
        </dgm:presLayoutVars>
      </dgm:prSet>
      <dgm:spPr/>
    </dgm:pt>
  </dgm:ptLst>
  <dgm:cxnLst>
    <dgm:cxn modelId="{5726F1AB-3828-4444-8BC8-F33BDC193AB0}" srcId="{A289C34D-E514-4EFA-84FA-CC512231A423}" destId="{A1F5937B-28A8-4153-BB5A-8A961E7CE6A7}" srcOrd="1" destOrd="0" parTransId="{5CE9D1E2-AEB9-4F12-97D1-E4E323C528C0}" sibTransId="{73E6ECD7-08BB-414B-9E4C-58CA77DDE58D}"/>
    <dgm:cxn modelId="{7E318495-EDD3-4314-8909-BD24B4148C03}" type="presOf" srcId="{5BF19D90-7E27-4219-B333-31FCB35E1E19}" destId="{CA072BB5-D343-4147-84B2-AF2243EF8E7C}" srcOrd="0" destOrd="1" presId="urn:microsoft.com/office/officeart/2005/8/layout/radial2"/>
    <dgm:cxn modelId="{6F6EEB1C-7799-4DB6-B8ED-C82BA38AE8B3}" type="presOf" srcId="{05C47588-B4C1-47C9-97B4-2A7E6991C6FF}" destId="{EBE67C98-D026-4AB3-9E20-AAD3D72B9A75}" srcOrd="0" destOrd="1" presId="urn:microsoft.com/office/officeart/2005/8/layout/radial2"/>
    <dgm:cxn modelId="{880688AA-9063-472E-9568-0431DBDBF370}" srcId="{85040C24-0F1A-418D-AE63-2D378DA635D4}" destId="{45C8875C-6304-47FF-82D7-498F78560C72}" srcOrd="1" destOrd="0" parTransId="{7856C7F4-279A-47B4-90CE-2A5438D42566}" sibTransId="{86EB5198-7549-42CA-9B1E-D29E9A0DC2F8}"/>
    <dgm:cxn modelId="{5539BCF3-4F95-4B1C-ABCB-09022916D5C0}" srcId="{A289C34D-E514-4EFA-84FA-CC512231A423}" destId="{A6AF0067-713F-4FBC-8F24-B73B0985247E}" srcOrd="0" destOrd="0" parTransId="{43B1FCC7-CE8D-4EDD-A978-A065D1B98B7E}" sibTransId="{1D064F89-CD7B-4DB7-A2F6-F37D15C69C73}"/>
    <dgm:cxn modelId="{22C7D735-C0D0-4E9B-82BF-B299768CA3AF}" srcId="{9EA9E9D3-E64B-4AE9-BB4D-C549B9A198C2}" destId="{901A4267-4503-4CE9-ABAF-7F8571FF66F0}" srcOrd="0" destOrd="0" parTransId="{BB42C9F8-D531-46AF-9693-D43DBBAD3213}" sibTransId="{DAE04148-D0A7-417D-9505-78D2B28E825C}"/>
    <dgm:cxn modelId="{0BD92220-8CCC-41A5-B81F-8CAFF2EECFA8}" type="presOf" srcId="{DCF1D6C6-4273-45B7-9015-A22BD8A22186}" destId="{F8E7560B-12EE-4682-B574-C48667BE55B1}" srcOrd="0" destOrd="0" presId="urn:microsoft.com/office/officeart/2005/8/layout/radial2"/>
    <dgm:cxn modelId="{FF46976E-8A93-4263-A5BD-2B4CF64466FF}" srcId="{45C8875C-6304-47FF-82D7-498F78560C72}" destId="{B4CFDA5C-0A1B-4B04-83BA-065D602AC5D8}" srcOrd="0" destOrd="0" parTransId="{94899FD1-DC8D-4527-818C-83043EA6B40D}" sibTransId="{851DC3BC-C7B6-4F24-B7DF-2FEA5B6524D5}"/>
    <dgm:cxn modelId="{B3D00749-B4BF-40BB-96B9-5D20CA81633C}" type="presOf" srcId="{9EA9E9D3-E64B-4AE9-BB4D-C549B9A198C2}" destId="{411679FD-06BF-408E-B534-F9311C2F15B2}" srcOrd="0" destOrd="0" presId="urn:microsoft.com/office/officeart/2005/8/layout/radial2"/>
    <dgm:cxn modelId="{B8686183-7A2D-45C2-B836-05F41A91DD35}" type="presOf" srcId="{A1F5937B-28A8-4153-BB5A-8A961E7CE6A7}" destId="{5B28637A-2396-4028-9F0D-1B91EBF72DB5}" srcOrd="0" destOrd="1" presId="urn:microsoft.com/office/officeart/2005/8/layout/radial2"/>
    <dgm:cxn modelId="{EFDABB2C-B9A1-49A1-88EC-3F21D32AB245}" srcId="{85040C24-0F1A-418D-AE63-2D378DA635D4}" destId="{E859BA65-9047-4A48-BE59-F655679224FC}" srcOrd="4" destOrd="0" parTransId="{C6FE56A3-8763-4D8E-B923-42ADB9C33985}" sibTransId="{6934A33B-5749-4ECC-BED2-4F3283EBBA91}"/>
    <dgm:cxn modelId="{23BE3838-6BF8-4E94-AB8A-30AA48723518}" srcId="{B04C86B5-B27F-421A-A272-C5BADA5BDC61}" destId="{632A791E-FF47-4A2A-8D77-5BC3124E9A82}" srcOrd="0" destOrd="0" parTransId="{5EA015D5-7CD8-44CF-9346-B800BB720AB8}" sibTransId="{2D627489-40C0-4134-8331-B97BC3884D24}"/>
    <dgm:cxn modelId="{A2907BAC-4726-4B91-9A67-AFEC0E6A2202}" type="presOf" srcId="{B4CFDA5C-0A1B-4B04-83BA-065D602AC5D8}" destId="{CA072BB5-D343-4147-84B2-AF2243EF8E7C}" srcOrd="0" destOrd="0" presId="urn:microsoft.com/office/officeart/2005/8/layout/radial2"/>
    <dgm:cxn modelId="{76BE4E33-E222-41C5-AF06-34EA3CF37068}" srcId="{B04C86B5-B27F-421A-A272-C5BADA5BDC61}" destId="{0297FE20-FEB0-43B5-8D69-F4021D323E11}" srcOrd="1" destOrd="0" parTransId="{B8706BF4-D35C-4344-9907-ED47F76E6AD5}" sibTransId="{C702874E-41CC-4B3A-8E1F-52CA9A01CFBF}"/>
    <dgm:cxn modelId="{10955E4E-402E-4ECF-9926-75EEAB6E091A}" type="presOf" srcId="{C6FE56A3-8763-4D8E-B923-42ADB9C33985}" destId="{003228CE-D644-4F89-8F21-AF14954510B4}" srcOrd="0" destOrd="0" presId="urn:microsoft.com/office/officeart/2005/8/layout/radial2"/>
    <dgm:cxn modelId="{7E15A575-FB51-4441-A9EB-631B6B6DF459}" type="presOf" srcId="{B04C86B5-B27F-421A-A272-C5BADA5BDC61}" destId="{38A6234B-F925-4C0E-A0E3-47B50D7481EE}" srcOrd="0" destOrd="0" presId="urn:microsoft.com/office/officeart/2005/8/layout/radial2"/>
    <dgm:cxn modelId="{83B2B822-CA29-4C1F-8474-8FCA8E24CC07}" type="presOf" srcId="{DED4A320-2BD1-4EA3-9803-DD240C08FF0E}" destId="{5044F01D-1ED8-4F27-90AF-4B57F7A628A9}" srcOrd="0" destOrd="0" presId="urn:microsoft.com/office/officeart/2005/8/layout/radial2"/>
    <dgm:cxn modelId="{70C9BB5B-AB76-419D-8D2F-AC0A2342BF5A}" srcId="{A289C34D-E514-4EFA-84FA-CC512231A423}" destId="{74758877-BC56-459C-87D1-CBB42601C333}" srcOrd="2" destOrd="0" parTransId="{031BBE1E-1BDD-4F62-8D62-ECDB904A3D0B}" sibTransId="{08F5CA09-F26E-4EF0-A599-C314095A821E}"/>
    <dgm:cxn modelId="{E0FD6340-9549-41C1-9E03-CA525A519211}" type="presOf" srcId="{A6AF0067-713F-4FBC-8F24-B73B0985247E}" destId="{5B28637A-2396-4028-9F0D-1B91EBF72DB5}" srcOrd="0" destOrd="0" presId="urn:microsoft.com/office/officeart/2005/8/layout/radial2"/>
    <dgm:cxn modelId="{5FA0B5FC-BDB0-4805-B974-DE27002F3B8A}" type="presOf" srcId="{45C8875C-6304-47FF-82D7-498F78560C72}" destId="{7E46629A-2161-467B-AEF7-1D6F1787A7E9}" srcOrd="0" destOrd="0" presId="urn:microsoft.com/office/officeart/2005/8/layout/radial2"/>
    <dgm:cxn modelId="{BBE49B15-3F48-44C3-BC71-E50EE39EFBD9}" type="presOf" srcId="{E859BA65-9047-4A48-BE59-F655679224FC}" destId="{A3C31F17-4EB3-49E6-A6AB-D3772F4AD989}" srcOrd="0" destOrd="0" presId="urn:microsoft.com/office/officeart/2005/8/layout/radial2"/>
    <dgm:cxn modelId="{6BCE1B08-FF53-4797-B4D8-F608A517D0C7}" type="presOf" srcId="{901A4267-4503-4CE9-ABAF-7F8571FF66F0}" destId="{2A27A278-CD29-447C-ACAC-36B9E373C7C4}" srcOrd="0" destOrd="0" presId="urn:microsoft.com/office/officeart/2005/8/layout/radial2"/>
    <dgm:cxn modelId="{AE32A82A-73F8-464D-A990-7AB392FCFAE0}" srcId="{E859BA65-9047-4A48-BE59-F655679224FC}" destId="{9A9AAA06-9FD1-475C-860E-FC1DE60D812D}" srcOrd="0" destOrd="0" parTransId="{2552A120-4CA9-4F35-B87B-24CA7CECB4AB}" sibTransId="{066D1002-9B0A-4634-9CAA-8D85E3F5E5D3}"/>
    <dgm:cxn modelId="{AB79A921-0083-45DC-9FAD-F7FA6CD5F412}" type="presOf" srcId="{74758877-BC56-459C-87D1-CBB42601C333}" destId="{5B28637A-2396-4028-9F0D-1B91EBF72DB5}" srcOrd="0" destOrd="2" presId="urn:microsoft.com/office/officeart/2005/8/layout/radial2"/>
    <dgm:cxn modelId="{C01C65F4-F893-434F-BE82-A7D33A14866D}" srcId="{85040C24-0F1A-418D-AE63-2D378DA635D4}" destId="{9EA9E9D3-E64B-4AE9-BB4D-C549B9A198C2}" srcOrd="3" destOrd="0" parTransId="{895F53E8-788C-4F30-9B67-C7A18D3A30D9}" sibTransId="{E264E663-8F0D-4C1B-B5E1-521A77228720}"/>
    <dgm:cxn modelId="{A1D16AE1-BE2E-45B7-92AA-E6DC795607C4}" type="presOf" srcId="{895F53E8-788C-4F30-9B67-C7A18D3A30D9}" destId="{0B1B31DC-0C36-411E-A79C-BDBFA09E3EB8}" srcOrd="0" destOrd="0" presId="urn:microsoft.com/office/officeart/2005/8/layout/radial2"/>
    <dgm:cxn modelId="{556B633A-31CF-4D5C-BCBD-3B633300600D}" srcId="{85040C24-0F1A-418D-AE63-2D378DA635D4}" destId="{A289C34D-E514-4EFA-84FA-CC512231A423}" srcOrd="2" destOrd="0" parTransId="{DCF1D6C6-4273-45B7-9015-A22BD8A22186}" sibTransId="{CD2F8094-6F87-4B55-BA21-8AD78858DE4F}"/>
    <dgm:cxn modelId="{1F3DABA2-A25D-4295-BD71-D36508725A82}" type="presOf" srcId="{A289C34D-E514-4EFA-84FA-CC512231A423}" destId="{D282FC16-2026-45C4-B16E-91BAE441C840}" srcOrd="0" destOrd="0" presId="urn:microsoft.com/office/officeart/2005/8/layout/radial2"/>
    <dgm:cxn modelId="{E5934B4B-6D16-4B4E-A7D7-5C266D6F961B}" srcId="{45C8875C-6304-47FF-82D7-498F78560C72}" destId="{5BF19D90-7E27-4219-B333-31FCB35E1E19}" srcOrd="1" destOrd="0" parTransId="{48230175-D02A-421D-86D6-532A9F887A89}" sibTransId="{E2C479AD-2916-4CB1-9BF9-B7B9316E52BD}"/>
    <dgm:cxn modelId="{A6D0FFD0-0FBC-42F5-8FEB-769B63C8B037}" type="presOf" srcId="{7856C7F4-279A-47B4-90CE-2A5438D42566}" destId="{F34869BC-D498-4CF7-B2FE-4D45EECB2D77}" srcOrd="0" destOrd="0" presId="urn:microsoft.com/office/officeart/2005/8/layout/radial2"/>
    <dgm:cxn modelId="{33AB053F-C863-4FF1-9C72-B898783CBB27}" type="presOf" srcId="{CCCBAE5B-8CF8-49A9-AA66-E0DDB316E99B}" destId="{2A27A278-CD29-447C-ACAC-36B9E373C7C4}" srcOrd="0" destOrd="1" presId="urn:microsoft.com/office/officeart/2005/8/layout/radial2"/>
    <dgm:cxn modelId="{F5F4E3D0-B8A6-409B-8666-83C0033DDFCF}" type="presOf" srcId="{0297FE20-FEB0-43B5-8D69-F4021D323E11}" destId="{932EB159-68CB-4E23-91D2-9F40E8C47C1F}" srcOrd="0" destOrd="1" presId="urn:microsoft.com/office/officeart/2005/8/layout/radial2"/>
    <dgm:cxn modelId="{AF421A61-89C9-4EEC-B422-28E7DB8A0713}" type="presOf" srcId="{85040C24-0F1A-418D-AE63-2D378DA635D4}" destId="{D288B754-AF62-4999-A944-24316D50B394}" srcOrd="0" destOrd="0" presId="urn:microsoft.com/office/officeart/2005/8/layout/radial2"/>
    <dgm:cxn modelId="{10DBA9E3-1919-4B35-A814-D8D16C0B7266}" srcId="{E859BA65-9047-4A48-BE59-F655679224FC}" destId="{05C47588-B4C1-47C9-97B4-2A7E6991C6FF}" srcOrd="1" destOrd="0" parTransId="{22EA5DDA-BD4D-42CA-877D-465987EFC6C4}" sibTransId="{469D933C-0C10-4872-A7CC-B0ED16674CB9}"/>
    <dgm:cxn modelId="{32A4E9D6-E04B-40FD-B81B-79CCE62777DC}" srcId="{9EA9E9D3-E64B-4AE9-BB4D-C549B9A198C2}" destId="{CCCBAE5B-8CF8-49A9-AA66-E0DDB316E99B}" srcOrd="1" destOrd="0" parTransId="{F04820AA-C190-417B-91F8-9FF6A8116F0C}" sibTransId="{F8FF7641-5AFE-48D0-88A7-A5EC4987F43B}"/>
    <dgm:cxn modelId="{F7EB6E70-7171-4FC4-A9CC-F3E634D110F0}" srcId="{85040C24-0F1A-418D-AE63-2D378DA635D4}" destId="{B04C86B5-B27F-421A-A272-C5BADA5BDC61}" srcOrd="0" destOrd="0" parTransId="{DED4A320-2BD1-4EA3-9803-DD240C08FF0E}" sibTransId="{D5A5B77B-6140-4623-B34F-0F9E4292F6A4}"/>
    <dgm:cxn modelId="{25754736-77E1-425F-9F9E-ED5E2CA0FA7C}" type="presOf" srcId="{632A791E-FF47-4A2A-8D77-5BC3124E9A82}" destId="{932EB159-68CB-4E23-91D2-9F40E8C47C1F}" srcOrd="0" destOrd="0" presId="urn:microsoft.com/office/officeart/2005/8/layout/radial2"/>
    <dgm:cxn modelId="{B679F538-6B96-4A8F-A85E-59A21C4335F8}" type="presOf" srcId="{9A9AAA06-9FD1-475C-860E-FC1DE60D812D}" destId="{EBE67C98-D026-4AB3-9E20-AAD3D72B9A75}" srcOrd="0" destOrd="0" presId="urn:microsoft.com/office/officeart/2005/8/layout/radial2"/>
    <dgm:cxn modelId="{C3BF3117-8D2D-46E9-B481-C62AEDC37552}" type="presParOf" srcId="{D288B754-AF62-4999-A944-24316D50B394}" destId="{96A3BC42-A905-48ED-86FA-2BCD078ABA1F}" srcOrd="0" destOrd="0" presId="urn:microsoft.com/office/officeart/2005/8/layout/radial2"/>
    <dgm:cxn modelId="{348D0D9E-5DC7-421D-975E-03181379BCC9}" type="presParOf" srcId="{96A3BC42-A905-48ED-86FA-2BCD078ABA1F}" destId="{8D2F5FDF-6536-4739-9F4D-1B59D1EF8A32}" srcOrd="0" destOrd="0" presId="urn:microsoft.com/office/officeart/2005/8/layout/radial2"/>
    <dgm:cxn modelId="{464DAC53-9A9D-4B7B-BE00-9A63A163A537}" type="presParOf" srcId="{8D2F5FDF-6536-4739-9F4D-1B59D1EF8A32}" destId="{2B0DDEAE-77EC-4D86-B54F-145B7586A351}" srcOrd="0" destOrd="0" presId="urn:microsoft.com/office/officeart/2005/8/layout/radial2"/>
    <dgm:cxn modelId="{3CB6394F-1599-47FA-9D28-534EA85C129F}" type="presParOf" srcId="{8D2F5FDF-6536-4739-9F4D-1B59D1EF8A32}" destId="{7C59F2BC-4497-48D3-94CD-5F3D48069FD9}" srcOrd="1" destOrd="0" presId="urn:microsoft.com/office/officeart/2005/8/layout/radial2"/>
    <dgm:cxn modelId="{2A39B394-8F98-46E8-B44B-931A10E2C4A8}" type="presParOf" srcId="{96A3BC42-A905-48ED-86FA-2BCD078ABA1F}" destId="{5044F01D-1ED8-4F27-90AF-4B57F7A628A9}" srcOrd="1" destOrd="0" presId="urn:microsoft.com/office/officeart/2005/8/layout/radial2"/>
    <dgm:cxn modelId="{BAA0C2C7-40DE-48BB-9E1B-186B40BB3A21}" type="presParOf" srcId="{96A3BC42-A905-48ED-86FA-2BCD078ABA1F}" destId="{3D3ABC83-8D2C-4564-B441-216ACDE2BCAC}" srcOrd="2" destOrd="0" presId="urn:microsoft.com/office/officeart/2005/8/layout/radial2"/>
    <dgm:cxn modelId="{041859A6-8F57-4148-9F58-23B959D5334F}" type="presParOf" srcId="{3D3ABC83-8D2C-4564-B441-216ACDE2BCAC}" destId="{38A6234B-F925-4C0E-A0E3-47B50D7481EE}" srcOrd="0" destOrd="0" presId="urn:microsoft.com/office/officeart/2005/8/layout/radial2"/>
    <dgm:cxn modelId="{60980207-87B5-456D-9B77-0E75CAF6489E}" type="presParOf" srcId="{3D3ABC83-8D2C-4564-B441-216ACDE2BCAC}" destId="{932EB159-68CB-4E23-91D2-9F40E8C47C1F}" srcOrd="1" destOrd="0" presId="urn:microsoft.com/office/officeart/2005/8/layout/radial2"/>
    <dgm:cxn modelId="{57059B43-463D-40C3-819E-E5C56B54E929}" type="presParOf" srcId="{96A3BC42-A905-48ED-86FA-2BCD078ABA1F}" destId="{F34869BC-D498-4CF7-B2FE-4D45EECB2D77}" srcOrd="3" destOrd="0" presId="urn:microsoft.com/office/officeart/2005/8/layout/radial2"/>
    <dgm:cxn modelId="{2C17C35D-E61E-451C-B0A8-064DF6BB2543}" type="presParOf" srcId="{96A3BC42-A905-48ED-86FA-2BCD078ABA1F}" destId="{514EC60E-6FD6-4416-8CD6-CA1408F1F6BB}" srcOrd="4" destOrd="0" presId="urn:microsoft.com/office/officeart/2005/8/layout/radial2"/>
    <dgm:cxn modelId="{1D938BBD-67EB-46FF-977A-B38FD1B73256}" type="presParOf" srcId="{514EC60E-6FD6-4416-8CD6-CA1408F1F6BB}" destId="{7E46629A-2161-467B-AEF7-1D6F1787A7E9}" srcOrd="0" destOrd="0" presId="urn:microsoft.com/office/officeart/2005/8/layout/radial2"/>
    <dgm:cxn modelId="{200CCD5E-F024-4183-8B86-7B80F6FFF225}" type="presParOf" srcId="{514EC60E-6FD6-4416-8CD6-CA1408F1F6BB}" destId="{CA072BB5-D343-4147-84B2-AF2243EF8E7C}" srcOrd="1" destOrd="0" presId="urn:microsoft.com/office/officeart/2005/8/layout/radial2"/>
    <dgm:cxn modelId="{12A90C32-AB9D-4311-8943-290A6DD46291}" type="presParOf" srcId="{96A3BC42-A905-48ED-86FA-2BCD078ABA1F}" destId="{F8E7560B-12EE-4682-B574-C48667BE55B1}" srcOrd="5" destOrd="0" presId="urn:microsoft.com/office/officeart/2005/8/layout/radial2"/>
    <dgm:cxn modelId="{49A98F94-4A83-4865-A8C6-485562F168F9}" type="presParOf" srcId="{96A3BC42-A905-48ED-86FA-2BCD078ABA1F}" destId="{060C28FB-60C8-46C2-B2BD-8119CA140B49}" srcOrd="6" destOrd="0" presId="urn:microsoft.com/office/officeart/2005/8/layout/radial2"/>
    <dgm:cxn modelId="{D0904856-8EB8-442A-86DA-3EEDFE982321}" type="presParOf" srcId="{060C28FB-60C8-46C2-B2BD-8119CA140B49}" destId="{D282FC16-2026-45C4-B16E-91BAE441C840}" srcOrd="0" destOrd="0" presId="urn:microsoft.com/office/officeart/2005/8/layout/radial2"/>
    <dgm:cxn modelId="{1E574CEF-EB16-4D5A-8B4F-DA5C3FC3B8B8}" type="presParOf" srcId="{060C28FB-60C8-46C2-B2BD-8119CA140B49}" destId="{5B28637A-2396-4028-9F0D-1B91EBF72DB5}" srcOrd="1" destOrd="0" presId="urn:microsoft.com/office/officeart/2005/8/layout/radial2"/>
    <dgm:cxn modelId="{A74E4D93-DB6A-4CD2-A834-558300F6E814}" type="presParOf" srcId="{96A3BC42-A905-48ED-86FA-2BCD078ABA1F}" destId="{0B1B31DC-0C36-411E-A79C-BDBFA09E3EB8}" srcOrd="7" destOrd="0" presId="urn:microsoft.com/office/officeart/2005/8/layout/radial2"/>
    <dgm:cxn modelId="{009E4A6D-617E-4E81-8845-9FEE68362478}" type="presParOf" srcId="{96A3BC42-A905-48ED-86FA-2BCD078ABA1F}" destId="{9B30EF0E-A01A-4194-B23B-26421AC5BD6F}" srcOrd="8" destOrd="0" presId="urn:microsoft.com/office/officeart/2005/8/layout/radial2"/>
    <dgm:cxn modelId="{D3E56C30-1ECF-4B73-9E1A-DAE7271205B3}" type="presParOf" srcId="{9B30EF0E-A01A-4194-B23B-26421AC5BD6F}" destId="{411679FD-06BF-408E-B534-F9311C2F15B2}" srcOrd="0" destOrd="0" presId="urn:microsoft.com/office/officeart/2005/8/layout/radial2"/>
    <dgm:cxn modelId="{1632D3EB-D515-4B9F-9615-4849900EE670}" type="presParOf" srcId="{9B30EF0E-A01A-4194-B23B-26421AC5BD6F}" destId="{2A27A278-CD29-447C-ACAC-36B9E373C7C4}" srcOrd="1" destOrd="0" presId="urn:microsoft.com/office/officeart/2005/8/layout/radial2"/>
    <dgm:cxn modelId="{033E00BB-438C-46A3-BF8A-D965C9801391}" type="presParOf" srcId="{96A3BC42-A905-48ED-86FA-2BCD078ABA1F}" destId="{003228CE-D644-4F89-8F21-AF14954510B4}" srcOrd="9" destOrd="0" presId="urn:microsoft.com/office/officeart/2005/8/layout/radial2"/>
    <dgm:cxn modelId="{F0298853-83DF-4738-8AC2-8AD80BC5CC03}" type="presParOf" srcId="{96A3BC42-A905-48ED-86FA-2BCD078ABA1F}" destId="{DA78D466-EF7A-4CEC-851F-C0114026B297}" srcOrd="10" destOrd="0" presId="urn:microsoft.com/office/officeart/2005/8/layout/radial2"/>
    <dgm:cxn modelId="{B541B15F-05A5-493D-8B4F-59A6CDFC877A}" type="presParOf" srcId="{DA78D466-EF7A-4CEC-851F-C0114026B297}" destId="{A3C31F17-4EB3-49E6-A6AB-D3772F4AD989}" srcOrd="0" destOrd="0" presId="urn:microsoft.com/office/officeart/2005/8/layout/radial2"/>
    <dgm:cxn modelId="{F1DE2586-3761-45A6-B553-E1496F778F54}" type="presParOf" srcId="{DA78D466-EF7A-4CEC-851F-C0114026B297}" destId="{EBE67C98-D026-4AB3-9E20-AAD3D72B9A7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5DBBB4-4944-43BE-8A62-F4F85936CCD3}" type="doc">
      <dgm:prSet loTypeId="urn:microsoft.com/office/officeart/2005/8/layout/hProcess11" loCatId="process" qsTypeId="urn:microsoft.com/office/officeart/2005/8/quickstyle/3d1" qsCatId="3D" csTypeId="urn:microsoft.com/office/officeart/2005/8/colors/accent1_2" csCatId="accent1" phldr="1"/>
      <dgm:spPr/>
      <dgm:t>
        <a:bodyPr/>
        <a:lstStyle/>
        <a:p>
          <a:endParaRPr lang="en-CA"/>
        </a:p>
      </dgm:t>
    </dgm:pt>
    <dgm:pt modelId="{7866C7BF-9042-4CCF-9F60-F68FB1EB3146}">
      <dgm:prSet phldrT="[Text]" custT="1"/>
      <dgm:spPr/>
      <dgm:t>
        <a:bodyPr/>
        <a:lstStyle/>
        <a:p>
          <a:r>
            <a:rPr lang="en-CA" sz="1400" dirty="0"/>
            <a:t>Reviewing the completeness of the proposed plan</a:t>
          </a:r>
        </a:p>
      </dgm:t>
    </dgm:pt>
    <dgm:pt modelId="{0856215F-618A-4EEF-9BE4-4A53B848803D}" type="parTrans" cxnId="{8EE9CFA5-102F-439A-A3D9-564A2819A684}">
      <dgm:prSet/>
      <dgm:spPr/>
      <dgm:t>
        <a:bodyPr/>
        <a:lstStyle/>
        <a:p>
          <a:endParaRPr lang="en-CA"/>
        </a:p>
      </dgm:t>
    </dgm:pt>
    <dgm:pt modelId="{CB34322C-D3A8-43F3-941E-08449C7072E4}" type="sibTrans" cxnId="{8EE9CFA5-102F-439A-A3D9-564A2819A684}">
      <dgm:prSet/>
      <dgm:spPr/>
      <dgm:t>
        <a:bodyPr/>
        <a:lstStyle/>
        <a:p>
          <a:endParaRPr lang="en-CA"/>
        </a:p>
      </dgm:t>
    </dgm:pt>
    <dgm:pt modelId="{B9E612A8-4C16-4910-AF20-0CCBCFBBA18D}">
      <dgm:prSet phldrT="[Text]" custT="1"/>
      <dgm:spPr/>
      <dgm:t>
        <a:bodyPr/>
        <a:lstStyle/>
        <a:p>
          <a:r>
            <a:rPr lang="en-CA" sz="1400" dirty="0"/>
            <a:t>NEPA analysis of potential impacts to the environment, human health, cultural and historical resources</a:t>
          </a:r>
        </a:p>
      </dgm:t>
    </dgm:pt>
    <dgm:pt modelId="{AF962B83-7D4E-4454-82EA-E96EC30E5D5F}" type="parTrans" cxnId="{2401E784-A6EB-4AF1-A201-3AFDC9085D17}">
      <dgm:prSet/>
      <dgm:spPr/>
      <dgm:t>
        <a:bodyPr/>
        <a:lstStyle/>
        <a:p>
          <a:endParaRPr lang="en-CA"/>
        </a:p>
      </dgm:t>
    </dgm:pt>
    <dgm:pt modelId="{587001B7-1D87-42BC-BCA8-0A6641944AE4}" type="sibTrans" cxnId="{2401E784-A6EB-4AF1-A201-3AFDC9085D17}">
      <dgm:prSet/>
      <dgm:spPr/>
      <dgm:t>
        <a:bodyPr/>
        <a:lstStyle/>
        <a:p>
          <a:endParaRPr lang="en-CA"/>
        </a:p>
      </dgm:t>
    </dgm:pt>
    <dgm:pt modelId="{9228DA97-1CA3-4991-AAF7-49283F4CE219}">
      <dgm:prSet phldrT="[Text]" custT="1"/>
      <dgm:spPr/>
      <dgm:t>
        <a:bodyPr/>
        <a:lstStyle/>
        <a:p>
          <a:r>
            <a:rPr lang="en-CA" sz="1400" dirty="0"/>
            <a:t>Approval of Mine Plan</a:t>
          </a:r>
        </a:p>
      </dgm:t>
    </dgm:pt>
    <dgm:pt modelId="{B2C8895A-594B-4101-921C-3EDF073FD66C}" type="parTrans" cxnId="{B2EBDBA8-8A72-4B81-AB6A-215C3DE05DBF}">
      <dgm:prSet/>
      <dgm:spPr/>
      <dgm:t>
        <a:bodyPr/>
        <a:lstStyle/>
        <a:p>
          <a:endParaRPr lang="en-CA"/>
        </a:p>
      </dgm:t>
    </dgm:pt>
    <dgm:pt modelId="{F72D8359-AC36-430B-9F68-2C13DA527D06}" type="sibTrans" cxnId="{B2EBDBA8-8A72-4B81-AB6A-215C3DE05DBF}">
      <dgm:prSet/>
      <dgm:spPr/>
      <dgm:t>
        <a:bodyPr/>
        <a:lstStyle/>
        <a:p>
          <a:endParaRPr lang="en-CA"/>
        </a:p>
      </dgm:t>
    </dgm:pt>
    <dgm:pt modelId="{02C1332F-39C4-4521-814D-B68C54FC0BA9}">
      <dgm:prSet phldrT="[Text]" custT="1"/>
      <dgm:spPr/>
      <dgm:t>
        <a:bodyPr/>
        <a:lstStyle/>
        <a:p>
          <a:r>
            <a:rPr lang="en-CA" sz="1400" dirty="0"/>
            <a:t>Establish a Reclamation Bond</a:t>
          </a:r>
        </a:p>
      </dgm:t>
    </dgm:pt>
    <dgm:pt modelId="{9112A072-54FE-4D95-ADB7-0B256083B335}" type="parTrans" cxnId="{288A8E75-BE9C-4366-B069-EB716A9DA2AE}">
      <dgm:prSet/>
      <dgm:spPr/>
      <dgm:t>
        <a:bodyPr/>
        <a:lstStyle/>
        <a:p>
          <a:endParaRPr lang="en-CA"/>
        </a:p>
      </dgm:t>
    </dgm:pt>
    <dgm:pt modelId="{BC8DB501-0041-40B3-8610-73EF4CE06056}" type="sibTrans" cxnId="{288A8E75-BE9C-4366-B069-EB716A9DA2AE}">
      <dgm:prSet/>
      <dgm:spPr/>
      <dgm:t>
        <a:bodyPr/>
        <a:lstStyle/>
        <a:p>
          <a:endParaRPr lang="en-CA"/>
        </a:p>
      </dgm:t>
    </dgm:pt>
    <dgm:pt modelId="{DC04134D-2BC6-4D7A-AEED-44B0A830F22E}">
      <dgm:prSet phldrT="[Text]" custT="1"/>
      <dgm:spPr/>
      <dgm:t>
        <a:bodyPr/>
        <a:lstStyle/>
        <a:p>
          <a:r>
            <a:rPr lang="en-CA" sz="1400" dirty="0"/>
            <a:t>Authorizing Mine Operations</a:t>
          </a:r>
        </a:p>
      </dgm:t>
    </dgm:pt>
    <dgm:pt modelId="{F24171DA-3E27-4F77-8DA4-6F9EDC82D388}" type="parTrans" cxnId="{E9A99B2C-157C-440C-B99E-F64FF5FF3833}">
      <dgm:prSet/>
      <dgm:spPr/>
      <dgm:t>
        <a:bodyPr/>
        <a:lstStyle/>
        <a:p>
          <a:endParaRPr lang="en-CA"/>
        </a:p>
      </dgm:t>
    </dgm:pt>
    <dgm:pt modelId="{7FF3A3BE-BF39-4CAA-A2C4-C786C6711233}" type="sibTrans" cxnId="{E9A99B2C-157C-440C-B99E-F64FF5FF3833}">
      <dgm:prSet/>
      <dgm:spPr/>
      <dgm:t>
        <a:bodyPr/>
        <a:lstStyle/>
        <a:p>
          <a:endParaRPr lang="en-CA"/>
        </a:p>
      </dgm:t>
    </dgm:pt>
    <dgm:pt modelId="{7FBF73FE-AD4B-4C25-9B87-995CE2227D20}" type="pres">
      <dgm:prSet presAssocID="{855DBBB4-4944-43BE-8A62-F4F85936CCD3}" presName="Name0" presStyleCnt="0">
        <dgm:presLayoutVars>
          <dgm:dir/>
          <dgm:resizeHandles val="exact"/>
        </dgm:presLayoutVars>
      </dgm:prSet>
      <dgm:spPr/>
    </dgm:pt>
    <dgm:pt modelId="{2F565179-F967-420D-B84A-C6876FDE9F52}" type="pres">
      <dgm:prSet presAssocID="{855DBBB4-4944-43BE-8A62-F4F85936CCD3}" presName="arrow" presStyleLbl="bgShp" presStyleIdx="0" presStyleCnt="1"/>
      <dgm:spPr>
        <a:solidFill>
          <a:schemeClr val="bg2"/>
        </a:solidFill>
      </dgm:spPr>
    </dgm:pt>
    <dgm:pt modelId="{AB5627D8-0CBE-483F-8272-48F8F479BC34}" type="pres">
      <dgm:prSet presAssocID="{855DBBB4-4944-43BE-8A62-F4F85936CCD3}" presName="points" presStyleCnt="0"/>
      <dgm:spPr/>
    </dgm:pt>
    <dgm:pt modelId="{4869ED2E-2B44-47B9-B921-FBB4CB8EE0F3}" type="pres">
      <dgm:prSet presAssocID="{7866C7BF-9042-4CCF-9F60-F68FB1EB3146}" presName="compositeA" presStyleCnt="0"/>
      <dgm:spPr/>
    </dgm:pt>
    <dgm:pt modelId="{5282B1CE-BE0B-40A4-9B0D-6CDEDCB405E4}" type="pres">
      <dgm:prSet presAssocID="{7866C7BF-9042-4CCF-9F60-F68FB1EB3146}" presName="textA" presStyleLbl="revTx" presStyleIdx="0" presStyleCnt="5" custScaleX="170591" custLinFactNeighborX="-316" custLinFactNeighborY="5289">
        <dgm:presLayoutVars>
          <dgm:bulletEnabled val="1"/>
        </dgm:presLayoutVars>
      </dgm:prSet>
      <dgm:spPr/>
    </dgm:pt>
    <dgm:pt modelId="{D54B5AF6-6F5E-41FE-BB9C-2801DB8EE991}" type="pres">
      <dgm:prSet presAssocID="{7866C7BF-9042-4CCF-9F60-F68FB1EB3146}" presName="circleA" presStyleLbl="node1" presStyleIdx="0" presStyleCnt="5"/>
      <dgm:spPr/>
    </dgm:pt>
    <dgm:pt modelId="{02A0C65F-50AD-4A53-90F3-423087DA1854}" type="pres">
      <dgm:prSet presAssocID="{7866C7BF-9042-4CCF-9F60-F68FB1EB3146}" presName="spaceA" presStyleCnt="0"/>
      <dgm:spPr/>
    </dgm:pt>
    <dgm:pt modelId="{1DECB7D7-425D-4073-A8B0-2F4A738900E2}" type="pres">
      <dgm:prSet presAssocID="{CB34322C-D3A8-43F3-941E-08449C7072E4}" presName="space" presStyleCnt="0"/>
      <dgm:spPr/>
    </dgm:pt>
    <dgm:pt modelId="{BF405D48-6759-4114-BFA7-07D737D41882}" type="pres">
      <dgm:prSet presAssocID="{B9E612A8-4C16-4910-AF20-0CCBCFBBA18D}" presName="compositeB" presStyleCnt="0"/>
      <dgm:spPr/>
    </dgm:pt>
    <dgm:pt modelId="{B391B234-075F-4A76-B010-368D0F02A38F}" type="pres">
      <dgm:prSet presAssocID="{B9E612A8-4C16-4910-AF20-0CCBCFBBA18D}" presName="textB" presStyleLbl="revTx" presStyleIdx="1" presStyleCnt="5" custScaleX="239256">
        <dgm:presLayoutVars>
          <dgm:bulletEnabled val="1"/>
        </dgm:presLayoutVars>
      </dgm:prSet>
      <dgm:spPr/>
    </dgm:pt>
    <dgm:pt modelId="{66275558-AF58-4D3A-BF7E-A90BE678E2B1}" type="pres">
      <dgm:prSet presAssocID="{B9E612A8-4C16-4910-AF20-0CCBCFBBA18D}" presName="circleB" presStyleLbl="node1" presStyleIdx="1" presStyleCnt="5"/>
      <dgm:spPr/>
    </dgm:pt>
    <dgm:pt modelId="{00252EF7-BC82-4375-AB86-F38130428C4E}" type="pres">
      <dgm:prSet presAssocID="{B9E612A8-4C16-4910-AF20-0CCBCFBBA18D}" presName="spaceB" presStyleCnt="0"/>
      <dgm:spPr/>
    </dgm:pt>
    <dgm:pt modelId="{DC8007E5-B795-49DE-8604-979D039859A8}" type="pres">
      <dgm:prSet presAssocID="{587001B7-1D87-42BC-BCA8-0A6641944AE4}" presName="space" presStyleCnt="0"/>
      <dgm:spPr/>
    </dgm:pt>
    <dgm:pt modelId="{9A69178A-5D0E-4B58-9E6B-DDA6813AF05A}" type="pres">
      <dgm:prSet presAssocID="{9228DA97-1CA3-4991-AAF7-49283F4CE219}" presName="compositeA" presStyleCnt="0"/>
      <dgm:spPr/>
    </dgm:pt>
    <dgm:pt modelId="{D34A3A75-6ADC-49D6-A754-CB84147AFE56}" type="pres">
      <dgm:prSet presAssocID="{9228DA97-1CA3-4991-AAF7-49283F4CE219}" presName="textA" presStyleLbl="revTx" presStyleIdx="2" presStyleCnt="5" custScaleX="119315" custLinFactNeighborX="-3316" custLinFactNeighborY="5289">
        <dgm:presLayoutVars>
          <dgm:bulletEnabled val="1"/>
        </dgm:presLayoutVars>
      </dgm:prSet>
      <dgm:spPr/>
    </dgm:pt>
    <dgm:pt modelId="{2E9C69F7-00F8-4D22-AE27-D3206C44BD50}" type="pres">
      <dgm:prSet presAssocID="{9228DA97-1CA3-4991-AAF7-49283F4CE219}" presName="circleA" presStyleLbl="node1" presStyleIdx="2" presStyleCnt="5"/>
      <dgm:spPr/>
    </dgm:pt>
    <dgm:pt modelId="{644525D5-5AAE-4CED-8B5A-FE007025F4D6}" type="pres">
      <dgm:prSet presAssocID="{9228DA97-1CA3-4991-AAF7-49283F4CE219}" presName="spaceA" presStyleCnt="0"/>
      <dgm:spPr/>
    </dgm:pt>
    <dgm:pt modelId="{A6DC836F-73F7-4BAE-9CFC-78E32B4A6194}" type="pres">
      <dgm:prSet presAssocID="{F72D8359-AC36-430B-9F68-2C13DA527D06}" presName="space" presStyleCnt="0"/>
      <dgm:spPr/>
    </dgm:pt>
    <dgm:pt modelId="{FDECE7FA-4049-47BA-A484-404A1283B24E}" type="pres">
      <dgm:prSet presAssocID="{02C1332F-39C4-4521-814D-B68C54FC0BA9}" presName="compositeB" presStyleCnt="0"/>
      <dgm:spPr/>
    </dgm:pt>
    <dgm:pt modelId="{64C1CD1D-9ECB-4920-9D07-88BD092C86DD}" type="pres">
      <dgm:prSet presAssocID="{02C1332F-39C4-4521-814D-B68C54FC0BA9}" presName="textB" presStyleLbl="revTx" presStyleIdx="3" presStyleCnt="5" custScaleX="128588">
        <dgm:presLayoutVars>
          <dgm:bulletEnabled val="1"/>
        </dgm:presLayoutVars>
      </dgm:prSet>
      <dgm:spPr/>
    </dgm:pt>
    <dgm:pt modelId="{B72C2BED-F6B7-41FC-9728-09121CD9864E}" type="pres">
      <dgm:prSet presAssocID="{02C1332F-39C4-4521-814D-B68C54FC0BA9}" presName="circleB" presStyleLbl="node1" presStyleIdx="3" presStyleCnt="5"/>
      <dgm:spPr/>
    </dgm:pt>
    <dgm:pt modelId="{5FE86671-5DE7-4004-83B1-A54A2A1C2F2E}" type="pres">
      <dgm:prSet presAssocID="{02C1332F-39C4-4521-814D-B68C54FC0BA9}" presName="spaceB" presStyleCnt="0"/>
      <dgm:spPr/>
    </dgm:pt>
    <dgm:pt modelId="{8CF099CF-459A-4CCD-AB37-4150DF7DADFE}" type="pres">
      <dgm:prSet presAssocID="{BC8DB501-0041-40B3-8610-73EF4CE06056}" presName="space" presStyleCnt="0"/>
      <dgm:spPr/>
    </dgm:pt>
    <dgm:pt modelId="{4E96498C-B03D-4FAA-B238-2943C5A53FCD}" type="pres">
      <dgm:prSet presAssocID="{DC04134D-2BC6-4D7A-AEED-44B0A830F22E}" presName="compositeA" presStyleCnt="0"/>
      <dgm:spPr/>
    </dgm:pt>
    <dgm:pt modelId="{582CD4A7-0955-4322-A46D-9E18302A0C17}" type="pres">
      <dgm:prSet presAssocID="{DC04134D-2BC6-4D7A-AEED-44B0A830F22E}" presName="textA" presStyleLbl="revTx" presStyleIdx="4" presStyleCnt="5" custScaleX="126936" custLinFactNeighborX="-3913" custLinFactNeighborY="5289">
        <dgm:presLayoutVars>
          <dgm:bulletEnabled val="1"/>
        </dgm:presLayoutVars>
      </dgm:prSet>
      <dgm:spPr/>
    </dgm:pt>
    <dgm:pt modelId="{DFB46080-AB55-46EF-818B-A25B34E02832}" type="pres">
      <dgm:prSet presAssocID="{DC04134D-2BC6-4D7A-AEED-44B0A830F22E}" presName="circleA" presStyleLbl="node1" presStyleIdx="4" presStyleCnt="5"/>
      <dgm:spPr/>
    </dgm:pt>
    <dgm:pt modelId="{FD744C88-1BE6-4416-BFAF-73F1114B9FE7}" type="pres">
      <dgm:prSet presAssocID="{DC04134D-2BC6-4D7A-AEED-44B0A830F22E}" presName="spaceA" presStyleCnt="0"/>
      <dgm:spPr/>
    </dgm:pt>
  </dgm:ptLst>
  <dgm:cxnLst>
    <dgm:cxn modelId="{66D0EABC-E335-4850-BE62-E80EE55C19FE}" type="presOf" srcId="{9228DA97-1CA3-4991-AAF7-49283F4CE219}" destId="{D34A3A75-6ADC-49D6-A754-CB84147AFE56}" srcOrd="0" destOrd="0" presId="urn:microsoft.com/office/officeart/2005/8/layout/hProcess11"/>
    <dgm:cxn modelId="{B2EBDBA8-8A72-4B81-AB6A-215C3DE05DBF}" srcId="{855DBBB4-4944-43BE-8A62-F4F85936CCD3}" destId="{9228DA97-1CA3-4991-AAF7-49283F4CE219}" srcOrd="2" destOrd="0" parTransId="{B2C8895A-594B-4101-921C-3EDF073FD66C}" sibTransId="{F72D8359-AC36-430B-9F68-2C13DA527D06}"/>
    <dgm:cxn modelId="{288A8E75-BE9C-4366-B069-EB716A9DA2AE}" srcId="{855DBBB4-4944-43BE-8A62-F4F85936CCD3}" destId="{02C1332F-39C4-4521-814D-B68C54FC0BA9}" srcOrd="3" destOrd="0" parTransId="{9112A072-54FE-4D95-ADB7-0B256083B335}" sibTransId="{BC8DB501-0041-40B3-8610-73EF4CE06056}"/>
    <dgm:cxn modelId="{9D6A7C43-46C7-4A44-9F67-64E0016DAAA6}" type="presOf" srcId="{7866C7BF-9042-4CCF-9F60-F68FB1EB3146}" destId="{5282B1CE-BE0B-40A4-9B0D-6CDEDCB405E4}" srcOrd="0" destOrd="0" presId="urn:microsoft.com/office/officeart/2005/8/layout/hProcess11"/>
    <dgm:cxn modelId="{6FCC88F5-05DE-4E38-9FA4-0E71DDB9ECA7}" type="presOf" srcId="{B9E612A8-4C16-4910-AF20-0CCBCFBBA18D}" destId="{B391B234-075F-4A76-B010-368D0F02A38F}" srcOrd="0" destOrd="0" presId="urn:microsoft.com/office/officeart/2005/8/layout/hProcess11"/>
    <dgm:cxn modelId="{2401E784-A6EB-4AF1-A201-3AFDC9085D17}" srcId="{855DBBB4-4944-43BE-8A62-F4F85936CCD3}" destId="{B9E612A8-4C16-4910-AF20-0CCBCFBBA18D}" srcOrd="1" destOrd="0" parTransId="{AF962B83-7D4E-4454-82EA-E96EC30E5D5F}" sibTransId="{587001B7-1D87-42BC-BCA8-0A6641944AE4}"/>
    <dgm:cxn modelId="{8EE9CFA5-102F-439A-A3D9-564A2819A684}" srcId="{855DBBB4-4944-43BE-8A62-F4F85936CCD3}" destId="{7866C7BF-9042-4CCF-9F60-F68FB1EB3146}" srcOrd="0" destOrd="0" parTransId="{0856215F-618A-4EEF-9BE4-4A53B848803D}" sibTransId="{CB34322C-D3A8-43F3-941E-08449C7072E4}"/>
    <dgm:cxn modelId="{0FA564A6-DB46-4C27-988A-7245027A9ADA}" type="presOf" srcId="{02C1332F-39C4-4521-814D-B68C54FC0BA9}" destId="{64C1CD1D-9ECB-4920-9D07-88BD092C86DD}" srcOrd="0" destOrd="0" presId="urn:microsoft.com/office/officeart/2005/8/layout/hProcess11"/>
    <dgm:cxn modelId="{2B7775B8-A5C2-4FD2-9026-AE845D3616E7}" type="presOf" srcId="{DC04134D-2BC6-4D7A-AEED-44B0A830F22E}" destId="{582CD4A7-0955-4322-A46D-9E18302A0C17}" srcOrd="0" destOrd="0" presId="urn:microsoft.com/office/officeart/2005/8/layout/hProcess11"/>
    <dgm:cxn modelId="{E9A99B2C-157C-440C-B99E-F64FF5FF3833}" srcId="{855DBBB4-4944-43BE-8A62-F4F85936CCD3}" destId="{DC04134D-2BC6-4D7A-AEED-44B0A830F22E}" srcOrd="4" destOrd="0" parTransId="{F24171DA-3E27-4F77-8DA4-6F9EDC82D388}" sibTransId="{7FF3A3BE-BF39-4CAA-A2C4-C786C6711233}"/>
    <dgm:cxn modelId="{D6CD6ECC-5ADC-46E0-95DD-C61AF41E4C67}" type="presOf" srcId="{855DBBB4-4944-43BE-8A62-F4F85936CCD3}" destId="{7FBF73FE-AD4B-4C25-9B87-995CE2227D20}" srcOrd="0" destOrd="0" presId="urn:microsoft.com/office/officeart/2005/8/layout/hProcess11"/>
    <dgm:cxn modelId="{F9187002-88B4-4A9D-BF13-8568DD72B9A3}" type="presParOf" srcId="{7FBF73FE-AD4B-4C25-9B87-995CE2227D20}" destId="{2F565179-F967-420D-B84A-C6876FDE9F52}" srcOrd="0" destOrd="0" presId="urn:microsoft.com/office/officeart/2005/8/layout/hProcess11"/>
    <dgm:cxn modelId="{5741DF70-B6D7-4090-B423-C00687616D58}" type="presParOf" srcId="{7FBF73FE-AD4B-4C25-9B87-995CE2227D20}" destId="{AB5627D8-0CBE-483F-8272-48F8F479BC34}" srcOrd="1" destOrd="0" presId="urn:microsoft.com/office/officeart/2005/8/layout/hProcess11"/>
    <dgm:cxn modelId="{8F616088-A546-4AD9-B9CC-882BF5F787DE}" type="presParOf" srcId="{AB5627D8-0CBE-483F-8272-48F8F479BC34}" destId="{4869ED2E-2B44-47B9-B921-FBB4CB8EE0F3}" srcOrd="0" destOrd="0" presId="urn:microsoft.com/office/officeart/2005/8/layout/hProcess11"/>
    <dgm:cxn modelId="{7FC40233-9367-4095-ADCF-AE93A827E98F}" type="presParOf" srcId="{4869ED2E-2B44-47B9-B921-FBB4CB8EE0F3}" destId="{5282B1CE-BE0B-40A4-9B0D-6CDEDCB405E4}" srcOrd="0" destOrd="0" presId="urn:microsoft.com/office/officeart/2005/8/layout/hProcess11"/>
    <dgm:cxn modelId="{17C572D2-1AE1-47C4-985D-24D4473A5E65}" type="presParOf" srcId="{4869ED2E-2B44-47B9-B921-FBB4CB8EE0F3}" destId="{D54B5AF6-6F5E-41FE-BB9C-2801DB8EE991}" srcOrd="1" destOrd="0" presId="urn:microsoft.com/office/officeart/2005/8/layout/hProcess11"/>
    <dgm:cxn modelId="{151057E8-AEB8-4D66-9570-5AE26EB5CCE6}" type="presParOf" srcId="{4869ED2E-2B44-47B9-B921-FBB4CB8EE0F3}" destId="{02A0C65F-50AD-4A53-90F3-423087DA1854}" srcOrd="2" destOrd="0" presId="urn:microsoft.com/office/officeart/2005/8/layout/hProcess11"/>
    <dgm:cxn modelId="{717BA031-B764-496D-A160-9A411ADCC379}" type="presParOf" srcId="{AB5627D8-0CBE-483F-8272-48F8F479BC34}" destId="{1DECB7D7-425D-4073-A8B0-2F4A738900E2}" srcOrd="1" destOrd="0" presId="urn:microsoft.com/office/officeart/2005/8/layout/hProcess11"/>
    <dgm:cxn modelId="{5EA31434-35FE-4A75-926D-AD890499D925}" type="presParOf" srcId="{AB5627D8-0CBE-483F-8272-48F8F479BC34}" destId="{BF405D48-6759-4114-BFA7-07D737D41882}" srcOrd="2" destOrd="0" presId="urn:microsoft.com/office/officeart/2005/8/layout/hProcess11"/>
    <dgm:cxn modelId="{097908B0-320F-468F-ADE4-D199422F9018}" type="presParOf" srcId="{BF405D48-6759-4114-BFA7-07D737D41882}" destId="{B391B234-075F-4A76-B010-368D0F02A38F}" srcOrd="0" destOrd="0" presId="urn:microsoft.com/office/officeart/2005/8/layout/hProcess11"/>
    <dgm:cxn modelId="{80E8BC12-C79B-49DB-B1EA-6DFA88468D00}" type="presParOf" srcId="{BF405D48-6759-4114-BFA7-07D737D41882}" destId="{66275558-AF58-4D3A-BF7E-A90BE678E2B1}" srcOrd="1" destOrd="0" presId="urn:microsoft.com/office/officeart/2005/8/layout/hProcess11"/>
    <dgm:cxn modelId="{54E08C54-CD65-4D8A-A0C7-6C9DD31184AC}" type="presParOf" srcId="{BF405D48-6759-4114-BFA7-07D737D41882}" destId="{00252EF7-BC82-4375-AB86-F38130428C4E}" srcOrd="2" destOrd="0" presId="urn:microsoft.com/office/officeart/2005/8/layout/hProcess11"/>
    <dgm:cxn modelId="{68C12353-6A26-400F-BAFA-5B165A89BDA8}" type="presParOf" srcId="{AB5627D8-0CBE-483F-8272-48F8F479BC34}" destId="{DC8007E5-B795-49DE-8604-979D039859A8}" srcOrd="3" destOrd="0" presId="urn:microsoft.com/office/officeart/2005/8/layout/hProcess11"/>
    <dgm:cxn modelId="{AFA4B988-C8E3-46FB-8A88-145209A2C87A}" type="presParOf" srcId="{AB5627D8-0CBE-483F-8272-48F8F479BC34}" destId="{9A69178A-5D0E-4B58-9E6B-DDA6813AF05A}" srcOrd="4" destOrd="0" presId="urn:microsoft.com/office/officeart/2005/8/layout/hProcess11"/>
    <dgm:cxn modelId="{A808D8B8-9479-40EE-870A-1BD99C36A2DB}" type="presParOf" srcId="{9A69178A-5D0E-4B58-9E6B-DDA6813AF05A}" destId="{D34A3A75-6ADC-49D6-A754-CB84147AFE56}" srcOrd="0" destOrd="0" presId="urn:microsoft.com/office/officeart/2005/8/layout/hProcess11"/>
    <dgm:cxn modelId="{DFF8A5AB-3C08-4FA4-9103-23F00F1A8A91}" type="presParOf" srcId="{9A69178A-5D0E-4B58-9E6B-DDA6813AF05A}" destId="{2E9C69F7-00F8-4D22-AE27-D3206C44BD50}" srcOrd="1" destOrd="0" presId="urn:microsoft.com/office/officeart/2005/8/layout/hProcess11"/>
    <dgm:cxn modelId="{41491974-8D0D-4C99-A2C4-1E892C588185}" type="presParOf" srcId="{9A69178A-5D0E-4B58-9E6B-DDA6813AF05A}" destId="{644525D5-5AAE-4CED-8B5A-FE007025F4D6}" srcOrd="2" destOrd="0" presId="urn:microsoft.com/office/officeart/2005/8/layout/hProcess11"/>
    <dgm:cxn modelId="{D67B89F4-24D9-4D9F-8732-4AAEDA3198E9}" type="presParOf" srcId="{AB5627D8-0CBE-483F-8272-48F8F479BC34}" destId="{A6DC836F-73F7-4BAE-9CFC-78E32B4A6194}" srcOrd="5" destOrd="0" presId="urn:microsoft.com/office/officeart/2005/8/layout/hProcess11"/>
    <dgm:cxn modelId="{2281F430-69EE-4FC9-9102-372F077BAB22}" type="presParOf" srcId="{AB5627D8-0CBE-483F-8272-48F8F479BC34}" destId="{FDECE7FA-4049-47BA-A484-404A1283B24E}" srcOrd="6" destOrd="0" presId="urn:microsoft.com/office/officeart/2005/8/layout/hProcess11"/>
    <dgm:cxn modelId="{949ADCDD-0628-4A9D-A546-715F07CD0B0F}" type="presParOf" srcId="{FDECE7FA-4049-47BA-A484-404A1283B24E}" destId="{64C1CD1D-9ECB-4920-9D07-88BD092C86DD}" srcOrd="0" destOrd="0" presId="urn:microsoft.com/office/officeart/2005/8/layout/hProcess11"/>
    <dgm:cxn modelId="{1FD37EF5-72B4-4CA6-B2C2-5A305FC4314A}" type="presParOf" srcId="{FDECE7FA-4049-47BA-A484-404A1283B24E}" destId="{B72C2BED-F6B7-41FC-9728-09121CD9864E}" srcOrd="1" destOrd="0" presId="urn:microsoft.com/office/officeart/2005/8/layout/hProcess11"/>
    <dgm:cxn modelId="{FAA1FACF-BB08-4EA7-AF93-34A40BEED3A7}" type="presParOf" srcId="{FDECE7FA-4049-47BA-A484-404A1283B24E}" destId="{5FE86671-5DE7-4004-83B1-A54A2A1C2F2E}" srcOrd="2" destOrd="0" presId="urn:microsoft.com/office/officeart/2005/8/layout/hProcess11"/>
    <dgm:cxn modelId="{0B7F6C2C-E815-4913-B9A2-D4351B885405}" type="presParOf" srcId="{AB5627D8-0CBE-483F-8272-48F8F479BC34}" destId="{8CF099CF-459A-4CCD-AB37-4150DF7DADFE}" srcOrd="7" destOrd="0" presId="urn:microsoft.com/office/officeart/2005/8/layout/hProcess11"/>
    <dgm:cxn modelId="{1C16B253-0A85-4695-BCBF-F52181DEFB55}" type="presParOf" srcId="{AB5627D8-0CBE-483F-8272-48F8F479BC34}" destId="{4E96498C-B03D-4FAA-B238-2943C5A53FCD}" srcOrd="8" destOrd="0" presId="urn:microsoft.com/office/officeart/2005/8/layout/hProcess11"/>
    <dgm:cxn modelId="{D7B953AC-ADE8-4166-930A-4A5705817B92}" type="presParOf" srcId="{4E96498C-B03D-4FAA-B238-2943C5A53FCD}" destId="{582CD4A7-0955-4322-A46D-9E18302A0C17}" srcOrd="0" destOrd="0" presId="urn:microsoft.com/office/officeart/2005/8/layout/hProcess11"/>
    <dgm:cxn modelId="{38A6E82E-9273-4CA6-9AD9-83809904B765}" type="presParOf" srcId="{4E96498C-B03D-4FAA-B238-2943C5A53FCD}" destId="{DFB46080-AB55-46EF-818B-A25B34E02832}" srcOrd="1" destOrd="0" presId="urn:microsoft.com/office/officeart/2005/8/layout/hProcess11"/>
    <dgm:cxn modelId="{D6AE0513-F984-4E14-8945-974E5AB9DE0C}" type="presParOf" srcId="{4E96498C-B03D-4FAA-B238-2943C5A53FCD}" destId="{FD744C88-1BE6-4416-BFAF-73F1114B9FE7}"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C2D47C9-7686-4DEC-8F79-3FF89826D152}" type="doc">
      <dgm:prSet loTypeId="urn:microsoft.com/office/officeart/2005/8/layout/venn2" loCatId="relationship" qsTypeId="urn:microsoft.com/office/officeart/2005/8/quickstyle/simple2" qsCatId="simple" csTypeId="urn:microsoft.com/office/officeart/2005/8/colors/colorful2" csCatId="colorful" phldr="1"/>
      <dgm:spPr/>
      <dgm:t>
        <a:bodyPr/>
        <a:lstStyle/>
        <a:p>
          <a:endParaRPr lang="en-CA"/>
        </a:p>
      </dgm:t>
    </dgm:pt>
    <dgm:pt modelId="{CB1D2A81-36F5-417D-9C9D-B6456C920FA3}">
      <dgm:prSet phldrT="[Text]" custT="1"/>
      <dgm:spPr>
        <a:solidFill>
          <a:schemeClr val="bg1">
            <a:lumMod val="50000"/>
          </a:schemeClr>
        </a:solidFill>
        <a:ln>
          <a:noFill/>
        </a:ln>
      </dgm:spPr>
      <dgm:t>
        <a:bodyPr/>
        <a:lstStyle/>
        <a:p>
          <a:r>
            <a:rPr lang="en-CA" sz="1200" b="1" dirty="0">
              <a:solidFill>
                <a:schemeClr val="bg1"/>
              </a:solidFill>
              <a:latin typeface="Calibri" panose="020F0502020204030204" pitchFamily="34" charset="0"/>
            </a:rPr>
            <a:t>22.0%</a:t>
          </a:r>
        </a:p>
      </dgm:t>
    </dgm:pt>
    <dgm:pt modelId="{75C22E94-4BC0-47A6-A9D6-023125C75B23}" type="parTrans" cxnId="{179C61DA-908D-44AB-B5AA-B68AE61FB390}">
      <dgm:prSet/>
      <dgm:spPr/>
      <dgm:t>
        <a:bodyPr/>
        <a:lstStyle/>
        <a:p>
          <a:endParaRPr lang="en-CA" sz="1600" b="1">
            <a:solidFill>
              <a:sysClr val="windowText" lastClr="000000"/>
            </a:solidFill>
            <a:latin typeface="Calibri" panose="020F0502020204030204" pitchFamily="34" charset="0"/>
          </a:endParaRPr>
        </a:p>
      </dgm:t>
    </dgm:pt>
    <dgm:pt modelId="{D4F1ACC7-AA32-425B-AF62-DF56F13CA3C7}" type="sibTrans" cxnId="{179C61DA-908D-44AB-B5AA-B68AE61FB390}">
      <dgm:prSet/>
      <dgm:spPr/>
      <dgm:t>
        <a:bodyPr/>
        <a:lstStyle/>
        <a:p>
          <a:endParaRPr lang="en-CA" sz="1600" b="1">
            <a:solidFill>
              <a:sysClr val="windowText" lastClr="000000"/>
            </a:solidFill>
            <a:latin typeface="Calibri" panose="020F0502020204030204" pitchFamily="34" charset="0"/>
          </a:endParaRPr>
        </a:p>
      </dgm:t>
    </dgm:pt>
    <dgm:pt modelId="{333A3C3D-6BFB-4B47-A7CE-6BFCA161DB81}">
      <dgm:prSet phldrT="[Text]" custT="1"/>
      <dgm:spPr>
        <a:solidFill>
          <a:schemeClr val="bg2"/>
        </a:solidFill>
        <a:ln>
          <a:noFill/>
        </a:ln>
      </dgm:spPr>
      <dgm:t>
        <a:bodyPr/>
        <a:lstStyle/>
        <a:p>
          <a:r>
            <a:rPr lang="en-CA" sz="1200" b="1" dirty="0">
              <a:solidFill>
                <a:sysClr val="windowText" lastClr="000000"/>
              </a:solidFill>
              <a:latin typeface="Calibri" panose="020F0502020204030204" pitchFamily="34" charset="0"/>
            </a:rPr>
            <a:t>19.3%</a:t>
          </a:r>
        </a:p>
      </dgm:t>
    </dgm:pt>
    <dgm:pt modelId="{2A5C08A6-EEB6-400D-AB2F-EB5719FE6744}" type="parTrans" cxnId="{67C27487-5645-43F8-B083-341632D80280}">
      <dgm:prSet/>
      <dgm:spPr/>
      <dgm:t>
        <a:bodyPr/>
        <a:lstStyle/>
        <a:p>
          <a:endParaRPr lang="en-CA" sz="1600" b="1">
            <a:solidFill>
              <a:sysClr val="windowText" lastClr="000000"/>
            </a:solidFill>
            <a:latin typeface="Calibri" panose="020F0502020204030204" pitchFamily="34" charset="0"/>
          </a:endParaRPr>
        </a:p>
      </dgm:t>
    </dgm:pt>
    <dgm:pt modelId="{8C511FCC-1BEC-4B41-BFE0-95040252DF91}" type="sibTrans" cxnId="{67C27487-5645-43F8-B083-341632D80280}">
      <dgm:prSet/>
      <dgm:spPr/>
      <dgm:t>
        <a:bodyPr/>
        <a:lstStyle/>
        <a:p>
          <a:endParaRPr lang="en-CA" sz="1600" b="1">
            <a:solidFill>
              <a:sysClr val="windowText" lastClr="000000"/>
            </a:solidFill>
            <a:latin typeface="Calibri" panose="020F0502020204030204" pitchFamily="34" charset="0"/>
          </a:endParaRPr>
        </a:p>
      </dgm:t>
    </dgm:pt>
    <dgm:pt modelId="{B469CC1A-0F8E-4941-9BBE-52CE70A2FC53}" type="pres">
      <dgm:prSet presAssocID="{2C2D47C9-7686-4DEC-8F79-3FF89826D152}" presName="Name0" presStyleCnt="0">
        <dgm:presLayoutVars>
          <dgm:chMax val="7"/>
          <dgm:resizeHandles val="exact"/>
        </dgm:presLayoutVars>
      </dgm:prSet>
      <dgm:spPr/>
    </dgm:pt>
    <dgm:pt modelId="{2B3EED71-90B7-43CA-8466-0301695BD26C}" type="pres">
      <dgm:prSet presAssocID="{2C2D47C9-7686-4DEC-8F79-3FF89826D152}" presName="comp1" presStyleCnt="0"/>
      <dgm:spPr/>
    </dgm:pt>
    <dgm:pt modelId="{64184E21-0360-4F6E-8AB3-70D6BD18FE7B}" type="pres">
      <dgm:prSet presAssocID="{2C2D47C9-7686-4DEC-8F79-3FF89826D152}" presName="circle1" presStyleLbl="node1" presStyleIdx="0" presStyleCnt="2" custLinFactNeighborX="-16411" custLinFactNeighborY="-1680"/>
      <dgm:spPr/>
    </dgm:pt>
    <dgm:pt modelId="{8898E742-F0A0-4183-BCB9-16C680EA47C8}" type="pres">
      <dgm:prSet presAssocID="{2C2D47C9-7686-4DEC-8F79-3FF89826D152}" presName="c1text" presStyleLbl="node1" presStyleIdx="0" presStyleCnt="2">
        <dgm:presLayoutVars>
          <dgm:bulletEnabled val="1"/>
        </dgm:presLayoutVars>
      </dgm:prSet>
      <dgm:spPr/>
    </dgm:pt>
    <dgm:pt modelId="{E1618941-7BD9-4EE9-9ECA-D7324BF3DDED}" type="pres">
      <dgm:prSet presAssocID="{2C2D47C9-7686-4DEC-8F79-3FF89826D152}" presName="comp2" presStyleCnt="0"/>
      <dgm:spPr/>
    </dgm:pt>
    <dgm:pt modelId="{85CB3BA5-57FE-4B27-9B1B-33F6B9CE90B1}" type="pres">
      <dgm:prSet presAssocID="{2C2D47C9-7686-4DEC-8F79-3FF89826D152}" presName="circle2" presStyleLbl="node1" presStyleIdx="1" presStyleCnt="2"/>
      <dgm:spPr/>
    </dgm:pt>
    <dgm:pt modelId="{C494C683-E5A3-4027-BC67-0231B83AA479}" type="pres">
      <dgm:prSet presAssocID="{2C2D47C9-7686-4DEC-8F79-3FF89826D152}" presName="c2text" presStyleLbl="node1" presStyleIdx="1" presStyleCnt="2">
        <dgm:presLayoutVars>
          <dgm:bulletEnabled val="1"/>
        </dgm:presLayoutVars>
      </dgm:prSet>
      <dgm:spPr/>
    </dgm:pt>
  </dgm:ptLst>
  <dgm:cxnLst>
    <dgm:cxn modelId="{179C61DA-908D-44AB-B5AA-B68AE61FB390}" srcId="{2C2D47C9-7686-4DEC-8F79-3FF89826D152}" destId="{CB1D2A81-36F5-417D-9C9D-B6456C920FA3}" srcOrd="0" destOrd="0" parTransId="{75C22E94-4BC0-47A6-A9D6-023125C75B23}" sibTransId="{D4F1ACC7-AA32-425B-AF62-DF56F13CA3C7}"/>
    <dgm:cxn modelId="{9CDDD330-06E2-43B3-A5FA-4B0D7FBB33F3}" type="presOf" srcId="{333A3C3D-6BFB-4B47-A7CE-6BFCA161DB81}" destId="{C494C683-E5A3-4027-BC67-0231B83AA479}" srcOrd="1" destOrd="0" presId="urn:microsoft.com/office/officeart/2005/8/layout/venn2"/>
    <dgm:cxn modelId="{45925B71-7299-4EFB-9758-0FDEC6359131}" type="presOf" srcId="{CB1D2A81-36F5-417D-9C9D-B6456C920FA3}" destId="{64184E21-0360-4F6E-8AB3-70D6BD18FE7B}" srcOrd="0" destOrd="0" presId="urn:microsoft.com/office/officeart/2005/8/layout/venn2"/>
    <dgm:cxn modelId="{2538E1C5-4807-4437-B362-7EE05458DCC6}" type="presOf" srcId="{333A3C3D-6BFB-4B47-A7CE-6BFCA161DB81}" destId="{85CB3BA5-57FE-4B27-9B1B-33F6B9CE90B1}" srcOrd="0" destOrd="0" presId="urn:microsoft.com/office/officeart/2005/8/layout/venn2"/>
    <dgm:cxn modelId="{9675D0D5-E06F-494D-B777-A307D8560917}" type="presOf" srcId="{CB1D2A81-36F5-417D-9C9D-B6456C920FA3}" destId="{8898E742-F0A0-4183-BCB9-16C680EA47C8}" srcOrd="1" destOrd="0" presId="urn:microsoft.com/office/officeart/2005/8/layout/venn2"/>
    <dgm:cxn modelId="{67C27487-5645-43F8-B083-341632D80280}" srcId="{2C2D47C9-7686-4DEC-8F79-3FF89826D152}" destId="{333A3C3D-6BFB-4B47-A7CE-6BFCA161DB81}" srcOrd="1" destOrd="0" parTransId="{2A5C08A6-EEB6-400D-AB2F-EB5719FE6744}" sibTransId="{8C511FCC-1BEC-4B41-BFE0-95040252DF91}"/>
    <dgm:cxn modelId="{E7A3AA0C-C529-47CF-A8D3-3AE10C63D731}" type="presOf" srcId="{2C2D47C9-7686-4DEC-8F79-3FF89826D152}" destId="{B469CC1A-0F8E-4941-9BBE-52CE70A2FC53}" srcOrd="0" destOrd="0" presId="urn:microsoft.com/office/officeart/2005/8/layout/venn2"/>
    <dgm:cxn modelId="{88B8CE3B-C1FC-449B-9A38-888A92F58366}" type="presParOf" srcId="{B469CC1A-0F8E-4941-9BBE-52CE70A2FC53}" destId="{2B3EED71-90B7-43CA-8466-0301695BD26C}" srcOrd="0" destOrd="0" presId="urn:microsoft.com/office/officeart/2005/8/layout/venn2"/>
    <dgm:cxn modelId="{AC1AE291-46C4-4296-9814-4D29AD38BDFD}" type="presParOf" srcId="{2B3EED71-90B7-43CA-8466-0301695BD26C}" destId="{64184E21-0360-4F6E-8AB3-70D6BD18FE7B}" srcOrd="0" destOrd="0" presId="urn:microsoft.com/office/officeart/2005/8/layout/venn2"/>
    <dgm:cxn modelId="{D2F80E7D-718F-4A38-B9C7-1BE88B8AB23A}" type="presParOf" srcId="{2B3EED71-90B7-43CA-8466-0301695BD26C}" destId="{8898E742-F0A0-4183-BCB9-16C680EA47C8}" srcOrd="1" destOrd="0" presId="urn:microsoft.com/office/officeart/2005/8/layout/venn2"/>
    <dgm:cxn modelId="{99CF2244-09CA-43B8-AC9B-387AD82FE688}" type="presParOf" srcId="{B469CC1A-0F8E-4941-9BBE-52CE70A2FC53}" destId="{E1618941-7BD9-4EE9-9ECA-D7324BF3DDED}" srcOrd="1" destOrd="0" presId="urn:microsoft.com/office/officeart/2005/8/layout/venn2"/>
    <dgm:cxn modelId="{CF892B96-B90B-4063-B8DD-2F3506246D66}" type="presParOf" srcId="{E1618941-7BD9-4EE9-9ECA-D7324BF3DDED}" destId="{85CB3BA5-57FE-4B27-9B1B-33F6B9CE90B1}" srcOrd="0" destOrd="0" presId="urn:microsoft.com/office/officeart/2005/8/layout/venn2"/>
    <dgm:cxn modelId="{384F5F1A-10A2-467E-B763-A019531146AB}" type="presParOf" srcId="{E1618941-7BD9-4EE9-9ECA-D7324BF3DDED}" destId="{C494C683-E5A3-4027-BC67-0231B83AA47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2D47C9-7686-4DEC-8F79-3FF89826D152}" type="doc">
      <dgm:prSet loTypeId="urn:microsoft.com/office/officeart/2005/8/layout/venn2" loCatId="relationship" qsTypeId="urn:microsoft.com/office/officeart/2005/8/quickstyle/simple2" qsCatId="simple" csTypeId="urn:microsoft.com/office/officeart/2005/8/colors/colorful2" csCatId="colorful" phldr="1"/>
      <dgm:spPr/>
      <dgm:t>
        <a:bodyPr/>
        <a:lstStyle/>
        <a:p>
          <a:endParaRPr lang="en-CA"/>
        </a:p>
      </dgm:t>
    </dgm:pt>
    <dgm:pt modelId="{CB1D2A81-36F5-417D-9C9D-B6456C920FA3}">
      <dgm:prSet phldrT="[Text]" custT="1"/>
      <dgm:spPr>
        <a:solidFill>
          <a:schemeClr val="bg2"/>
        </a:solidFill>
        <a:ln>
          <a:noFill/>
        </a:ln>
      </dgm:spPr>
      <dgm:t>
        <a:bodyPr/>
        <a:lstStyle/>
        <a:p>
          <a:r>
            <a:rPr lang="en-CA" sz="1200" b="1" dirty="0">
              <a:solidFill>
                <a:sysClr val="windowText" lastClr="000000"/>
              </a:solidFill>
              <a:latin typeface="Calibri" panose="020F0502020204030204" pitchFamily="34" charset="0"/>
            </a:rPr>
            <a:t>$1,093M</a:t>
          </a:r>
        </a:p>
      </dgm:t>
    </dgm:pt>
    <dgm:pt modelId="{75C22E94-4BC0-47A6-A9D6-023125C75B23}" type="parTrans" cxnId="{179C61DA-908D-44AB-B5AA-B68AE61FB390}">
      <dgm:prSet/>
      <dgm:spPr/>
      <dgm:t>
        <a:bodyPr/>
        <a:lstStyle/>
        <a:p>
          <a:endParaRPr lang="en-CA" sz="1600" b="1">
            <a:solidFill>
              <a:sysClr val="windowText" lastClr="000000"/>
            </a:solidFill>
            <a:latin typeface="Calibri" panose="020F0502020204030204" pitchFamily="34" charset="0"/>
          </a:endParaRPr>
        </a:p>
      </dgm:t>
    </dgm:pt>
    <dgm:pt modelId="{D4F1ACC7-AA32-425B-AF62-DF56F13CA3C7}" type="sibTrans" cxnId="{179C61DA-908D-44AB-B5AA-B68AE61FB390}">
      <dgm:prSet/>
      <dgm:spPr/>
      <dgm:t>
        <a:bodyPr/>
        <a:lstStyle/>
        <a:p>
          <a:endParaRPr lang="en-CA" sz="1600" b="1">
            <a:solidFill>
              <a:sysClr val="windowText" lastClr="000000"/>
            </a:solidFill>
            <a:latin typeface="Calibri" panose="020F0502020204030204" pitchFamily="34" charset="0"/>
          </a:endParaRPr>
        </a:p>
      </dgm:t>
    </dgm:pt>
    <dgm:pt modelId="{333A3C3D-6BFB-4B47-A7CE-6BFCA161DB81}">
      <dgm:prSet phldrT="[Text]" custT="1"/>
      <dgm:spPr>
        <a:solidFill>
          <a:schemeClr val="tx1">
            <a:lumMod val="20000"/>
            <a:lumOff val="80000"/>
          </a:schemeClr>
        </a:solidFill>
        <a:ln>
          <a:noFill/>
        </a:ln>
      </dgm:spPr>
      <dgm:t>
        <a:bodyPr/>
        <a:lstStyle/>
        <a:p>
          <a:r>
            <a:rPr lang="en-CA" sz="1200" b="1" dirty="0">
              <a:solidFill>
                <a:sysClr val="windowText" lastClr="000000"/>
              </a:solidFill>
              <a:latin typeface="Calibri" panose="020F0502020204030204" pitchFamily="34" charset="0"/>
            </a:rPr>
            <a:t>$832M</a:t>
          </a:r>
        </a:p>
      </dgm:t>
    </dgm:pt>
    <dgm:pt modelId="{2A5C08A6-EEB6-400D-AB2F-EB5719FE6744}" type="parTrans" cxnId="{67C27487-5645-43F8-B083-341632D80280}">
      <dgm:prSet/>
      <dgm:spPr/>
      <dgm:t>
        <a:bodyPr/>
        <a:lstStyle/>
        <a:p>
          <a:endParaRPr lang="en-CA" sz="1600" b="1">
            <a:solidFill>
              <a:sysClr val="windowText" lastClr="000000"/>
            </a:solidFill>
            <a:latin typeface="Calibri" panose="020F0502020204030204" pitchFamily="34" charset="0"/>
          </a:endParaRPr>
        </a:p>
      </dgm:t>
    </dgm:pt>
    <dgm:pt modelId="{8C511FCC-1BEC-4B41-BFE0-95040252DF91}" type="sibTrans" cxnId="{67C27487-5645-43F8-B083-341632D80280}">
      <dgm:prSet/>
      <dgm:spPr/>
      <dgm:t>
        <a:bodyPr/>
        <a:lstStyle/>
        <a:p>
          <a:endParaRPr lang="en-CA" sz="1600" b="1">
            <a:solidFill>
              <a:sysClr val="windowText" lastClr="000000"/>
            </a:solidFill>
            <a:latin typeface="Calibri" panose="020F0502020204030204" pitchFamily="34" charset="0"/>
          </a:endParaRPr>
        </a:p>
      </dgm:t>
    </dgm:pt>
    <dgm:pt modelId="{B469CC1A-0F8E-4941-9BBE-52CE70A2FC53}" type="pres">
      <dgm:prSet presAssocID="{2C2D47C9-7686-4DEC-8F79-3FF89826D152}" presName="Name0" presStyleCnt="0">
        <dgm:presLayoutVars>
          <dgm:chMax val="7"/>
          <dgm:resizeHandles val="exact"/>
        </dgm:presLayoutVars>
      </dgm:prSet>
      <dgm:spPr/>
    </dgm:pt>
    <dgm:pt modelId="{2B3EED71-90B7-43CA-8466-0301695BD26C}" type="pres">
      <dgm:prSet presAssocID="{2C2D47C9-7686-4DEC-8F79-3FF89826D152}" presName="comp1" presStyleCnt="0"/>
      <dgm:spPr/>
    </dgm:pt>
    <dgm:pt modelId="{64184E21-0360-4F6E-8AB3-70D6BD18FE7B}" type="pres">
      <dgm:prSet presAssocID="{2C2D47C9-7686-4DEC-8F79-3FF89826D152}" presName="circle1" presStyleLbl="node1" presStyleIdx="0" presStyleCnt="2" custScaleX="100000" custLinFactX="-100000" custLinFactY="47424" custLinFactNeighborX="-142264" custLinFactNeighborY="100000"/>
      <dgm:spPr/>
    </dgm:pt>
    <dgm:pt modelId="{8898E742-F0A0-4183-BCB9-16C680EA47C8}" type="pres">
      <dgm:prSet presAssocID="{2C2D47C9-7686-4DEC-8F79-3FF89826D152}" presName="c1text" presStyleLbl="node1" presStyleIdx="0" presStyleCnt="2">
        <dgm:presLayoutVars>
          <dgm:bulletEnabled val="1"/>
        </dgm:presLayoutVars>
      </dgm:prSet>
      <dgm:spPr/>
    </dgm:pt>
    <dgm:pt modelId="{E1618941-7BD9-4EE9-9ECA-D7324BF3DDED}" type="pres">
      <dgm:prSet presAssocID="{2C2D47C9-7686-4DEC-8F79-3FF89826D152}" presName="comp2" presStyleCnt="0"/>
      <dgm:spPr/>
    </dgm:pt>
    <dgm:pt modelId="{85CB3BA5-57FE-4B27-9B1B-33F6B9CE90B1}" type="pres">
      <dgm:prSet presAssocID="{2C2D47C9-7686-4DEC-8F79-3FF89826D152}" presName="circle2" presStyleLbl="node1" presStyleIdx="1" presStyleCnt="2" custScaleX="101935" custLinFactNeighborX="-63553" custLinFactNeighborY="9907"/>
      <dgm:spPr/>
    </dgm:pt>
    <dgm:pt modelId="{C494C683-E5A3-4027-BC67-0231B83AA479}" type="pres">
      <dgm:prSet presAssocID="{2C2D47C9-7686-4DEC-8F79-3FF89826D152}" presName="c2text" presStyleLbl="node1" presStyleIdx="1" presStyleCnt="2">
        <dgm:presLayoutVars>
          <dgm:bulletEnabled val="1"/>
        </dgm:presLayoutVars>
      </dgm:prSet>
      <dgm:spPr/>
    </dgm:pt>
  </dgm:ptLst>
  <dgm:cxnLst>
    <dgm:cxn modelId="{F39C585A-28BF-4A4F-B498-EB91C0C82185}" type="presOf" srcId="{333A3C3D-6BFB-4B47-A7CE-6BFCA161DB81}" destId="{85CB3BA5-57FE-4B27-9B1B-33F6B9CE90B1}" srcOrd="0" destOrd="0" presId="urn:microsoft.com/office/officeart/2005/8/layout/venn2"/>
    <dgm:cxn modelId="{179C61DA-908D-44AB-B5AA-B68AE61FB390}" srcId="{2C2D47C9-7686-4DEC-8F79-3FF89826D152}" destId="{CB1D2A81-36F5-417D-9C9D-B6456C920FA3}" srcOrd="0" destOrd="0" parTransId="{75C22E94-4BC0-47A6-A9D6-023125C75B23}" sibTransId="{D4F1ACC7-AA32-425B-AF62-DF56F13CA3C7}"/>
    <dgm:cxn modelId="{40341FFC-82F3-4931-9F6A-C09808866F7D}" type="presOf" srcId="{CB1D2A81-36F5-417D-9C9D-B6456C920FA3}" destId="{64184E21-0360-4F6E-8AB3-70D6BD18FE7B}" srcOrd="0" destOrd="0" presId="urn:microsoft.com/office/officeart/2005/8/layout/venn2"/>
    <dgm:cxn modelId="{CB53B287-03DA-4967-A32B-E5FBF1527ED6}" type="presOf" srcId="{2C2D47C9-7686-4DEC-8F79-3FF89826D152}" destId="{B469CC1A-0F8E-4941-9BBE-52CE70A2FC53}" srcOrd="0" destOrd="0" presId="urn:microsoft.com/office/officeart/2005/8/layout/venn2"/>
    <dgm:cxn modelId="{876B764A-21A3-4608-8535-4B6B61EB20E6}" type="presOf" srcId="{CB1D2A81-36F5-417D-9C9D-B6456C920FA3}" destId="{8898E742-F0A0-4183-BCB9-16C680EA47C8}" srcOrd="1" destOrd="0" presId="urn:microsoft.com/office/officeart/2005/8/layout/venn2"/>
    <dgm:cxn modelId="{038D1A69-AEA5-44B9-A248-21D1983646D9}" type="presOf" srcId="{333A3C3D-6BFB-4B47-A7CE-6BFCA161DB81}" destId="{C494C683-E5A3-4027-BC67-0231B83AA479}" srcOrd="1" destOrd="0" presId="urn:microsoft.com/office/officeart/2005/8/layout/venn2"/>
    <dgm:cxn modelId="{67C27487-5645-43F8-B083-341632D80280}" srcId="{2C2D47C9-7686-4DEC-8F79-3FF89826D152}" destId="{333A3C3D-6BFB-4B47-A7CE-6BFCA161DB81}" srcOrd="1" destOrd="0" parTransId="{2A5C08A6-EEB6-400D-AB2F-EB5719FE6744}" sibTransId="{8C511FCC-1BEC-4B41-BFE0-95040252DF91}"/>
    <dgm:cxn modelId="{0667CD4A-4245-435E-AFB6-1D19812728BF}" type="presParOf" srcId="{B469CC1A-0F8E-4941-9BBE-52CE70A2FC53}" destId="{2B3EED71-90B7-43CA-8466-0301695BD26C}" srcOrd="0" destOrd="0" presId="urn:microsoft.com/office/officeart/2005/8/layout/venn2"/>
    <dgm:cxn modelId="{D745B234-42E6-4194-B847-191A7FF50972}" type="presParOf" srcId="{2B3EED71-90B7-43CA-8466-0301695BD26C}" destId="{64184E21-0360-4F6E-8AB3-70D6BD18FE7B}" srcOrd="0" destOrd="0" presId="urn:microsoft.com/office/officeart/2005/8/layout/venn2"/>
    <dgm:cxn modelId="{5050FA6A-3383-4459-AA15-60918295BF93}" type="presParOf" srcId="{2B3EED71-90B7-43CA-8466-0301695BD26C}" destId="{8898E742-F0A0-4183-BCB9-16C680EA47C8}" srcOrd="1" destOrd="0" presId="urn:microsoft.com/office/officeart/2005/8/layout/venn2"/>
    <dgm:cxn modelId="{C6D54298-584A-439A-A088-A57C5ED788F0}" type="presParOf" srcId="{B469CC1A-0F8E-4941-9BBE-52CE70A2FC53}" destId="{E1618941-7BD9-4EE9-9ECA-D7324BF3DDED}" srcOrd="1" destOrd="0" presId="urn:microsoft.com/office/officeart/2005/8/layout/venn2"/>
    <dgm:cxn modelId="{32026502-29EC-4780-994C-77D6C55EB0CB}" type="presParOf" srcId="{E1618941-7BD9-4EE9-9ECA-D7324BF3DDED}" destId="{85CB3BA5-57FE-4B27-9B1B-33F6B9CE90B1}" srcOrd="0" destOrd="0" presId="urn:microsoft.com/office/officeart/2005/8/layout/venn2"/>
    <dgm:cxn modelId="{CF76FF93-C682-4972-8327-604FA999877E}" type="presParOf" srcId="{E1618941-7BD9-4EE9-9ECA-D7324BF3DDED}" destId="{C494C683-E5A3-4027-BC67-0231B83AA479}"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8CE-D644-4F89-8F21-AF14954510B4}">
      <dsp:nvSpPr>
        <dsp:cNvPr id="0" name=""/>
        <dsp:cNvSpPr/>
      </dsp:nvSpPr>
      <dsp:spPr>
        <a:xfrm rot="3364190">
          <a:off x="2039744" y="2466348"/>
          <a:ext cx="1044485" cy="29267"/>
        </a:xfrm>
        <a:custGeom>
          <a:avLst/>
          <a:gdLst/>
          <a:ahLst/>
          <a:cxnLst/>
          <a:rect l="0" t="0" r="0" b="0"/>
          <a:pathLst>
            <a:path>
              <a:moveTo>
                <a:pt x="0" y="14633"/>
              </a:moveTo>
              <a:lnTo>
                <a:pt x="1044485" y="14633"/>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B1B31DC-0C36-411E-A79C-BDBFA09E3EB8}">
      <dsp:nvSpPr>
        <dsp:cNvPr id="0" name=""/>
        <dsp:cNvSpPr/>
      </dsp:nvSpPr>
      <dsp:spPr>
        <a:xfrm rot="1735638">
          <a:off x="2322340" y="2111353"/>
          <a:ext cx="952941" cy="29267"/>
        </a:xfrm>
        <a:custGeom>
          <a:avLst/>
          <a:gdLst/>
          <a:ahLst/>
          <a:cxnLst/>
          <a:rect l="0" t="0" r="0" b="0"/>
          <a:pathLst>
            <a:path>
              <a:moveTo>
                <a:pt x="0" y="14633"/>
              </a:moveTo>
              <a:lnTo>
                <a:pt x="952941" y="14633"/>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E7560B-12EE-4682-B574-C48667BE55B1}">
      <dsp:nvSpPr>
        <dsp:cNvPr id="0" name=""/>
        <dsp:cNvSpPr/>
      </dsp:nvSpPr>
      <dsp:spPr>
        <a:xfrm rot="86685">
          <a:off x="2381598" y="1716528"/>
          <a:ext cx="1192312" cy="29267"/>
        </a:xfrm>
        <a:custGeom>
          <a:avLst/>
          <a:gdLst/>
          <a:ahLst/>
          <a:cxnLst/>
          <a:rect l="0" t="0" r="0" b="0"/>
          <a:pathLst>
            <a:path>
              <a:moveTo>
                <a:pt x="0" y="14633"/>
              </a:moveTo>
              <a:lnTo>
                <a:pt x="1192312" y="14633"/>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4869BC-D498-4CF7-B2FE-4D45EECB2D77}">
      <dsp:nvSpPr>
        <dsp:cNvPr id="0" name=""/>
        <dsp:cNvSpPr/>
      </dsp:nvSpPr>
      <dsp:spPr>
        <a:xfrm rot="20140597">
          <a:off x="2324755" y="1274542"/>
          <a:ext cx="1285029" cy="29267"/>
        </a:xfrm>
        <a:custGeom>
          <a:avLst/>
          <a:gdLst/>
          <a:ahLst/>
          <a:cxnLst/>
          <a:rect l="0" t="0" r="0" b="0"/>
          <a:pathLst>
            <a:path>
              <a:moveTo>
                <a:pt x="0" y="14633"/>
              </a:moveTo>
              <a:lnTo>
                <a:pt x="1285029" y="14633"/>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44F01D-1ED8-4F27-90AF-4B57F7A628A9}">
      <dsp:nvSpPr>
        <dsp:cNvPr id="0" name=""/>
        <dsp:cNvSpPr/>
      </dsp:nvSpPr>
      <dsp:spPr>
        <a:xfrm rot="18275929">
          <a:off x="2036059" y="895241"/>
          <a:ext cx="1111743" cy="29267"/>
        </a:xfrm>
        <a:custGeom>
          <a:avLst/>
          <a:gdLst/>
          <a:ahLst/>
          <a:cxnLst/>
          <a:rect l="0" t="0" r="0" b="0"/>
          <a:pathLst>
            <a:path>
              <a:moveTo>
                <a:pt x="0" y="14633"/>
              </a:moveTo>
              <a:lnTo>
                <a:pt x="1111743" y="14633"/>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59F2BC-4497-48D3-94CD-5F3D48069FD9}">
      <dsp:nvSpPr>
        <dsp:cNvPr id="0" name=""/>
        <dsp:cNvSpPr/>
      </dsp:nvSpPr>
      <dsp:spPr>
        <a:xfrm>
          <a:off x="1170548" y="1273689"/>
          <a:ext cx="1742250" cy="867728"/>
        </a:xfrm>
        <a:prstGeom prst="round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A6234B-F925-4C0E-A0E3-47B50D7481EE}">
      <dsp:nvSpPr>
        <dsp:cNvPr id="0" name=""/>
        <dsp:cNvSpPr/>
      </dsp:nvSpPr>
      <dsp:spPr>
        <a:xfrm>
          <a:off x="2749528" y="0"/>
          <a:ext cx="607710" cy="48186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~20%</a:t>
          </a:r>
        </a:p>
      </dsp:txBody>
      <dsp:txXfrm>
        <a:off x="2773051" y="23523"/>
        <a:ext cx="560664" cy="434818"/>
      </dsp:txXfrm>
    </dsp:sp>
    <dsp:sp modelId="{932EB159-68CB-4E23-91D2-9F40E8C47C1F}">
      <dsp:nvSpPr>
        <dsp:cNvPr id="0" name=""/>
        <dsp:cNvSpPr/>
      </dsp:nvSpPr>
      <dsp:spPr>
        <a:xfrm>
          <a:off x="3384722" y="0"/>
          <a:ext cx="911565" cy="481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CA" sz="1000" kern="1200" dirty="0"/>
            <a:t>Baseline data collection</a:t>
          </a:r>
        </a:p>
        <a:p>
          <a:pPr marL="57150" lvl="1" indent="-57150" algn="l" defTabSz="444500">
            <a:lnSpc>
              <a:spcPct val="90000"/>
            </a:lnSpc>
            <a:spcBef>
              <a:spcPct val="0"/>
            </a:spcBef>
            <a:spcAft>
              <a:spcPct val="15000"/>
            </a:spcAft>
            <a:buChar char="•"/>
          </a:pPr>
          <a:r>
            <a:rPr lang="en-CA" sz="1000" kern="1200" dirty="0"/>
            <a:t>Land title</a:t>
          </a:r>
        </a:p>
      </dsp:txBody>
      <dsp:txXfrm>
        <a:off x="3384722" y="0"/>
        <a:ext cx="911565" cy="481864"/>
      </dsp:txXfrm>
    </dsp:sp>
    <dsp:sp modelId="{7E46629A-2161-467B-AEF7-1D6F1787A7E9}">
      <dsp:nvSpPr>
        <dsp:cNvPr id="0" name=""/>
        <dsp:cNvSpPr/>
      </dsp:nvSpPr>
      <dsp:spPr>
        <a:xfrm>
          <a:off x="3519795" y="670709"/>
          <a:ext cx="565427" cy="48186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~20%</a:t>
          </a:r>
        </a:p>
      </dsp:txBody>
      <dsp:txXfrm>
        <a:off x="3543318" y="694232"/>
        <a:ext cx="518381" cy="434818"/>
      </dsp:txXfrm>
    </dsp:sp>
    <dsp:sp modelId="{CA072BB5-D343-4147-84B2-AF2243EF8E7C}">
      <dsp:nvSpPr>
        <dsp:cNvPr id="0" name=""/>
        <dsp:cNvSpPr/>
      </dsp:nvSpPr>
      <dsp:spPr>
        <a:xfrm>
          <a:off x="4165560" y="670709"/>
          <a:ext cx="848141" cy="481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CA" sz="1000" kern="1200" dirty="0"/>
            <a:t>Permitting</a:t>
          </a:r>
        </a:p>
        <a:p>
          <a:pPr marL="57150" lvl="1" indent="-57150" algn="l" defTabSz="444500">
            <a:lnSpc>
              <a:spcPct val="90000"/>
            </a:lnSpc>
            <a:spcBef>
              <a:spcPct val="0"/>
            </a:spcBef>
            <a:spcAft>
              <a:spcPct val="15000"/>
            </a:spcAft>
            <a:buChar char="•"/>
          </a:pPr>
          <a:r>
            <a:rPr lang="en-CA" sz="1000" kern="1200" dirty="0"/>
            <a:t>Regulatory</a:t>
          </a:r>
        </a:p>
      </dsp:txBody>
      <dsp:txXfrm>
        <a:off x="4165560" y="670709"/>
        <a:ext cx="848141" cy="481864"/>
      </dsp:txXfrm>
    </dsp:sp>
    <dsp:sp modelId="{D282FC16-2026-45C4-B16E-91BAE441C840}">
      <dsp:nvSpPr>
        <dsp:cNvPr id="0" name=""/>
        <dsp:cNvSpPr/>
      </dsp:nvSpPr>
      <dsp:spPr>
        <a:xfrm>
          <a:off x="3573579" y="1512718"/>
          <a:ext cx="591588" cy="48186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~30%</a:t>
          </a:r>
        </a:p>
      </dsp:txBody>
      <dsp:txXfrm>
        <a:off x="3597102" y="1536241"/>
        <a:ext cx="544542" cy="434818"/>
      </dsp:txXfrm>
    </dsp:sp>
    <dsp:sp modelId="{5B28637A-2396-4028-9F0D-1B91EBF72DB5}">
      <dsp:nvSpPr>
        <dsp:cNvPr id="0" name=""/>
        <dsp:cNvSpPr/>
      </dsp:nvSpPr>
      <dsp:spPr>
        <a:xfrm>
          <a:off x="4212803" y="1512718"/>
          <a:ext cx="887383" cy="481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CA" sz="1000" kern="1200" dirty="0"/>
            <a:t>Technical studies</a:t>
          </a:r>
        </a:p>
        <a:p>
          <a:pPr marL="57150" lvl="1" indent="-57150" algn="l" defTabSz="444500">
            <a:lnSpc>
              <a:spcPct val="90000"/>
            </a:lnSpc>
            <a:spcBef>
              <a:spcPct val="0"/>
            </a:spcBef>
            <a:spcAft>
              <a:spcPct val="15000"/>
            </a:spcAft>
            <a:buChar char="•"/>
          </a:pPr>
          <a:r>
            <a:rPr lang="en-CA" sz="1000" kern="1200" dirty="0"/>
            <a:t>Feasibility</a:t>
          </a:r>
        </a:p>
        <a:p>
          <a:pPr marL="57150" lvl="1" indent="-57150" algn="l" defTabSz="444500">
            <a:lnSpc>
              <a:spcPct val="90000"/>
            </a:lnSpc>
            <a:spcBef>
              <a:spcPct val="0"/>
            </a:spcBef>
            <a:spcAft>
              <a:spcPct val="15000"/>
            </a:spcAft>
            <a:buChar char="•"/>
          </a:pPr>
          <a:r>
            <a:rPr lang="en-CA" sz="1000" kern="1200" dirty="0"/>
            <a:t>Exploration</a:t>
          </a:r>
        </a:p>
      </dsp:txBody>
      <dsp:txXfrm>
        <a:off x="4212803" y="1512718"/>
        <a:ext cx="887383" cy="481864"/>
      </dsp:txXfrm>
    </dsp:sp>
    <dsp:sp modelId="{411679FD-06BF-408E-B534-F9311C2F15B2}">
      <dsp:nvSpPr>
        <dsp:cNvPr id="0" name=""/>
        <dsp:cNvSpPr/>
      </dsp:nvSpPr>
      <dsp:spPr>
        <a:xfrm>
          <a:off x="3159992" y="2254144"/>
          <a:ext cx="613342" cy="48186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~10%</a:t>
          </a:r>
          <a:endParaRPr lang="en-CA" sz="1400" kern="1200" dirty="0"/>
        </a:p>
      </dsp:txBody>
      <dsp:txXfrm>
        <a:off x="3183515" y="2277667"/>
        <a:ext cx="566296" cy="434818"/>
      </dsp:txXfrm>
    </dsp:sp>
    <dsp:sp modelId="{2A27A278-CD29-447C-ACAC-36B9E373C7C4}">
      <dsp:nvSpPr>
        <dsp:cNvPr id="0" name=""/>
        <dsp:cNvSpPr/>
      </dsp:nvSpPr>
      <dsp:spPr>
        <a:xfrm>
          <a:off x="3793777" y="2254144"/>
          <a:ext cx="920014" cy="481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CA" sz="1000" kern="1200" dirty="0"/>
            <a:t>Legal</a:t>
          </a:r>
        </a:p>
        <a:p>
          <a:pPr marL="57150" lvl="1" indent="-57150" algn="l" defTabSz="444500">
            <a:lnSpc>
              <a:spcPct val="90000"/>
            </a:lnSpc>
            <a:spcBef>
              <a:spcPct val="0"/>
            </a:spcBef>
            <a:spcAft>
              <a:spcPct val="15000"/>
            </a:spcAft>
            <a:buChar char="•"/>
          </a:pPr>
          <a:r>
            <a:rPr lang="en-CA" sz="1000" kern="1200" dirty="0"/>
            <a:t>Sustainability</a:t>
          </a:r>
        </a:p>
      </dsp:txBody>
      <dsp:txXfrm>
        <a:off x="3793777" y="2254144"/>
        <a:ext cx="920014" cy="481864"/>
      </dsp:txXfrm>
    </dsp:sp>
    <dsp:sp modelId="{A3C31F17-4EB3-49E6-A6AB-D3772F4AD989}">
      <dsp:nvSpPr>
        <dsp:cNvPr id="0" name=""/>
        <dsp:cNvSpPr/>
      </dsp:nvSpPr>
      <dsp:spPr>
        <a:xfrm>
          <a:off x="2715618" y="2881481"/>
          <a:ext cx="555766" cy="481864"/>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CA" sz="1400" b="1" kern="1200" dirty="0"/>
            <a:t>~20%</a:t>
          </a:r>
        </a:p>
      </dsp:txBody>
      <dsp:txXfrm>
        <a:off x="2739141" y="2905004"/>
        <a:ext cx="508720" cy="434818"/>
      </dsp:txXfrm>
    </dsp:sp>
    <dsp:sp modelId="{EBE67C98-D026-4AB3-9E20-AAD3D72B9A75}">
      <dsp:nvSpPr>
        <dsp:cNvPr id="0" name=""/>
        <dsp:cNvSpPr/>
      </dsp:nvSpPr>
      <dsp:spPr>
        <a:xfrm>
          <a:off x="3363798" y="2881481"/>
          <a:ext cx="833649" cy="481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CA" sz="1000" kern="1200" dirty="0"/>
            <a:t>Corporate</a:t>
          </a:r>
        </a:p>
        <a:p>
          <a:pPr marL="57150" lvl="1" indent="-57150" algn="l" defTabSz="444500">
            <a:lnSpc>
              <a:spcPct val="90000"/>
            </a:lnSpc>
            <a:spcBef>
              <a:spcPct val="0"/>
            </a:spcBef>
            <a:spcAft>
              <a:spcPct val="15000"/>
            </a:spcAft>
            <a:buChar char="•"/>
          </a:pPr>
          <a:r>
            <a:rPr lang="en-CA" sz="1000" kern="1200" dirty="0"/>
            <a:t>Working capital</a:t>
          </a:r>
        </a:p>
      </dsp:txBody>
      <dsp:txXfrm>
        <a:off x="3363798" y="2881481"/>
        <a:ext cx="833649" cy="481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65179-F967-420D-B84A-C6876FDE9F52}">
      <dsp:nvSpPr>
        <dsp:cNvPr id="0" name=""/>
        <dsp:cNvSpPr/>
      </dsp:nvSpPr>
      <dsp:spPr>
        <a:xfrm>
          <a:off x="0" y="1021178"/>
          <a:ext cx="9108503" cy="1361570"/>
        </a:xfrm>
        <a:prstGeom prst="notchedRightArrow">
          <a:avLst/>
        </a:prstGeom>
        <a:solidFill>
          <a:schemeClr val="bg2"/>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282B1CE-BE0B-40A4-9B0D-6CDEDCB405E4}">
      <dsp:nvSpPr>
        <dsp:cNvPr id="0" name=""/>
        <dsp:cNvSpPr/>
      </dsp:nvSpPr>
      <dsp:spPr>
        <a:xfrm>
          <a:off x="0" y="72013"/>
          <a:ext cx="1737814" cy="13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CA" sz="1400" kern="1200" dirty="0"/>
            <a:t>Reviewing the completeness of the proposed plan</a:t>
          </a:r>
        </a:p>
      </dsp:txBody>
      <dsp:txXfrm>
        <a:off x="0" y="72013"/>
        <a:ext cx="1737814" cy="1361570"/>
      </dsp:txXfrm>
    </dsp:sp>
    <dsp:sp modelId="{D54B5AF6-6F5E-41FE-BB9C-2801DB8EE991}">
      <dsp:nvSpPr>
        <dsp:cNvPr id="0" name=""/>
        <dsp:cNvSpPr/>
      </dsp:nvSpPr>
      <dsp:spPr>
        <a:xfrm>
          <a:off x="698859" y="1531767"/>
          <a:ext cx="340392" cy="3403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391B234-075F-4A76-B010-368D0F02A38F}">
      <dsp:nvSpPr>
        <dsp:cNvPr id="0" name=""/>
        <dsp:cNvSpPr/>
      </dsp:nvSpPr>
      <dsp:spPr>
        <a:xfrm>
          <a:off x="1788898" y="2042356"/>
          <a:ext cx="2437306" cy="13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CA" sz="1400" kern="1200" dirty="0"/>
            <a:t>NEPA analysis of potential impacts to the environment, human health, cultural and historical resources</a:t>
          </a:r>
        </a:p>
      </dsp:txBody>
      <dsp:txXfrm>
        <a:off x="1788898" y="2042356"/>
        <a:ext cx="2437306" cy="1361570"/>
      </dsp:txXfrm>
    </dsp:sp>
    <dsp:sp modelId="{66275558-AF58-4D3A-BF7E-A90BE678E2B1}">
      <dsp:nvSpPr>
        <dsp:cNvPr id="0" name=""/>
        <dsp:cNvSpPr/>
      </dsp:nvSpPr>
      <dsp:spPr>
        <a:xfrm>
          <a:off x="2837355" y="1531767"/>
          <a:ext cx="340392" cy="3403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4A3A75-6ADC-49D6-A754-CB84147AFE56}">
      <dsp:nvSpPr>
        <dsp:cNvPr id="0" name=""/>
        <dsp:cNvSpPr/>
      </dsp:nvSpPr>
      <dsp:spPr>
        <a:xfrm>
          <a:off x="4243359" y="72013"/>
          <a:ext cx="1215464" cy="13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CA" sz="1400" kern="1200" dirty="0"/>
            <a:t>Approval of Mine Plan</a:t>
          </a:r>
        </a:p>
      </dsp:txBody>
      <dsp:txXfrm>
        <a:off x="4243359" y="72013"/>
        <a:ext cx="1215464" cy="1361570"/>
      </dsp:txXfrm>
    </dsp:sp>
    <dsp:sp modelId="{2E9C69F7-00F8-4D22-AE27-D3206C44BD50}">
      <dsp:nvSpPr>
        <dsp:cNvPr id="0" name=""/>
        <dsp:cNvSpPr/>
      </dsp:nvSpPr>
      <dsp:spPr>
        <a:xfrm>
          <a:off x="4714676" y="1531767"/>
          <a:ext cx="340392" cy="3403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C1CD1D-9ECB-4920-9D07-88BD092C86DD}">
      <dsp:nvSpPr>
        <dsp:cNvPr id="0" name=""/>
        <dsp:cNvSpPr/>
      </dsp:nvSpPr>
      <dsp:spPr>
        <a:xfrm>
          <a:off x="5543539" y="2042356"/>
          <a:ext cx="1309929" cy="13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CA" sz="1400" kern="1200" dirty="0"/>
            <a:t>Establish a Reclamation Bond</a:t>
          </a:r>
        </a:p>
      </dsp:txBody>
      <dsp:txXfrm>
        <a:off x="5543539" y="2042356"/>
        <a:ext cx="1309929" cy="1361570"/>
      </dsp:txXfrm>
    </dsp:sp>
    <dsp:sp modelId="{B72C2BED-F6B7-41FC-9728-09121CD9864E}">
      <dsp:nvSpPr>
        <dsp:cNvPr id="0" name=""/>
        <dsp:cNvSpPr/>
      </dsp:nvSpPr>
      <dsp:spPr>
        <a:xfrm>
          <a:off x="6028308" y="1531767"/>
          <a:ext cx="340392" cy="3403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82CD4A7-0955-4322-A46D-9E18302A0C17}">
      <dsp:nvSpPr>
        <dsp:cNvPr id="0" name=""/>
        <dsp:cNvSpPr/>
      </dsp:nvSpPr>
      <dsp:spPr>
        <a:xfrm>
          <a:off x="6864542" y="72013"/>
          <a:ext cx="1293100" cy="13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CA" sz="1400" kern="1200" dirty="0"/>
            <a:t>Authorizing Mine Operations</a:t>
          </a:r>
        </a:p>
      </dsp:txBody>
      <dsp:txXfrm>
        <a:off x="6864542" y="72013"/>
        <a:ext cx="1293100" cy="1361570"/>
      </dsp:txXfrm>
    </dsp:sp>
    <dsp:sp modelId="{DFB46080-AB55-46EF-818B-A25B34E02832}">
      <dsp:nvSpPr>
        <dsp:cNvPr id="0" name=""/>
        <dsp:cNvSpPr/>
      </dsp:nvSpPr>
      <dsp:spPr>
        <a:xfrm>
          <a:off x="7380757" y="1531767"/>
          <a:ext cx="340392" cy="34039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84E21-0360-4F6E-8AB3-70D6BD18FE7B}">
      <dsp:nvSpPr>
        <dsp:cNvPr id="0" name=""/>
        <dsp:cNvSpPr/>
      </dsp:nvSpPr>
      <dsp:spPr>
        <a:xfrm>
          <a:off x="129867" y="0"/>
          <a:ext cx="1306488" cy="1306488"/>
        </a:xfrm>
        <a:prstGeom prst="ellipse">
          <a:avLst/>
        </a:prstGeom>
        <a:solidFill>
          <a:schemeClr val="bg1">
            <a:lumMod val="5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chemeClr val="bg1"/>
              </a:solidFill>
              <a:latin typeface="Calibri" panose="020F0502020204030204" pitchFamily="34" charset="0"/>
            </a:rPr>
            <a:t>22.0%</a:t>
          </a:r>
        </a:p>
      </dsp:txBody>
      <dsp:txXfrm>
        <a:off x="440158" y="97986"/>
        <a:ext cx="685906" cy="222102"/>
      </dsp:txXfrm>
    </dsp:sp>
    <dsp:sp modelId="{85CB3BA5-57FE-4B27-9B1B-33F6B9CE90B1}">
      <dsp:nvSpPr>
        <dsp:cNvPr id="0" name=""/>
        <dsp:cNvSpPr/>
      </dsp:nvSpPr>
      <dsp:spPr>
        <a:xfrm>
          <a:off x="507586" y="326621"/>
          <a:ext cx="979866" cy="979866"/>
        </a:xfrm>
        <a:prstGeom prst="ellipse">
          <a:avLst/>
        </a:prstGeom>
        <a:solidFill>
          <a:schemeClr val="bg2"/>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ysClr val="windowText" lastClr="000000"/>
              </a:solidFill>
              <a:latin typeface="Calibri" panose="020F0502020204030204" pitchFamily="34" charset="0"/>
            </a:rPr>
            <a:t>19.3%</a:t>
          </a:r>
        </a:p>
      </dsp:txBody>
      <dsp:txXfrm>
        <a:off x="651084" y="571588"/>
        <a:ext cx="692869" cy="489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84E21-0360-4F6E-8AB3-70D6BD18FE7B}">
      <dsp:nvSpPr>
        <dsp:cNvPr id="0" name=""/>
        <dsp:cNvSpPr/>
      </dsp:nvSpPr>
      <dsp:spPr>
        <a:xfrm>
          <a:off x="0" y="0"/>
          <a:ext cx="1380194" cy="1380194"/>
        </a:xfrm>
        <a:prstGeom prst="ellipse">
          <a:avLst/>
        </a:prstGeom>
        <a:solidFill>
          <a:schemeClr val="bg2"/>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ysClr val="windowText" lastClr="000000"/>
              </a:solidFill>
              <a:latin typeface="Calibri" panose="020F0502020204030204" pitchFamily="34" charset="0"/>
            </a:rPr>
            <a:t>$1,093M</a:t>
          </a:r>
        </a:p>
      </dsp:txBody>
      <dsp:txXfrm>
        <a:off x="327796" y="103514"/>
        <a:ext cx="724601" cy="234632"/>
      </dsp:txXfrm>
    </dsp:sp>
    <dsp:sp modelId="{85CB3BA5-57FE-4B27-9B1B-33F6B9CE90B1}">
      <dsp:nvSpPr>
        <dsp:cNvPr id="0" name=""/>
        <dsp:cNvSpPr/>
      </dsp:nvSpPr>
      <dsp:spPr>
        <a:xfrm>
          <a:off x="0" y="345048"/>
          <a:ext cx="1055175" cy="1035145"/>
        </a:xfrm>
        <a:prstGeom prst="ellipse">
          <a:avLst/>
        </a:prstGeom>
        <a:solidFill>
          <a:schemeClr val="tx1">
            <a:lumMod val="20000"/>
            <a:lumOff val="80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CA" sz="1200" b="1" kern="1200" dirty="0">
              <a:solidFill>
                <a:sysClr val="windowText" lastClr="000000"/>
              </a:solidFill>
              <a:latin typeface="Calibri" panose="020F0502020204030204" pitchFamily="34" charset="0"/>
            </a:rPr>
            <a:t>$832M</a:t>
          </a:r>
        </a:p>
      </dsp:txBody>
      <dsp:txXfrm>
        <a:off x="154526" y="603834"/>
        <a:ext cx="746121" cy="51757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0.09799</cdr:x>
      <cdr:y>0.64559</cdr:y>
    </cdr:from>
    <cdr:to>
      <cdr:x>0.95865</cdr:x>
      <cdr:y>0.64559</cdr:y>
    </cdr:to>
    <cdr:cxnSp macro="">
      <cdr:nvCxnSpPr>
        <cdr:cNvPr id="3" name="Straight Connector 2"/>
        <cdr:cNvCxnSpPr/>
      </cdr:nvCxnSpPr>
      <cdr:spPr>
        <a:xfrm xmlns:a="http://schemas.openxmlformats.org/drawingml/2006/main">
          <a:off x="475073" y="1736631"/>
          <a:ext cx="4172631" cy="0"/>
        </a:xfrm>
        <a:prstGeom xmlns:a="http://schemas.openxmlformats.org/drawingml/2006/main" prst="line">
          <a:avLst/>
        </a:prstGeom>
        <a:ln xmlns:a="http://schemas.openxmlformats.org/drawingml/2006/main">
          <a:solidFill>
            <a:schemeClr val="bg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0.09799</cdr:x>
      <cdr:y>0.46858</cdr:y>
    </cdr:from>
    <cdr:to>
      <cdr:x>0.96524</cdr:x>
      <cdr:y>0.46858</cdr:y>
    </cdr:to>
    <cdr:cxnSp macro="">
      <cdr:nvCxnSpPr>
        <cdr:cNvPr id="4" name="Straight Connector 3"/>
        <cdr:cNvCxnSpPr/>
      </cdr:nvCxnSpPr>
      <cdr:spPr>
        <a:xfrm xmlns:a="http://schemas.openxmlformats.org/drawingml/2006/main">
          <a:off x="475073" y="1260465"/>
          <a:ext cx="4204580" cy="0"/>
        </a:xfrm>
        <a:prstGeom xmlns:a="http://schemas.openxmlformats.org/drawingml/2006/main" prst="line">
          <a:avLst/>
        </a:prstGeom>
        <a:ln xmlns:a="http://schemas.openxmlformats.org/drawingml/2006/main">
          <a:solidFill>
            <a:schemeClr val="bg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0.84332</cdr:x>
      <cdr:y>0.31438</cdr:y>
    </cdr:from>
    <cdr:to>
      <cdr:x>0.99965</cdr:x>
      <cdr:y>0.46211</cdr:y>
    </cdr:to>
    <cdr:sp macro="" textlink="">
      <cdr:nvSpPr>
        <cdr:cNvPr id="5" name="TextBox 4"/>
        <cdr:cNvSpPr txBox="1"/>
      </cdr:nvSpPr>
      <cdr:spPr>
        <a:xfrm xmlns:a="http://schemas.openxmlformats.org/drawingml/2006/main">
          <a:off x="5708232" y="1131883"/>
          <a:ext cx="1058147" cy="5318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b="1" dirty="0">
              <a:solidFill>
                <a:schemeClr val="accent2"/>
              </a:solidFill>
            </a:rPr>
            <a:t>Build:</a:t>
          </a:r>
          <a:r>
            <a:rPr lang="en-US" sz="1400" b="1" baseline="0" dirty="0">
              <a:solidFill>
                <a:schemeClr val="accent2"/>
              </a:solidFill>
            </a:rPr>
            <a:t> 12%</a:t>
          </a:r>
          <a:endParaRPr lang="en-US" sz="1400" b="1" dirty="0">
            <a:solidFill>
              <a:schemeClr val="accent2"/>
            </a:solidFill>
          </a:endParaRPr>
        </a:p>
      </cdr:txBody>
    </cdr:sp>
  </cdr:relSizeAnchor>
  <cdr:relSizeAnchor xmlns:cdr="http://schemas.openxmlformats.org/drawingml/2006/chartDrawing">
    <cdr:from>
      <cdr:x>0.84367</cdr:x>
      <cdr:y>0.53431</cdr:y>
    </cdr:from>
    <cdr:to>
      <cdr:x>1</cdr:x>
      <cdr:y>0.68204</cdr:y>
    </cdr:to>
    <cdr:sp macro="" textlink="">
      <cdr:nvSpPr>
        <cdr:cNvPr id="6" name="TextBox 1"/>
        <cdr:cNvSpPr txBox="1"/>
      </cdr:nvSpPr>
      <cdr:spPr>
        <a:xfrm xmlns:a="http://schemas.openxmlformats.org/drawingml/2006/main">
          <a:off x="5710605" y="1923730"/>
          <a:ext cx="1058147" cy="5318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400" b="1" dirty="0">
              <a:solidFill>
                <a:schemeClr val="accent2"/>
              </a:solidFill>
            </a:rPr>
            <a:t>Buy:</a:t>
          </a:r>
          <a:r>
            <a:rPr lang="en-US" sz="1400" b="1" baseline="0" dirty="0">
              <a:solidFill>
                <a:schemeClr val="accent2"/>
              </a:solidFill>
            </a:rPr>
            <a:t> 6%</a:t>
          </a:r>
          <a:endParaRPr lang="en-US" sz="1400" b="1" dirty="0">
            <a:solidFill>
              <a:schemeClr val="accent2"/>
            </a:solidFill>
          </a:endParaRPr>
        </a:p>
      </cdr:txBody>
    </cdr:sp>
  </cdr:relSizeAnchor>
  <cdr:relSizeAnchor xmlns:cdr="http://schemas.openxmlformats.org/drawingml/2006/chartDrawing">
    <cdr:from>
      <cdr:x>0.15492</cdr:x>
      <cdr:y>0.08</cdr:y>
    </cdr:from>
    <cdr:to>
      <cdr:x>0.16825</cdr:x>
      <cdr:y>0.10534</cdr:y>
    </cdr:to>
    <cdr:sp macro="" textlink="">
      <cdr:nvSpPr>
        <cdr:cNvPr id="2" name="Diamond 1"/>
        <cdr:cNvSpPr/>
      </cdr:nvSpPr>
      <cdr:spPr>
        <a:xfrm xmlns:a="http://schemas.openxmlformats.org/drawingml/2006/main">
          <a:off x="1048637" y="288032"/>
          <a:ext cx="90227" cy="91234"/>
        </a:xfrm>
        <a:prstGeom xmlns:a="http://schemas.openxmlformats.org/drawingml/2006/main" prst="diamond">
          <a:avLst/>
        </a:prstGeom>
        <a:solidFill xmlns:a="http://schemas.openxmlformats.org/drawingml/2006/main">
          <a:schemeClr val="tx2"/>
        </a:solidFill>
        <a:ln xmlns:a="http://schemas.openxmlformats.org/drawingml/2006/main" w="12700">
          <a:solidFill>
            <a:schemeClr val="tx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0.1551</cdr:x>
      <cdr:y>0.12695</cdr:y>
    </cdr:from>
    <cdr:to>
      <cdr:x>0.16843</cdr:x>
      <cdr:y>0.1523</cdr:y>
    </cdr:to>
    <cdr:sp macro="" textlink="">
      <cdr:nvSpPr>
        <cdr:cNvPr id="8" name="Diamond 7"/>
        <cdr:cNvSpPr/>
      </cdr:nvSpPr>
      <cdr:spPr>
        <a:xfrm xmlns:a="http://schemas.openxmlformats.org/drawingml/2006/main">
          <a:off x="1049814" y="457070"/>
          <a:ext cx="90227" cy="91270"/>
        </a:xfrm>
        <a:prstGeom xmlns:a="http://schemas.openxmlformats.org/drawingml/2006/main" prst="diamond">
          <a:avLst/>
        </a:prstGeom>
        <a:noFill xmlns:a="http://schemas.openxmlformats.org/drawingml/2006/main"/>
        <a:ln xmlns:a="http://schemas.openxmlformats.org/drawingml/2006/main" w="12700">
          <a:solidFill>
            <a:schemeClr val="tx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0.14894</cdr:x>
      <cdr:y>0.06</cdr:y>
    </cdr:from>
    <cdr:to>
      <cdr:x>0.38973</cdr:x>
      <cdr:y>0.19625</cdr:y>
    </cdr:to>
    <cdr:sp macro="" textlink="">
      <cdr:nvSpPr>
        <cdr:cNvPr id="14" name="TextBox 13"/>
        <cdr:cNvSpPr txBox="1"/>
      </cdr:nvSpPr>
      <cdr:spPr>
        <a:xfrm xmlns:a="http://schemas.openxmlformats.org/drawingml/2006/main">
          <a:off x="1008112" y="216024"/>
          <a:ext cx="1629847" cy="4905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 pre</a:t>
          </a:r>
          <a:r>
            <a:rPr lang="en-US" sz="1000" baseline="0" dirty="0"/>
            <a:t> production asset</a:t>
          </a:r>
        </a:p>
        <a:p xmlns:a="http://schemas.openxmlformats.org/drawingml/2006/main">
          <a:r>
            <a:rPr lang="en-US" sz="1000" baseline="0" dirty="0"/>
            <a:t>- producing asset</a:t>
          </a:r>
          <a:endParaRPr lang="en-US"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0.28</cdr:x>
      <cdr:y>0.42138</cdr:y>
    </cdr:from>
    <cdr:to>
      <cdr:x>0.55484</cdr:x>
      <cdr:y>0.65805</cdr:y>
    </cdr:to>
    <cdr:sp macro="" textlink="">
      <cdr:nvSpPr>
        <cdr:cNvPr id="2" name="TextBox 1"/>
        <cdr:cNvSpPr txBox="1"/>
      </cdr:nvSpPr>
      <cdr:spPr>
        <a:xfrm xmlns:a="http://schemas.openxmlformats.org/drawingml/2006/main">
          <a:off x="1095323" y="948695"/>
          <a:ext cx="1075149" cy="5328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200" b="1" dirty="0">
              <a:solidFill>
                <a:schemeClr val="tx1"/>
              </a:solidFill>
              <a:latin typeface="Calibri" panose="020F0502020204030204" pitchFamily="34" charset="0"/>
            </a:rPr>
            <a:t>2.8 Moz</a:t>
          </a:r>
        </a:p>
        <a:p xmlns:a="http://schemas.openxmlformats.org/drawingml/2006/main">
          <a:pPr algn="ctr"/>
          <a:r>
            <a:rPr lang="en-CA" sz="1200" b="1" dirty="0">
              <a:solidFill>
                <a:schemeClr val="tx1"/>
              </a:solidFill>
              <a:latin typeface="Calibri" panose="020F0502020204030204" pitchFamily="34" charset="0"/>
            </a:rPr>
            <a:t>1.93 g/t Au</a:t>
          </a:r>
        </a:p>
      </cdr:txBody>
    </cdr:sp>
  </cdr:relSizeAnchor>
  <cdr:relSizeAnchor xmlns:cdr="http://schemas.openxmlformats.org/drawingml/2006/chartDrawing">
    <cdr:from>
      <cdr:x>0.32003</cdr:x>
      <cdr:y>0.13096</cdr:y>
    </cdr:from>
    <cdr:to>
      <cdr:x>0.59487</cdr:x>
      <cdr:y>0.36762</cdr:y>
    </cdr:to>
    <cdr:sp macro="" textlink="">
      <cdr:nvSpPr>
        <cdr:cNvPr id="3" name="TextBox 1"/>
        <cdr:cNvSpPr txBox="1"/>
      </cdr:nvSpPr>
      <cdr:spPr>
        <a:xfrm xmlns:a="http://schemas.openxmlformats.org/drawingml/2006/main">
          <a:off x="1092818" y="294838"/>
          <a:ext cx="938497" cy="5328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200" b="1" dirty="0">
              <a:solidFill>
                <a:schemeClr val="tx1"/>
              </a:solidFill>
              <a:latin typeface="Calibri" panose="020F0502020204030204" pitchFamily="34" charset="0"/>
            </a:rPr>
            <a:t>0.4 Moz</a:t>
          </a:r>
        </a:p>
        <a:p xmlns:a="http://schemas.openxmlformats.org/drawingml/2006/main">
          <a:pPr algn="ctr"/>
          <a:r>
            <a:rPr lang="en-CA" sz="1200" b="1" dirty="0">
              <a:solidFill>
                <a:schemeClr val="tx1"/>
              </a:solidFill>
              <a:latin typeface="Calibri" panose="020F0502020204030204" pitchFamily="34" charset="0"/>
            </a:rPr>
            <a:t>1.31 g/t Au</a:t>
          </a:r>
        </a:p>
      </cdr:txBody>
    </cdr:sp>
  </cdr:relSizeAnchor>
</c:userShapes>
</file>

<file path=ppt/drawings/drawing3.xml><?xml version="1.0" encoding="utf-8"?>
<c:userShapes xmlns:c="http://schemas.openxmlformats.org/drawingml/2006/chart">
  <cdr:relSizeAnchor xmlns:cdr="http://schemas.openxmlformats.org/drawingml/2006/chartDrawing">
    <cdr:from>
      <cdr:x>0.3354</cdr:x>
      <cdr:y>0.38234</cdr:y>
    </cdr:from>
    <cdr:to>
      <cdr:x>0.61024</cdr:x>
      <cdr:y>0.66424</cdr:y>
    </cdr:to>
    <cdr:sp macro="" textlink="">
      <cdr:nvSpPr>
        <cdr:cNvPr id="2" name="TextBox 1"/>
        <cdr:cNvSpPr txBox="1"/>
      </cdr:nvSpPr>
      <cdr:spPr>
        <a:xfrm xmlns:a="http://schemas.openxmlformats.org/drawingml/2006/main">
          <a:off x="1108670" y="690015"/>
          <a:ext cx="908488" cy="5087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200" b="1" dirty="0">
              <a:solidFill>
                <a:schemeClr val="tx1"/>
              </a:solidFill>
              <a:latin typeface="Calibri" panose="020F0502020204030204" pitchFamily="34" charset="0"/>
            </a:rPr>
            <a:t>1.1 Moz</a:t>
          </a:r>
        </a:p>
        <a:p xmlns:a="http://schemas.openxmlformats.org/drawingml/2006/main">
          <a:pPr algn="ctr"/>
          <a:r>
            <a:rPr lang="en-CA" sz="1200" b="1" dirty="0">
              <a:solidFill>
                <a:schemeClr val="tx1"/>
              </a:solidFill>
              <a:latin typeface="Calibri" panose="020F0502020204030204" pitchFamily="34" charset="0"/>
            </a:rPr>
            <a:t>1.60 g/t Au</a:t>
          </a:r>
        </a:p>
      </cdr:txBody>
    </cdr:sp>
  </cdr:relSizeAnchor>
  <cdr:relSizeAnchor xmlns:cdr="http://schemas.openxmlformats.org/drawingml/2006/chartDrawing">
    <cdr:from>
      <cdr:x>0.3354</cdr:x>
      <cdr:y>0.11398</cdr:y>
    </cdr:from>
    <cdr:to>
      <cdr:x>0.61025</cdr:x>
      <cdr:y>0.35064</cdr:y>
    </cdr:to>
    <cdr:sp macro="" textlink="">
      <cdr:nvSpPr>
        <cdr:cNvPr id="3" name="TextBox 1"/>
        <cdr:cNvSpPr txBox="1"/>
      </cdr:nvSpPr>
      <cdr:spPr>
        <a:xfrm xmlns:a="http://schemas.openxmlformats.org/drawingml/2006/main">
          <a:off x="1108670" y="205700"/>
          <a:ext cx="908522" cy="42710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200" b="1" dirty="0">
              <a:solidFill>
                <a:schemeClr val="tx1"/>
              </a:solidFill>
              <a:latin typeface="Calibri" panose="020F0502020204030204" pitchFamily="34" charset="0"/>
            </a:rPr>
            <a:t>0.4 Moz</a:t>
          </a:r>
        </a:p>
        <a:p xmlns:a="http://schemas.openxmlformats.org/drawingml/2006/main">
          <a:pPr algn="ctr"/>
          <a:r>
            <a:rPr lang="en-CA" sz="1200" b="1" dirty="0">
              <a:solidFill>
                <a:schemeClr val="tx1"/>
              </a:solidFill>
              <a:latin typeface="Calibri" panose="020F0502020204030204" pitchFamily="34" charset="0"/>
            </a:rPr>
            <a:t>1.52 g/t Au</a:t>
          </a:r>
        </a:p>
      </cdr:txBody>
    </cdr:sp>
  </cdr:relSizeAnchor>
</c:userShapes>
</file>

<file path=ppt/drawings/drawing4.xml><?xml version="1.0" encoding="utf-8"?>
<c:userShapes xmlns:c="http://schemas.openxmlformats.org/drawingml/2006/chart">
  <cdr:relSizeAnchor xmlns:cdr="http://schemas.openxmlformats.org/drawingml/2006/chartDrawing">
    <cdr:from>
      <cdr:x>0.31501</cdr:x>
      <cdr:y>0.10401</cdr:y>
    </cdr:from>
    <cdr:to>
      <cdr:x>0.58986</cdr:x>
      <cdr:y>0.35061</cdr:y>
    </cdr:to>
    <cdr:sp macro="" textlink="">
      <cdr:nvSpPr>
        <cdr:cNvPr id="3" name="TextBox 1"/>
        <cdr:cNvSpPr txBox="1"/>
      </cdr:nvSpPr>
      <cdr:spPr>
        <a:xfrm xmlns:a="http://schemas.openxmlformats.org/drawingml/2006/main">
          <a:off x="985392" y="198942"/>
          <a:ext cx="859779" cy="4716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200" b="1" dirty="0">
              <a:solidFill>
                <a:schemeClr val="tx1"/>
              </a:solidFill>
              <a:latin typeface="Calibri" panose="020F0502020204030204" pitchFamily="34" charset="0"/>
            </a:rPr>
            <a:t>0.3 Moz</a:t>
          </a:r>
        </a:p>
        <a:p xmlns:a="http://schemas.openxmlformats.org/drawingml/2006/main">
          <a:pPr algn="ctr"/>
          <a:r>
            <a:rPr lang="en-CA" sz="1200" b="1" dirty="0">
              <a:solidFill>
                <a:schemeClr val="tx1"/>
              </a:solidFill>
              <a:latin typeface="Calibri" panose="020F0502020204030204" pitchFamily="34" charset="0"/>
            </a:rPr>
            <a:t>1.15 g/t Au</a:t>
          </a:r>
        </a:p>
      </cdr:txBody>
    </cdr:sp>
  </cdr:relSizeAnchor>
  <cdr:relSizeAnchor xmlns:cdr="http://schemas.openxmlformats.org/drawingml/2006/chartDrawing">
    <cdr:from>
      <cdr:x>0.31101</cdr:x>
      <cdr:y>0.41046</cdr:y>
    </cdr:from>
    <cdr:to>
      <cdr:x>0.58585</cdr:x>
      <cdr:y>0.73146</cdr:y>
    </cdr:to>
    <cdr:sp macro="" textlink="">
      <cdr:nvSpPr>
        <cdr:cNvPr id="2" name="TextBox 1"/>
        <cdr:cNvSpPr txBox="1"/>
      </cdr:nvSpPr>
      <cdr:spPr>
        <a:xfrm xmlns:a="http://schemas.openxmlformats.org/drawingml/2006/main">
          <a:off x="972898" y="785075"/>
          <a:ext cx="859747" cy="6139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200" b="1" dirty="0">
              <a:solidFill>
                <a:schemeClr val="tx1"/>
              </a:solidFill>
              <a:latin typeface="Calibri" panose="020F0502020204030204" pitchFamily="34" charset="0"/>
            </a:rPr>
            <a:t>1.5 Moz</a:t>
          </a:r>
        </a:p>
        <a:p xmlns:a="http://schemas.openxmlformats.org/drawingml/2006/main">
          <a:pPr algn="ctr"/>
          <a:r>
            <a:rPr lang="en-CA" sz="1200" b="1" dirty="0">
              <a:solidFill>
                <a:schemeClr val="tx1"/>
              </a:solidFill>
              <a:latin typeface="Calibri" panose="020F0502020204030204" pitchFamily="34" charset="0"/>
            </a:rPr>
            <a:t>1.30 g/t Au</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4BD41052-8B4B-44E9-A680-AEF6298D2AB4}" type="datetimeFigureOut">
              <a:rPr lang="en-CA" smtClean="0"/>
              <a:t>29/10/2016</a:t>
            </a:fld>
            <a:endParaRPr lang="en-CA"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D67C693E-45FC-4F3E-A3BD-2BE3BB3ACABC}" type="slidenum">
              <a:rPr lang="en-CA" smtClean="0"/>
              <a:t>‹#›</a:t>
            </a:fld>
            <a:endParaRPr lang="en-CA" dirty="0"/>
          </a:p>
        </p:txBody>
      </p:sp>
    </p:spTree>
    <p:extLst>
      <p:ext uri="{BB962C8B-B14F-4D97-AF65-F5344CB8AC3E}">
        <p14:creationId xmlns:p14="http://schemas.microsoft.com/office/powerpoint/2010/main" val="3107351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19A2C8F-8669-404F-9D66-8A8C1C605DAE}" type="datetimeFigureOut">
              <a:rPr lang="en-CA" smtClean="0"/>
              <a:t>29/10/2016</a:t>
            </a:fld>
            <a:endParaRPr lang="en-CA" dirty="0"/>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5232B73-F0D1-41F4-90DF-75F7E8C0D3B5}" type="slidenum">
              <a:rPr lang="en-CA" smtClean="0"/>
              <a:t>‹#›</a:t>
            </a:fld>
            <a:endParaRPr lang="en-CA" dirty="0"/>
          </a:p>
        </p:txBody>
      </p:sp>
    </p:spTree>
    <p:extLst>
      <p:ext uri="{BB962C8B-B14F-4D97-AF65-F5344CB8AC3E}">
        <p14:creationId xmlns:p14="http://schemas.microsoft.com/office/powerpoint/2010/main" val="428628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3</a:t>
            </a:fld>
            <a:endParaRPr lang="en-CA" dirty="0"/>
          </a:p>
        </p:txBody>
      </p:sp>
    </p:spTree>
    <p:extLst>
      <p:ext uri="{BB962C8B-B14F-4D97-AF65-F5344CB8AC3E}">
        <p14:creationId xmlns:p14="http://schemas.microsoft.com/office/powerpoint/2010/main" val="28352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33</a:t>
            </a:fld>
            <a:endParaRPr lang="en-CA" dirty="0"/>
          </a:p>
        </p:txBody>
      </p:sp>
    </p:spTree>
    <p:extLst>
      <p:ext uri="{BB962C8B-B14F-4D97-AF65-F5344CB8AC3E}">
        <p14:creationId xmlns:p14="http://schemas.microsoft.com/office/powerpoint/2010/main" val="259356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a:t>38</a:t>
            </a:fld>
            <a:endParaRPr lang="en-US" dirty="0"/>
          </a:p>
        </p:txBody>
      </p:sp>
    </p:spTree>
    <p:extLst>
      <p:ext uri="{BB962C8B-B14F-4D97-AF65-F5344CB8AC3E}">
        <p14:creationId xmlns:p14="http://schemas.microsoft.com/office/powerpoint/2010/main" val="395428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5</a:t>
            </a:fld>
            <a:endParaRPr lang="en-CA" dirty="0"/>
          </a:p>
        </p:txBody>
      </p:sp>
    </p:spTree>
    <p:extLst>
      <p:ext uri="{BB962C8B-B14F-4D97-AF65-F5344CB8AC3E}">
        <p14:creationId xmlns:p14="http://schemas.microsoft.com/office/powerpoint/2010/main" val="397977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6</a:t>
            </a:fld>
            <a:endParaRPr lang="en-CA" dirty="0"/>
          </a:p>
        </p:txBody>
      </p:sp>
    </p:spTree>
    <p:extLst>
      <p:ext uri="{BB962C8B-B14F-4D97-AF65-F5344CB8AC3E}">
        <p14:creationId xmlns:p14="http://schemas.microsoft.com/office/powerpoint/2010/main" val="102142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11</a:t>
            </a:fld>
            <a:endParaRPr lang="en-CA" dirty="0"/>
          </a:p>
        </p:txBody>
      </p:sp>
    </p:spTree>
    <p:extLst>
      <p:ext uri="{BB962C8B-B14F-4D97-AF65-F5344CB8AC3E}">
        <p14:creationId xmlns:p14="http://schemas.microsoft.com/office/powerpoint/2010/main" val="427969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12</a:t>
            </a:fld>
            <a:endParaRPr lang="en-CA" dirty="0"/>
          </a:p>
        </p:txBody>
      </p:sp>
    </p:spTree>
    <p:extLst>
      <p:ext uri="{BB962C8B-B14F-4D97-AF65-F5344CB8AC3E}">
        <p14:creationId xmlns:p14="http://schemas.microsoft.com/office/powerpoint/2010/main" val="2810591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13</a:t>
            </a:fld>
            <a:endParaRPr lang="en-CA" dirty="0"/>
          </a:p>
        </p:txBody>
      </p:sp>
    </p:spTree>
    <p:extLst>
      <p:ext uri="{BB962C8B-B14F-4D97-AF65-F5344CB8AC3E}">
        <p14:creationId xmlns:p14="http://schemas.microsoft.com/office/powerpoint/2010/main" val="212789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20B24E4-CD3B-4A15-90BF-FFF0D56A0810}" type="slidenum">
              <a:rPr lang="en-CA" smtClean="0"/>
              <a:t>14</a:t>
            </a:fld>
            <a:endParaRPr lang="en-CA" dirty="0"/>
          </a:p>
        </p:txBody>
      </p:sp>
    </p:spTree>
    <p:extLst>
      <p:ext uri="{BB962C8B-B14F-4D97-AF65-F5344CB8AC3E}">
        <p14:creationId xmlns:p14="http://schemas.microsoft.com/office/powerpoint/2010/main" val="2743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19</a:t>
            </a:fld>
            <a:endParaRPr lang="en-US" dirty="0"/>
          </a:p>
        </p:txBody>
      </p:sp>
    </p:spTree>
    <p:extLst>
      <p:ext uri="{BB962C8B-B14F-4D97-AF65-F5344CB8AC3E}">
        <p14:creationId xmlns:p14="http://schemas.microsoft.com/office/powerpoint/2010/main" val="366179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232B73-F0D1-41F4-90DF-75F7E8C0D3B5}" type="slidenum">
              <a:rPr lang="en-CA" smtClean="0"/>
              <a:t>22</a:t>
            </a:fld>
            <a:endParaRPr lang="en-CA" dirty="0"/>
          </a:p>
        </p:txBody>
      </p:sp>
    </p:spTree>
    <p:extLst>
      <p:ext uri="{BB962C8B-B14F-4D97-AF65-F5344CB8AC3E}">
        <p14:creationId xmlns:p14="http://schemas.microsoft.com/office/powerpoint/2010/main" val="100915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CA" dirty="0"/>
          </a:p>
        </p:txBody>
      </p:sp>
    </p:spTree>
    <p:extLst>
      <p:ext uri="{BB962C8B-B14F-4D97-AF65-F5344CB8AC3E}">
        <p14:creationId xmlns:p14="http://schemas.microsoft.com/office/powerpoint/2010/main" val="415775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CA" dirty="0"/>
          </a:p>
        </p:txBody>
      </p:sp>
      <p:sp>
        <p:nvSpPr>
          <p:cNvPr id="6" name="Slide Number Placeholder 5"/>
          <p:cNvSpPr>
            <a:spLocks noGrp="1"/>
          </p:cNvSpPr>
          <p:nvPr>
            <p:ph type="sldNum" sz="quarter" idx="12"/>
          </p:nvPr>
        </p:nvSpPr>
        <p:spPr>
          <a:xfrm>
            <a:off x="7159561" y="-696"/>
            <a:ext cx="1979712" cy="195487"/>
          </a:xfrm>
          <a:prstGeom prst="rect">
            <a:avLst/>
          </a:prstGeom>
        </p:spPr>
        <p:txBody>
          <a:bodyPr/>
          <a:lstStyle/>
          <a:p>
            <a:fld id="{5F69C0ED-01B2-444F-A4FC-6D40A7A4AB38}" type="slidenum">
              <a:rPr lang="en-CA" smtClean="0"/>
              <a:t>‹#›</a:t>
            </a:fld>
            <a:endParaRPr lang="en-CA" dirty="0"/>
          </a:p>
        </p:txBody>
      </p:sp>
    </p:spTree>
    <p:extLst>
      <p:ext uri="{BB962C8B-B14F-4D97-AF65-F5344CB8AC3E}">
        <p14:creationId xmlns:p14="http://schemas.microsoft.com/office/powerpoint/2010/main" val="390970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CA" dirty="0"/>
          </a:p>
        </p:txBody>
      </p:sp>
      <p:sp>
        <p:nvSpPr>
          <p:cNvPr id="6" name="Slide Number Placeholder 5"/>
          <p:cNvSpPr>
            <a:spLocks noGrp="1"/>
          </p:cNvSpPr>
          <p:nvPr>
            <p:ph type="sldNum" sz="quarter" idx="12"/>
          </p:nvPr>
        </p:nvSpPr>
        <p:spPr>
          <a:xfrm>
            <a:off x="7159561" y="-696"/>
            <a:ext cx="1979712" cy="195487"/>
          </a:xfrm>
          <a:prstGeom prst="rect">
            <a:avLst/>
          </a:prstGeom>
        </p:spPr>
        <p:txBody>
          <a:bodyPr/>
          <a:lstStyle/>
          <a:p>
            <a:fld id="{5F69C0ED-01B2-444F-A4FC-6D40A7A4AB38}" type="slidenum">
              <a:rPr lang="en-CA" smtClean="0"/>
              <a:t>‹#›</a:t>
            </a:fld>
            <a:endParaRPr lang="en-CA" dirty="0"/>
          </a:p>
        </p:txBody>
      </p:sp>
    </p:spTree>
    <p:extLst>
      <p:ext uri="{BB962C8B-B14F-4D97-AF65-F5344CB8AC3E}">
        <p14:creationId xmlns:p14="http://schemas.microsoft.com/office/powerpoint/2010/main" val="136409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Tree>
    <p:extLst>
      <p:ext uri="{BB962C8B-B14F-4D97-AF65-F5344CB8AC3E}">
        <p14:creationId xmlns:p14="http://schemas.microsoft.com/office/powerpoint/2010/main" val="336592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CA" dirty="0"/>
          </a:p>
        </p:txBody>
      </p:sp>
    </p:spTree>
    <p:extLst>
      <p:ext uri="{BB962C8B-B14F-4D97-AF65-F5344CB8AC3E}">
        <p14:creationId xmlns:p14="http://schemas.microsoft.com/office/powerpoint/2010/main" val="18697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67544" y="1203598"/>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716016" y="1203598"/>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CA" dirty="0"/>
          </a:p>
        </p:txBody>
      </p:sp>
    </p:spTree>
    <p:extLst>
      <p:ext uri="{BB962C8B-B14F-4D97-AF65-F5344CB8AC3E}">
        <p14:creationId xmlns:p14="http://schemas.microsoft.com/office/powerpoint/2010/main" val="256211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CA" dirty="0"/>
          </a:p>
        </p:txBody>
      </p:sp>
    </p:spTree>
    <p:extLst>
      <p:ext uri="{BB962C8B-B14F-4D97-AF65-F5344CB8AC3E}">
        <p14:creationId xmlns:p14="http://schemas.microsoft.com/office/powerpoint/2010/main" val="315975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Date Placeholder 2"/>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Tree>
    <p:extLst>
      <p:ext uri="{BB962C8B-B14F-4D97-AF65-F5344CB8AC3E}">
        <p14:creationId xmlns:p14="http://schemas.microsoft.com/office/powerpoint/2010/main" val="14569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CA" dirty="0"/>
          </a:p>
        </p:txBody>
      </p:sp>
    </p:spTree>
    <p:extLst>
      <p:ext uri="{BB962C8B-B14F-4D97-AF65-F5344CB8AC3E}">
        <p14:creationId xmlns:p14="http://schemas.microsoft.com/office/powerpoint/2010/main" val="364896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CA" dirty="0"/>
          </a:p>
        </p:txBody>
      </p:sp>
      <p:sp>
        <p:nvSpPr>
          <p:cNvPr id="7" name="Slide Number Placeholder 6"/>
          <p:cNvSpPr>
            <a:spLocks noGrp="1"/>
          </p:cNvSpPr>
          <p:nvPr>
            <p:ph type="sldNum" sz="quarter" idx="12"/>
          </p:nvPr>
        </p:nvSpPr>
        <p:spPr>
          <a:xfrm>
            <a:off x="7159561" y="-696"/>
            <a:ext cx="1979712" cy="195487"/>
          </a:xfrm>
          <a:prstGeom prst="rect">
            <a:avLst/>
          </a:prstGeom>
        </p:spPr>
        <p:txBody>
          <a:bodyPr/>
          <a:lstStyle/>
          <a:p>
            <a:fld id="{5F69C0ED-01B2-444F-A4FC-6D40A7A4AB38}" type="slidenum">
              <a:rPr lang="en-CA" smtClean="0"/>
              <a:t>‹#›</a:t>
            </a:fld>
            <a:endParaRPr lang="en-CA" dirty="0"/>
          </a:p>
        </p:txBody>
      </p:sp>
    </p:spTree>
    <p:extLst>
      <p:ext uri="{BB962C8B-B14F-4D97-AF65-F5344CB8AC3E}">
        <p14:creationId xmlns:p14="http://schemas.microsoft.com/office/powerpoint/2010/main" val="200841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4930210"/>
            <a:ext cx="1984439" cy="195486"/>
          </a:xfrm>
          <a:prstGeom prst="rect">
            <a:avLst/>
          </a:prstGeom>
        </p:spPr>
        <p:txBody>
          <a:bodyPr/>
          <a:lstStyle/>
          <a:p>
            <a:fld id="{E050B0E0-48FC-4A02-B528-63DC0EC26D99}" type="datetimeFigureOut">
              <a:rPr lang="en-CA" smtClean="0"/>
              <a:t>29/10/2016</a:t>
            </a:fld>
            <a:endParaRPr lang="en-CA"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CA" dirty="0"/>
          </a:p>
        </p:txBody>
      </p:sp>
    </p:spTree>
    <p:extLst>
      <p:ext uri="{BB962C8B-B14F-4D97-AF65-F5344CB8AC3E}">
        <p14:creationId xmlns:p14="http://schemas.microsoft.com/office/powerpoint/2010/main" val="2818145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05978"/>
            <a:ext cx="8507288" cy="85725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179512" y="1203598"/>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a:endCxn id="7" idx="3"/>
          </p:cNvCxnSpPr>
          <p:nvPr/>
        </p:nvCxnSpPr>
        <p:spPr>
          <a:xfrm>
            <a:off x="0" y="843558"/>
            <a:ext cx="9144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853064" y="722678"/>
            <a:ext cx="290936" cy="241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n-lt"/>
            </a:endParaRPr>
          </a:p>
        </p:txBody>
      </p:sp>
      <p:sp>
        <p:nvSpPr>
          <p:cNvPr id="21" name="Slide Number Placeholder 5"/>
          <p:cNvSpPr txBox="1">
            <a:spLocks/>
          </p:cNvSpPr>
          <p:nvPr/>
        </p:nvSpPr>
        <p:spPr>
          <a:xfrm>
            <a:off x="8748464" y="745813"/>
            <a:ext cx="419296" cy="195487"/>
          </a:xfrm>
          <a:prstGeom prst="rect">
            <a:avLst/>
          </a:prstGeom>
        </p:spPr>
        <p:txBody>
          <a:bodyPr vert="horz" lIns="91440" tIns="45720" rIns="91440" bIns="45720" rtlCol="0" anchor="ct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69C0ED-01B2-444F-A4FC-6D40A7A4AB38}" type="slidenum">
              <a:rPr lang="en-CA" smtClean="0">
                <a:latin typeface="+mn-lt"/>
              </a:rPr>
              <a:pPr algn="ctr"/>
              <a:t>‹#›</a:t>
            </a:fld>
            <a:endParaRPr lang="en-CA" dirty="0">
              <a:latin typeface="+mn-lt"/>
            </a:endParaRPr>
          </a:p>
        </p:txBody>
      </p:sp>
    </p:spTree>
    <p:extLst>
      <p:ext uri="{BB962C8B-B14F-4D97-AF65-F5344CB8AC3E}">
        <p14:creationId xmlns:p14="http://schemas.microsoft.com/office/powerpoint/2010/main" val="2705379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2400" b="1" kern="1200" spc="300" baseline="0">
          <a:solidFill>
            <a:schemeClr val="tx1"/>
          </a:solidFill>
          <a:latin typeface="+mn-lt"/>
          <a:ea typeface="+mj-ea"/>
          <a:cs typeface="+mj-cs"/>
        </a:defRPr>
      </a:lvl1pPr>
    </p:titleStyle>
    <p:bodyStyle>
      <a:lvl1pPr marL="180975" indent="-180975"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erriweather" panose="02000000000000000000" pitchFamily="2" charset="0"/>
        </a:defRPr>
      </a:lvl1pPr>
      <a:lvl2pPr marL="449263" indent="-182563"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erriweather" panose="02000000000000000000" pitchFamily="2" charset="0"/>
        </a:defRPr>
      </a:lvl2pPr>
      <a:lvl3pPr marL="896938" indent="-180975"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erriweather"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erriweather"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erriweather"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hdphoto" Target="../media/hdphoto6.wdp"/><Relationship Id="rId18" Type="http://schemas.openxmlformats.org/officeDocument/2006/relationships/image" Target="../media/image33.emf"/><Relationship Id="rId3" Type="http://schemas.openxmlformats.org/officeDocument/2006/relationships/image" Target="../media/image22.jpeg"/><Relationship Id="rId7" Type="http://schemas.openxmlformats.org/officeDocument/2006/relationships/image" Target="../media/image25.jpeg"/><Relationship Id="rId12" Type="http://schemas.openxmlformats.org/officeDocument/2006/relationships/image" Target="../media/image30.png"/><Relationship Id="rId17" Type="http://schemas.microsoft.com/office/2007/relationships/hdphoto" Target="../media/hdphoto8.wdp"/><Relationship Id="rId2" Type="http://schemas.openxmlformats.org/officeDocument/2006/relationships/image" Target="../media/image21.jpeg"/><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microsoft.com/office/2007/relationships/hdphoto" Target="../media/hdphoto7.wdp"/><Relationship Id="rId10" Type="http://schemas.openxmlformats.org/officeDocument/2006/relationships/image" Target="../media/image28.jpeg"/><Relationship Id="rId19" Type="http://schemas.openxmlformats.org/officeDocument/2006/relationships/image" Target="../media/image34.jpeg"/><Relationship Id="rId4" Type="http://schemas.microsoft.com/office/2007/relationships/hdphoto" Target="../media/hdphoto5.wdp"/><Relationship Id="rId9" Type="http://schemas.openxmlformats.org/officeDocument/2006/relationships/image" Target="../media/image27.jpeg"/><Relationship Id="rId1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53.jpeg"/><Relationship Id="rId17" Type="http://schemas.microsoft.com/office/2007/relationships/hdphoto" Target="../media/hdphoto16.wdp"/><Relationship Id="rId2" Type="http://schemas.openxmlformats.org/officeDocument/2006/relationships/image" Target="../media/image48.jpe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0.jpeg"/><Relationship Id="rId11" Type="http://schemas.microsoft.com/office/2007/relationships/hdphoto" Target="../media/hdphoto13.wdp"/><Relationship Id="rId5" Type="http://schemas.microsoft.com/office/2007/relationships/hdphoto" Target="../media/hdphoto10.wdp"/><Relationship Id="rId15" Type="http://schemas.microsoft.com/office/2007/relationships/hdphoto" Target="../media/hdphoto15.wdp"/><Relationship Id="rId10" Type="http://schemas.openxmlformats.org/officeDocument/2006/relationships/image" Target="../media/image52.png"/><Relationship Id="rId4" Type="http://schemas.openxmlformats.org/officeDocument/2006/relationships/image" Target="../media/image49.jpeg"/><Relationship Id="rId9" Type="http://schemas.microsoft.com/office/2007/relationships/hdphoto" Target="../media/hdphoto12.wdp"/><Relationship Id="rId1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2.jpeg"/><Relationship Id="rId7" Type="http://schemas.openxmlformats.org/officeDocument/2006/relationships/diagramColors" Target="../diagrams/colors2.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chart" Target="../charts/chart11.xml"/><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chart" Target="../charts/chart13.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chart" Target="../charts/chart12.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chart" Target="../charts/chart1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www.midasgoldcorp.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w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5.pn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3</a:t>
            </a:r>
          </a:p>
        </p:txBody>
      </p:sp>
      <p:sp>
        <p:nvSpPr>
          <p:cNvPr id="3" name="Subtitle 2"/>
          <p:cNvSpPr>
            <a:spLocks noGrp="1"/>
          </p:cNvSpPr>
          <p:nvPr>
            <p:ph type="subTitle" idx="1"/>
          </p:nvPr>
        </p:nvSpPr>
        <p:spPr/>
        <p:txBody>
          <a:bodyPr/>
          <a:lstStyle/>
          <a:p>
            <a:endParaRPr lang="en-CA"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l="27422" t="20320" r="27566" b="36242"/>
          <a:stretch/>
        </p:blipFill>
        <p:spPr>
          <a:xfrm>
            <a:off x="2398143" y="448574"/>
            <a:ext cx="4114800" cy="2234241"/>
          </a:xfrm>
          <a:prstGeom prst="rect">
            <a:avLst/>
          </a:prstGeom>
        </p:spPr>
      </p:pic>
      <p:sp>
        <p:nvSpPr>
          <p:cNvPr id="16" name="TextBox 15"/>
          <p:cNvSpPr txBox="1"/>
          <p:nvPr/>
        </p:nvSpPr>
        <p:spPr>
          <a:xfrm>
            <a:off x="2432192" y="2741415"/>
            <a:ext cx="4099969" cy="830997"/>
          </a:xfrm>
          <a:prstGeom prst="rect">
            <a:avLst/>
          </a:prstGeom>
          <a:noFill/>
        </p:spPr>
        <p:txBody>
          <a:bodyPr wrap="none" rtlCol="0">
            <a:spAutoFit/>
          </a:bodyPr>
          <a:lstStyle/>
          <a:p>
            <a:pPr algn="ctr"/>
            <a:r>
              <a:rPr lang="en-CA" sz="2400" b="1" spc="300" dirty="0">
                <a:solidFill>
                  <a:schemeClr val="bg1"/>
                </a:solidFill>
                <a:effectLst>
                  <a:outerShdw blurRad="38100" dist="38100" dir="2700000" algn="tl">
                    <a:srgbClr val="000000">
                      <a:alpha val="43137"/>
                    </a:srgbClr>
                  </a:outerShdw>
                </a:effectLst>
              </a:rPr>
              <a:t>STIBNITE GOLD PROJECT</a:t>
            </a:r>
          </a:p>
          <a:p>
            <a:pPr algn="ctr"/>
            <a:r>
              <a:rPr lang="en-CA" sz="2400" b="1" spc="300" dirty="0">
                <a:solidFill>
                  <a:schemeClr val="bg1"/>
                </a:solidFill>
                <a:effectLst>
                  <a:outerShdw blurRad="38100" dist="38100" dir="2700000" algn="tl">
                    <a:srgbClr val="000000">
                      <a:alpha val="43137"/>
                    </a:srgbClr>
                  </a:outerShdw>
                </a:effectLst>
              </a:rPr>
              <a:t>IDAHO, USA</a:t>
            </a:r>
          </a:p>
        </p:txBody>
      </p:sp>
      <p:grpSp>
        <p:nvGrpSpPr>
          <p:cNvPr id="6" name="Group 5"/>
          <p:cNvGrpSpPr/>
          <p:nvPr/>
        </p:nvGrpSpPr>
        <p:grpSpPr>
          <a:xfrm>
            <a:off x="2497540" y="2781152"/>
            <a:ext cx="3966849" cy="726702"/>
            <a:chOff x="2471410" y="2787774"/>
            <a:chExt cx="3992980" cy="726702"/>
          </a:xfrm>
        </p:grpSpPr>
        <p:cxnSp>
          <p:nvCxnSpPr>
            <p:cNvPr id="22" name="Straight Connector 21"/>
            <p:cNvCxnSpPr/>
            <p:nvPr/>
          </p:nvCxnSpPr>
          <p:spPr>
            <a:xfrm>
              <a:off x="2471410" y="2787774"/>
              <a:ext cx="39929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471410" y="3514476"/>
              <a:ext cx="399298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7682129" y="4803997"/>
            <a:ext cx="1468800" cy="307777"/>
          </a:xfrm>
          <a:prstGeom prst="rect">
            <a:avLst/>
          </a:prstGeom>
          <a:noFill/>
        </p:spPr>
        <p:txBody>
          <a:bodyPr wrap="none" rtlCol="0">
            <a:spAutoFit/>
          </a:bodyPr>
          <a:lstStyle/>
          <a:p>
            <a:pPr algn="r"/>
            <a:r>
              <a:rPr lang="en-CA" sz="1400" b="1">
                <a:solidFill>
                  <a:schemeClr val="bg1"/>
                </a:solidFill>
              </a:rPr>
              <a:t>NOVEMBER </a:t>
            </a:r>
            <a:r>
              <a:rPr lang="en-CA" sz="1400" b="1" dirty="0">
                <a:solidFill>
                  <a:schemeClr val="bg1"/>
                </a:solidFill>
              </a:rPr>
              <a:t>2016</a:t>
            </a:r>
          </a:p>
        </p:txBody>
      </p:sp>
      <p:sp>
        <p:nvSpPr>
          <p:cNvPr id="11" name="TextBox 10"/>
          <p:cNvSpPr txBox="1"/>
          <p:nvPr/>
        </p:nvSpPr>
        <p:spPr>
          <a:xfrm>
            <a:off x="0" y="4617838"/>
            <a:ext cx="1284711" cy="523220"/>
          </a:xfrm>
          <a:prstGeom prst="rect">
            <a:avLst/>
          </a:prstGeom>
          <a:noFill/>
        </p:spPr>
        <p:txBody>
          <a:bodyPr wrap="none" rtlCol="0">
            <a:spAutoFit/>
          </a:bodyPr>
          <a:lstStyle/>
          <a:p>
            <a:r>
              <a:rPr lang="en-CA" sz="1400" b="1" dirty="0">
                <a:solidFill>
                  <a:schemeClr val="bg1"/>
                </a:solidFill>
              </a:rPr>
              <a:t>MAX.TSX</a:t>
            </a:r>
          </a:p>
          <a:p>
            <a:r>
              <a:rPr lang="en-CA" sz="1400" b="1" dirty="0">
                <a:solidFill>
                  <a:schemeClr val="bg1"/>
                </a:solidFill>
              </a:rPr>
              <a:t>MDRPF.OTCQX</a:t>
            </a:r>
          </a:p>
        </p:txBody>
      </p:sp>
    </p:spTree>
    <p:extLst>
      <p:ext uri="{BB962C8B-B14F-4D97-AF65-F5344CB8AC3E}">
        <p14:creationId xmlns:p14="http://schemas.microsoft.com/office/powerpoint/2010/main" val="18655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41" r="14467"/>
          <a:stretch/>
        </p:blipFill>
        <p:spPr>
          <a:xfrm>
            <a:off x="-540568" y="-84638"/>
            <a:ext cx="9684568" cy="5228137"/>
          </a:xfrm>
          <a:prstGeom prst="rect">
            <a:avLst/>
          </a:prstGeom>
        </p:spPr>
      </p:pic>
      <p:sp>
        <p:nvSpPr>
          <p:cNvPr id="7"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POTENTIAL</a:t>
            </a:r>
          </a:p>
        </p:txBody>
      </p:sp>
      <p:grpSp>
        <p:nvGrpSpPr>
          <p:cNvPr id="11" name="Group 10"/>
          <p:cNvGrpSpPr/>
          <p:nvPr/>
        </p:nvGrpSpPr>
        <p:grpSpPr>
          <a:xfrm>
            <a:off x="3275856" y="2264681"/>
            <a:ext cx="2520280" cy="589471"/>
            <a:chOff x="3175093" y="2264681"/>
            <a:chExt cx="2684424" cy="589471"/>
          </a:xfrm>
        </p:grpSpPr>
        <p:cxnSp>
          <p:nvCxnSpPr>
            <p:cNvPr id="8" name="Straight Connector 7"/>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645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03798"/>
            <a:ext cx="9144000" cy="21602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2" name="Chart 11"/>
          <p:cNvGraphicFramePr>
            <a:graphicFrameLocks/>
          </p:cNvGraphicFramePr>
          <p:nvPr>
            <p:extLst>
              <p:ext uri="{D42A27DB-BD31-4B8C-83A1-F6EECF244321}">
                <p14:modId xmlns:p14="http://schemas.microsoft.com/office/powerpoint/2010/main" val="1036945843"/>
              </p:ext>
            </p:extLst>
          </p:nvPr>
        </p:nvGraphicFramePr>
        <p:xfrm>
          <a:off x="107504" y="3067500"/>
          <a:ext cx="3893235" cy="2076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995936" y="3291830"/>
            <a:ext cx="1368152" cy="738664"/>
          </a:xfrm>
          <a:prstGeom prst="rect">
            <a:avLst/>
          </a:prstGeom>
          <a:noFill/>
        </p:spPr>
        <p:txBody>
          <a:bodyPr wrap="square" rtlCol="0">
            <a:spAutoFit/>
          </a:bodyPr>
          <a:lstStyle/>
          <a:p>
            <a:pPr algn="ctr"/>
            <a:r>
              <a:rPr lang="en-CA" sz="1400" b="1" dirty="0"/>
              <a:t>Substantial NPV &amp; Leverage To Gold Price</a:t>
            </a:r>
          </a:p>
        </p:txBody>
      </p:sp>
      <p:sp>
        <p:nvSpPr>
          <p:cNvPr id="17" name="Rectangle 16"/>
          <p:cNvSpPr/>
          <p:nvPr/>
        </p:nvSpPr>
        <p:spPr>
          <a:xfrm>
            <a:off x="130844" y="1122559"/>
            <a:ext cx="1643527"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b="1" baseline="30000" dirty="0">
                <a:solidFill>
                  <a:srgbClr val="000000"/>
                </a:solidFill>
                <a:ea typeface="+mj-ea"/>
                <a:cs typeface="+mj-cs"/>
              </a:rPr>
              <a:t>NAV Sensitivities (US$)</a:t>
            </a:r>
            <a:endParaRPr lang="en-CA" dirty="0"/>
          </a:p>
        </p:txBody>
      </p:sp>
      <p:graphicFrame>
        <p:nvGraphicFramePr>
          <p:cNvPr id="18" name="Content Placeholder 3"/>
          <p:cNvGraphicFramePr>
            <a:graphicFrameLocks/>
          </p:cNvGraphicFramePr>
          <p:nvPr>
            <p:extLst>
              <p:ext uri="{D42A27DB-BD31-4B8C-83A1-F6EECF244321}">
                <p14:modId xmlns:p14="http://schemas.microsoft.com/office/powerpoint/2010/main" val="785271374"/>
              </p:ext>
            </p:extLst>
          </p:nvPr>
        </p:nvGraphicFramePr>
        <p:xfrm>
          <a:off x="210123" y="1393135"/>
          <a:ext cx="5009949" cy="1062058"/>
        </p:xfrm>
        <a:graphic>
          <a:graphicData uri="http://schemas.openxmlformats.org/drawingml/2006/table">
            <a:tbl>
              <a:tblPr firstRow="1" firstCol="1" bandRow="1">
                <a:tableStyleId>{5C22544A-7EE6-4342-B048-85BDC9FD1C3A}</a:tableStyleId>
              </a:tblPr>
              <a:tblGrid>
                <a:gridCol w="1330052">
                  <a:extLst>
                    <a:ext uri="{9D8B030D-6E8A-4147-A177-3AD203B41FA5}">
                      <a16:colId xmlns:a16="http://schemas.microsoft.com/office/drawing/2014/main" val="20000"/>
                    </a:ext>
                  </a:extLst>
                </a:gridCol>
                <a:gridCol w="1310759">
                  <a:extLst>
                    <a:ext uri="{9D8B030D-6E8A-4147-A177-3AD203B41FA5}">
                      <a16:colId xmlns:a16="http://schemas.microsoft.com/office/drawing/2014/main" val="20005"/>
                    </a:ext>
                  </a:extLst>
                </a:gridCol>
                <a:gridCol w="1289018">
                  <a:extLst>
                    <a:ext uri="{9D8B030D-6E8A-4147-A177-3AD203B41FA5}">
                      <a16:colId xmlns:a16="http://schemas.microsoft.com/office/drawing/2014/main" val="20002"/>
                    </a:ext>
                  </a:extLst>
                </a:gridCol>
                <a:gridCol w="1080120">
                  <a:extLst>
                    <a:ext uri="{9D8B030D-6E8A-4147-A177-3AD203B41FA5}">
                      <a16:colId xmlns:a16="http://schemas.microsoft.com/office/drawing/2014/main" val="20007"/>
                    </a:ext>
                  </a:extLst>
                </a:gridCol>
              </a:tblGrid>
              <a:tr h="206993">
                <a:tc>
                  <a:txBody>
                    <a:bodyPr/>
                    <a:lstStyle/>
                    <a:p>
                      <a:pPr marL="228600" indent="-226695" algn="just">
                        <a:lnSpc>
                          <a:spcPct val="115000"/>
                        </a:lnSpc>
                        <a:spcBef>
                          <a:spcPts val="300"/>
                        </a:spcBef>
                        <a:spcAft>
                          <a:spcPts val="0"/>
                        </a:spcAft>
                      </a:pPr>
                      <a:endParaRPr lang="en-CA" sz="1000" dirty="0">
                        <a:solidFill>
                          <a:schemeClr val="bg1"/>
                        </a:solidFill>
                        <a:effectLst/>
                        <a:latin typeface="Calibri" panose="020F0502020204030204" pitchFamily="34" charset="0"/>
                        <a:ea typeface="Calibri"/>
                        <a:cs typeface="Arial"/>
                      </a:endParaRPr>
                    </a:p>
                  </a:txBody>
                  <a:tcPr marL="51435" marR="51435" marT="0" marB="0">
                    <a:solidFill>
                      <a:schemeClr val="tx2"/>
                    </a:solidFill>
                  </a:tcPr>
                </a:tc>
                <a:tc>
                  <a:txBody>
                    <a:bodyPr/>
                    <a:lstStyle/>
                    <a:p>
                      <a:pPr marL="228600" marR="0" indent="-226695" algn="ctr" defTabSz="914400" rtl="0" eaLnBrk="1" fontAlgn="auto" latinLnBrk="0" hangingPunct="1">
                        <a:lnSpc>
                          <a:spcPct val="115000"/>
                        </a:lnSpc>
                        <a:spcBef>
                          <a:spcPts val="300"/>
                        </a:spcBef>
                        <a:spcAft>
                          <a:spcPts val="0"/>
                        </a:spcAft>
                        <a:buClrTx/>
                        <a:buSzTx/>
                        <a:buFontTx/>
                        <a:buNone/>
                        <a:tabLst/>
                        <a:defRPr/>
                      </a:pPr>
                      <a:r>
                        <a:rPr lang="en-CA" sz="1000" dirty="0">
                          <a:solidFill>
                            <a:schemeClr val="bg1"/>
                          </a:solidFill>
                          <a:effectLst/>
                          <a:latin typeface="Calibri" panose="020F0502020204030204" pitchFamily="34" charset="0"/>
                          <a:ea typeface="Calibri"/>
                          <a:cs typeface="Arial"/>
                        </a:rPr>
                        <a:t>US$1,200/oz</a:t>
                      </a:r>
                      <a:r>
                        <a:rPr lang="en-CA" sz="1000" baseline="0" dirty="0">
                          <a:solidFill>
                            <a:schemeClr val="bg1"/>
                          </a:solidFill>
                          <a:effectLst/>
                          <a:latin typeface="Calibri" panose="020F0502020204030204" pitchFamily="34" charset="0"/>
                          <a:ea typeface="Calibri"/>
                          <a:cs typeface="Arial"/>
                        </a:rPr>
                        <a:t> Au</a:t>
                      </a:r>
                      <a:r>
                        <a:rPr lang="en-CA" sz="1000" baseline="30000" dirty="0">
                          <a:solidFill>
                            <a:schemeClr val="bg1"/>
                          </a:solidFill>
                          <a:effectLst/>
                          <a:latin typeface="Calibri" panose="020F0502020204030204" pitchFamily="34" charset="0"/>
                          <a:ea typeface="Calibri"/>
                          <a:cs typeface="Arial"/>
                        </a:rPr>
                        <a:t>(1)</a:t>
                      </a:r>
                    </a:p>
                  </a:txBody>
                  <a:tcPr marL="51435" marR="51435" marT="0" marB="0">
                    <a:solidFill>
                      <a:schemeClr val="tx2"/>
                    </a:solidFill>
                  </a:tcPr>
                </a:tc>
                <a:tc>
                  <a:txBody>
                    <a:bodyPr/>
                    <a:lstStyle/>
                    <a:p>
                      <a:pPr marL="228600" indent="-226695" algn="ct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US$1,350/oz</a:t>
                      </a:r>
                      <a:r>
                        <a:rPr lang="en-CA" sz="1000" baseline="0" dirty="0">
                          <a:solidFill>
                            <a:schemeClr val="bg1"/>
                          </a:solidFill>
                          <a:effectLst/>
                          <a:latin typeface="Calibri" panose="020F0502020204030204" pitchFamily="34" charset="0"/>
                          <a:ea typeface="Calibri"/>
                          <a:cs typeface="Arial"/>
                        </a:rPr>
                        <a:t> Au</a:t>
                      </a:r>
                      <a:r>
                        <a:rPr lang="en-CA" sz="1000" baseline="30000" dirty="0">
                          <a:solidFill>
                            <a:schemeClr val="bg1"/>
                          </a:solidFill>
                          <a:effectLst/>
                          <a:latin typeface="Calibri" panose="020F0502020204030204" pitchFamily="34" charset="0"/>
                          <a:ea typeface="Calibri"/>
                          <a:cs typeface="Arial"/>
                        </a:rPr>
                        <a:t>(2)</a:t>
                      </a:r>
                    </a:p>
                  </a:txBody>
                  <a:tcPr marL="51435" marR="51435" marT="0" marB="0">
                    <a:solidFill>
                      <a:schemeClr val="accent5">
                        <a:lumMod val="60000"/>
                        <a:lumOff val="40000"/>
                      </a:schemeClr>
                    </a:solidFill>
                  </a:tcPr>
                </a:tc>
                <a:tc>
                  <a:txBody>
                    <a:bodyPr/>
                    <a:lstStyle/>
                    <a:p>
                      <a:pPr marL="228600" indent="-226695" algn="ct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US$1,500/oz Au</a:t>
                      </a:r>
                      <a:r>
                        <a:rPr lang="en-CA" sz="1000" baseline="30000" dirty="0">
                          <a:solidFill>
                            <a:schemeClr val="bg1"/>
                          </a:solidFill>
                          <a:effectLst/>
                          <a:latin typeface="Calibri" panose="020F0502020204030204" pitchFamily="34" charset="0"/>
                          <a:ea typeface="Calibri"/>
                          <a:cs typeface="Arial"/>
                        </a:rPr>
                        <a:t>(3)</a:t>
                      </a:r>
                    </a:p>
                  </a:txBody>
                  <a:tcPr marL="51435" marR="51435" marT="0" marB="0">
                    <a:solidFill>
                      <a:schemeClr val="accent1">
                        <a:lumMod val="75000"/>
                      </a:schemeClr>
                    </a:solidFill>
                  </a:tcPr>
                </a:tc>
                <a:extLst>
                  <a:ext uri="{0D108BD9-81ED-4DB2-BD59-A6C34878D82A}">
                    <a16:rowId xmlns:a16="http://schemas.microsoft.com/office/drawing/2014/main" val="10006"/>
                  </a:ext>
                </a:extLst>
              </a:tr>
              <a:tr h="216024">
                <a:tc>
                  <a:txBody>
                    <a:bodyPr/>
                    <a:lstStyle/>
                    <a:p>
                      <a:pPr marL="66675" indent="-226695" algn="just">
                        <a:lnSpc>
                          <a:spcPct val="115000"/>
                        </a:lnSpc>
                        <a:spcBef>
                          <a:spcPts val="300"/>
                        </a:spcBef>
                        <a:spcAft>
                          <a:spcPts val="0"/>
                        </a:spcAft>
                      </a:pPr>
                      <a:r>
                        <a:rPr lang="en-CA" sz="1000" dirty="0">
                          <a:solidFill>
                            <a:schemeClr val="bg1"/>
                          </a:solidFill>
                          <a:effectLst/>
                          <a:latin typeface="Calibri" panose="020F0502020204030204" pitchFamily="34" charset="0"/>
                        </a:rPr>
                        <a:t>Project NPV5%</a:t>
                      </a:r>
                      <a:endParaRPr lang="en-CA" sz="1000" baseline="30000" dirty="0">
                        <a:solidFill>
                          <a:schemeClr val="bg1"/>
                        </a:solidFill>
                        <a:effectLst/>
                        <a:latin typeface="Calibri" panose="020F0502020204030204" pitchFamily="34" charset="0"/>
                        <a:ea typeface="Calibri"/>
                        <a:cs typeface="Arial"/>
                      </a:endParaRP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$513M</a:t>
                      </a: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b="0" dirty="0">
                          <a:solidFill>
                            <a:schemeClr val="bg1"/>
                          </a:solidFill>
                          <a:effectLst/>
                          <a:latin typeface="Calibri" panose="020F0502020204030204" pitchFamily="34" charset="0"/>
                          <a:ea typeface="Calibri"/>
                          <a:cs typeface="Arial"/>
                        </a:rPr>
                        <a:t>$832M</a:t>
                      </a:r>
                    </a:p>
                  </a:txBody>
                  <a:tcPr marL="51435" marR="51435" marT="0" marB="0" anchor="ctr">
                    <a:solidFill>
                      <a:schemeClr val="accent5">
                        <a:lumMod val="60000"/>
                        <a:lumOff val="40000"/>
                      </a:schemeClr>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$1,129M</a:t>
                      </a:r>
                    </a:p>
                  </a:txBody>
                  <a:tcPr marL="51435" marR="51435" marT="0" marB="0" anchor="ctr">
                    <a:solidFill>
                      <a:schemeClr val="accent1">
                        <a:lumMod val="75000"/>
                      </a:schemeClr>
                    </a:solidFill>
                  </a:tcPr>
                </a:tc>
                <a:extLst>
                  <a:ext uri="{0D108BD9-81ED-4DB2-BD59-A6C34878D82A}">
                    <a16:rowId xmlns:a16="http://schemas.microsoft.com/office/drawing/2014/main" val="10001"/>
                  </a:ext>
                </a:extLst>
              </a:tr>
              <a:tr h="206993">
                <a:tc>
                  <a:txBody>
                    <a:bodyPr/>
                    <a:lstStyle/>
                    <a:p>
                      <a:pPr marL="66675" indent="-226695" algn="just">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Cash</a:t>
                      </a:r>
                      <a:r>
                        <a:rPr lang="en-CA" sz="1000" baseline="0" dirty="0">
                          <a:solidFill>
                            <a:schemeClr val="bg1"/>
                          </a:solidFill>
                          <a:effectLst/>
                          <a:latin typeface="Calibri" panose="020F0502020204030204" pitchFamily="34" charset="0"/>
                          <a:ea typeface="Calibri"/>
                          <a:cs typeface="Arial"/>
                        </a:rPr>
                        <a:t> on Hand</a:t>
                      </a:r>
                      <a:endParaRPr lang="en-CA" sz="1000" dirty="0">
                        <a:solidFill>
                          <a:schemeClr val="bg1"/>
                        </a:solidFill>
                        <a:effectLst/>
                        <a:latin typeface="Calibri" panose="020F0502020204030204" pitchFamily="34" charset="0"/>
                        <a:ea typeface="Calibri"/>
                        <a:cs typeface="Arial"/>
                      </a:endParaRP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$42M</a:t>
                      </a: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b="0" dirty="0">
                          <a:solidFill>
                            <a:schemeClr val="bg1"/>
                          </a:solidFill>
                          <a:effectLst/>
                          <a:latin typeface="Calibri" panose="020F0502020204030204" pitchFamily="34" charset="0"/>
                          <a:ea typeface="Calibri"/>
                          <a:cs typeface="Arial"/>
                        </a:rPr>
                        <a:t>$42M</a:t>
                      </a:r>
                    </a:p>
                  </a:txBody>
                  <a:tcPr marL="51435" marR="51435" marT="0" marB="0" anchor="ctr">
                    <a:solidFill>
                      <a:schemeClr val="accent5">
                        <a:lumMod val="60000"/>
                        <a:lumOff val="40000"/>
                      </a:schemeClr>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$42M</a:t>
                      </a:r>
                    </a:p>
                  </a:txBody>
                  <a:tcPr marL="51435" marR="51435" marT="0" marB="0" anchor="ctr">
                    <a:solidFill>
                      <a:schemeClr val="accent1">
                        <a:lumMod val="75000"/>
                      </a:schemeClr>
                    </a:solidFill>
                  </a:tcPr>
                </a:tc>
                <a:extLst>
                  <a:ext uri="{0D108BD9-81ED-4DB2-BD59-A6C34878D82A}">
                    <a16:rowId xmlns:a16="http://schemas.microsoft.com/office/drawing/2014/main" val="10002"/>
                  </a:ext>
                </a:extLst>
              </a:tr>
              <a:tr h="225055">
                <a:tc>
                  <a:txBody>
                    <a:bodyPr/>
                    <a:lstStyle/>
                    <a:p>
                      <a:pPr marL="0" marR="166370" indent="0" algn="l">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Net</a:t>
                      </a:r>
                      <a:r>
                        <a:rPr lang="en-CA" sz="1000" baseline="0" dirty="0">
                          <a:solidFill>
                            <a:schemeClr val="bg1"/>
                          </a:solidFill>
                          <a:effectLst/>
                          <a:latin typeface="Calibri" panose="020F0502020204030204" pitchFamily="34" charset="0"/>
                          <a:ea typeface="Calibri"/>
                          <a:cs typeface="Arial"/>
                        </a:rPr>
                        <a:t> Asset Value</a:t>
                      </a:r>
                      <a:endParaRPr lang="en-CA" sz="1000" dirty="0">
                        <a:solidFill>
                          <a:schemeClr val="bg1"/>
                        </a:solidFill>
                        <a:effectLst/>
                        <a:latin typeface="Calibri" panose="020F0502020204030204" pitchFamily="34" charset="0"/>
                        <a:ea typeface="Calibri"/>
                        <a:cs typeface="Arial"/>
                      </a:endParaRP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$555M</a:t>
                      </a: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b="0" dirty="0">
                          <a:solidFill>
                            <a:schemeClr val="bg1"/>
                          </a:solidFill>
                          <a:effectLst/>
                          <a:latin typeface="Calibri" panose="020F0502020204030204" pitchFamily="34" charset="0"/>
                          <a:ea typeface="Calibri"/>
                          <a:cs typeface="Arial"/>
                        </a:rPr>
                        <a:t>$874M</a:t>
                      </a:r>
                    </a:p>
                  </a:txBody>
                  <a:tcPr marL="51435" marR="51435" marT="0" marB="0" anchor="ctr">
                    <a:solidFill>
                      <a:schemeClr val="accent5">
                        <a:lumMod val="60000"/>
                        <a:lumOff val="40000"/>
                      </a:schemeClr>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$1,171M</a:t>
                      </a:r>
                    </a:p>
                  </a:txBody>
                  <a:tcPr marL="51435" marR="51435" marT="0" marB="0" anchor="ctr">
                    <a:solidFill>
                      <a:schemeClr val="accent1">
                        <a:lumMod val="75000"/>
                      </a:schemeClr>
                    </a:solidFill>
                  </a:tcPr>
                </a:tc>
                <a:extLst>
                  <a:ext uri="{0D108BD9-81ED-4DB2-BD59-A6C34878D82A}">
                    <a16:rowId xmlns:a16="http://schemas.microsoft.com/office/drawing/2014/main" val="10003"/>
                  </a:ext>
                </a:extLst>
              </a:tr>
              <a:tr h="206993">
                <a:tc>
                  <a:txBody>
                    <a:bodyPr/>
                    <a:lstStyle/>
                    <a:p>
                      <a:pPr marL="66675" marR="166370" indent="-226695" algn="just">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NAVPS</a:t>
                      </a:r>
                      <a:r>
                        <a:rPr lang="en-CA" sz="1000" baseline="30000" dirty="0">
                          <a:solidFill>
                            <a:schemeClr val="bg1"/>
                          </a:solidFill>
                          <a:effectLst/>
                          <a:latin typeface="Calibri" panose="020F0502020204030204" pitchFamily="34" charset="0"/>
                          <a:ea typeface="Calibri"/>
                          <a:cs typeface="Arial"/>
                        </a:rPr>
                        <a:t>(4)</a:t>
                      </a: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$1.75</a:t>
                      </a:r>
                    </a:p>
                  </a:txBody>
                  <a:tcPr marL="51435" marR="51435" marT="0" marB="0" anchor="ctr">
                    <a:solidFill>
                      <a:schemeClr val="tx2"/>
                    </a:solidFill>
                  </a:tcPr>
                </a:tc>
                <a:tc>
                  <a:txBody>
                    <a:bodyPr/>
                    <a:lstStyle/>
                    <a:p>
                      <a:pPr marL="228600" indent="-226695" algn="r">
                        <a:lnSpc>
                          <a:spcPct val="115000"/>
                        </a:lnSpc>
                        <a:spcBef>
                          <a:spcPts val="300"/>
                        </a:spcBef>
                        <a:spcAft>
                          <a:spcPts val="0"/>
                        </a:spcAft>
                      </a:pPr>
                      <a:r>
                        <a:rPr lang="en-CA" sz="1000" b="0" dirty="0">
                          <a:solidFill>
                            <a:schemeClr val="bg1"/>
                          </a:solidFill>
                          <a:effectLst/>
                          <a:latin typeface="Calibri" panose="020F0502020204030204" pitchFamily="34" charset="0"/>
                          <a:ea typeface="Calibri"/>
                          <a:cs typeface="Arial"/>
                        </a:rPr>
                        <a:t>$2.75</a:t>
                      </a:r>
                    </a:p>
                  </a:txBody>
                  <a:tcPr marL="51435" marR="51435" marT="0" marB="0" anchor="ctr">
                    <a:solidFill>
                      <a:schemeClr val="accent5">
                        <a:lumMod val="60000"/>
                        <a:lumOff val="40000"/>
                      </a:schemeClr>
                    </a:solidFill>
                  </a:tcPr>
                </a:tc>
                <a:tc>
                  <a:txBody>
                    <a:bodyPr/>
                    <a:lstStyle/>
                    <a:p>
                      <a:pPr marL="228600" indent="-226695" algn="r">
                        <a:lnSpc>
                          <a:spcPct val="115000"/>
                        </a:lnSpc>
                        <a:spcBef>
                          <a:spcPts val="300"/>
                        </a:spcBef>
                        <a:spcAft>
                          <a:spcPts val="0"/>
                        </a:spcAft>
                      </a:pPr>
                      <a:r>
                        <a:rPr lang="en-CA" sz="1000" dirty="0">
                          <a:solidFill>
                            <a:schemeClr val="bg1"/>
                          </a:solidFill>
                          <a:effectLst/>
                          <a:latin typeface="Calibri" panose="020F0502020204030204" pitchFamily="34" charset="0"/>
                          <a:ea typeface="Calibri"/>
                          <a:cs typeface="Arial"/>
                        </a:rPr>
                        <a:t>$3.69</a:t>
                      </a:r>
                    </a:p>
                  </a:txBody>
                  <a:tcPr marL="51435" marR="51435" marT="0" marB="0" anchor="ctr">
                    <a:solidFill>
                      <a:schemeClr val="accent1">
                        <a:lumMod val="75000"/>
                      </a:schemeClr>
                    </a:solidFill>
                  </a:tcPr>
                </a:tc>
                <a:extLst>
                  <a:ext uri="{0D108BD9-81ED-4DB2-BD59-A6C34878D82A}">
                    <a16:rowId xmlns:a16="http://schemas.microsoft.com/office/drawing/2014/main" val="10004"/>
                  </a:ext>
                </a:extLst>
              </a:tr>
            </a:tbl>
          </a:graphicData>
        </a:graphic>
      </p:graphicFrame>
      <p:sp>
        <p:nvSpPr>
          <p:cNvPr id="19" name="TextBox 20"/>
          <p:cNvSpPr txBox="1"/>
          <p:nvPr/>
        </p:nvSpPr>
        <p:spPr>
          <a:xfrm>
            <a:off x="5364088" y="1548338"/>
            <a:ext cx="3049752"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CA" sz="800" baseline="30000" dirty="0"/>
              <a:t>(1)</a:t>
            </a:r>
            <a:r>
              <a:rPr lang="en-CA" sz="800" dirty="0"/>
              <a:t> PFS Case A: $1,200/oz Au, $20/oz Ag, $4.00/lb Sb, after-tax</a:t>
            </a:r>
          </a:p>
          <a:p>
            <a:pPr>
              <a:spcAft>
                <a:spcPts val="600"/>
              </a:spcAft>
            </a:pPr>
            <a:r>
              <a:rPr lang="en-CA" sz="800" baseline="30000" dirty="0"/>
              <a:t>(2) </a:t>
            </a:r>
            <a:r>
              <a:rPr lang="en-CA" sz="800" dirty="0"/>
              <a:t>PFS Case B (Base Case): $1,350/oz Au, $22.50/oz Ag, $4.50/lb Sb, after-tax</a:t>
            </a:r>
            <a:endParaRPr lang="en-CA" sz="800" baseline="30000" dirty="0"/>
          </a:p>
          <a:p>
            <a:pPr>
              <a:spcAft>
                <a:spcPts val="600"/>
              </a:spcAft>
            </a:pPr>
            <a:r>
              <a:rPr lang="en-CA" sz="800" baseline="30000" dirty="0"/>
              <a:t>(3) </a:t>
            </a:r>
            <a:r>
              <a:rPr lang="en-CA" sz="800" dirty="0"/>
              <a:t>PFS Case C: $1,500/oz Au, $25/oz Ag, $5.00/lb Sb, after-tax</a:t>
            </a:r>
          </a:p>
          <a:p>
            <a:pPr lvl="0">
              <a:spcAft>
                <a:spcPts val="600"/>
              </a:spcAft>
            </a:pPr>
            <a:r>
              <a:rPr lang="en-CA" sz="800" baseline="30000" dirty="0">
                <a:solidFill>
                  <a:srgbClr val="000000"/>
                </a:solidFill>
              </a:rPr>
              <a:t>(4)</a:t>
            </a:r>
            <a:r>
              <a:rPr lang="en-CA" sz="800" dirty="0">
                <a:solidFill>
                  <a:srgbClr val="000000"/>
                </a:solidFill>
              </a:rPr>
              <a:t> Assumes debentures converted to common shares</a:t>
            </a:r>
          </a:p>
        </p:txBody>
      </p:sp>
      <p:sp>
        <p:nvSpPr>
          <p:cNvPr id="2" name="Title 1"/>
          <p:cNvSpPr>
            <a:spLocks noGrp="1"/>
          </p:cNvSpPr>
          <p:nvPr>
            <p:ph type="title"/>
          </p:nvPr>
        </p:nvSpPr>
        <p:spPr>
          <a:xfrm>
            <a:off x="179512" y="205978"/>
            <a:ext cx="8942454" cy="857250"/>
          </a:xfrm>
        </p:spPr>
        <p:txBody>
          <a:bodyPr>
            <a:normAutofit/>
          </a:bodyPr>
          <a:lstStyle/>
          <a:p>
            <a:r>
              <a:rPr lang="en-CA" sz="2200" dirty="0"/>
              <a:t>POTENTIAL UPSIDE – LEVERAGE TO GOLD PRICE</a:t>
            </a:r>
          </a:p>
        </p:txBody>
      </p:sp>
      <p:sp>
        <p:nvSpPr>
          <p:cNvPr id="21" name="TextBox 20"/>
          <p:cNvSpPr txBox="1"/>
          <p:nvPr/>
        </p:nvSpPr>
        <p:spPr>
          <a:xfrm>
            <a:off x="7690164" y="4950118"/>
            <a:ext cx="1431802" cy="184666"/>
          </a:xfrm>
          <a:prstGeom prst="rect">
            <a:avLst/>
          </a:prstGeom>
          <a:noFill/>
        </p:spPr>
        <p:txBody>
          <a:bodyPr wrap="none" rtlCol="0">
            <a:spAutoFit/>
          </a:bodyPr>
          <a:lstStyle/>
          <a:p>
            <a:r>
              <a:rPr lang="en-CA" sz="600" dirty="0"/>
              <a:t>Source: Midas Gold December 2014 PFS</a:t>
            </a:r>
          </a:p>
        </p:txBody>
      </p:sp>
      <p:graphicFrame>
        <p:nvGraphicFramePr>
          <p:cNvPr id="22" name="Chart 21"/>
          <p:cNvGraphicFramePr/>
          <p:nvPr>
            <p:extLst>
              <p:ext uri="{D42A27DB-BD31-4B8C-83A1-F6EECF244321}">
                <p14:modId xmlns:p14="http://schemas.microsoft.com/office/powerpoint/2010/main" val="2105830497"/>
              </p:ext>
            </p:extLst>
          </p:nvPr>
        </p:nvGraphicFramePr>
        <p:xfrm>
          <a:off x="5367982" y="3075806"/>
          <a:ext cx="3690308" cy="2157966"/>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p:cNvSpPr/>
          <p:nvPr/>
        </p:nvSpPr>
        <p:spPr>
          <a:xfrm>
            <a:off x="6117010" y="4610708"/>
            <a:ext cx="78332" cy="731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sz="900" dirty="0"/>
          </a:p>
        </p:txBody>
      </p:sp>
      <p:sp>
        <p:nvSpPr>
          <p:cNvPr id="24" name="TextBox 23"/>
          <p:cNvSpPr txBox="1"/>
          <p:nvPr/>
        </p:nvSpPr>
        <p:spPr>
          <a:xfrm>
            <a:off x="5220072" y="4817789"/>
            <a:ext cx="936104" cy="346249"/>
          </a:xfrm>
          <a:prstGeom prst="rect">
            <a:avLst/>
          </a:prstGeom>
          <a:solidFill>
            <a:schemeClr val="tx2"/>
          </a:solidFill>
        </p:spPr>
        <p:txBody>
          <a:bodyPr wrap="square" lIns="68580" tIns="34290" rIns="68580" bIns="34290" rtlCol="0">
            <a:spAutoFit/>
          </a:bodyPr>
          <a:lstStyle/>
          <a:p>
            <a:r>
              <a:rPr lang="en-CA" sz="900" b="1" dirty="0">
                <a:solidFill>
                  <a:schemeClr val="bg1"/>
                </a:solidFill>
              </a:rPr>
              <a:t>Enterprise Value</a:t>
            </a:r>
          </a:p>
          <a:p>
            <a:pPr algn="ctr"/>
            <a:r>
              <a:rPr lang="en-CA" sz="900" b="1" dirty="0">
                <a:solidFill>
                  <a:schemeClr val="bg1"/>
                </a:solidFill>
              </a:rPr>
              <a:t>~US $125m</a:t>
            </a:r>
          </a:p>
        </p:txBody>
      </p:sp>
      <p:cxnSp>
        <p:nvCxnSpPr>
          <p:cNvPr id="25" name="Straight Connector 24"/>
          <p:cNvCxnSpPr>
            <a:stCxn id="24" idx="0"/>
            <a:endCxn id="23" idx="2"/>
          </p:cNvCxnSpPr>
          <p:nvPr/>
        </p:nvCxnSpPr>
        <p:spPr>
          <a:xfrm flipV="1">
            <a:off x="5688124" y="4683865"/>
            <a:ext cx="468052" cy="13392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20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0"/>
          <p:cNvSpPr>
            <a:spLocks noChangeArrowheads="1"/>
          </p:cNvSpPr>
          <p:nvPr/>
        </p:nvSpPr>
        <p:spPr bwMode="auto">
          <a:xfrm>
            <a:off x="114300" y="1126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CA" dirty="0"/>
          </a:p>
        </p:txBody>
      </p:sp>
      <p:sp>
        <p:nvSpPr>
          <p:cNvPr id="35" name="Rectangle 49"/>
          <p:cNvSpPr>
            <a:spLocks noChangeArrowheads="1"/>
          </p:cNvSpPr>
          <p:nvPr/>
        </p:nvSpPr>
        <p:spPr bwMode="auto">
          <a:xfrm>
            <a:off x="547779" y="858929"/>
            <a:ext cx="138564"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br>
              <a:rPr lang="en-CA" altLang="en-US" sz="1400" dirty="0">
                <a:cs typeface="Arial" pitchFamily="34" charset="0"/>
              </a:rPr>
            </a:br>
            <a:endParaRPr lang="en-CA" altLang="en-US" sz="1400" dirty="0">
              <a:cs typeface="Arial" pitchFamily="34" charset="0"/>
            </a:endParaRPr>
          </a:p>
          <a:p>
            <a:pPr defTabSz="685800" eaLnBrk="0" fontAlgn="base" hangingPunct="0">
              <a:spcBef>
                <a:spcPct val="0"/>
              </a:spcBef>
              <a:spcAft>
                <a:spcPct val="0"/>
              </a:spcAft>
            </a:pPr>
            <a:endParaRPr lang="en-CA" altLang="en-US" sz="1400" dirty="0">
              <a:cs typeface="Arial" pitchFamily="34" charset="0"/>
            </a:endParaRPr>
          </a:p>
        </p:txBody>
      </p:sp>
      <p:sp>
        <p:nvSpPr>
          <p:cNvPr id="5" name="Title 4"/>
          <p:cNvSpPr>
            <a:spLocks noGrp="1"/>
          </p:cNvSpPr>
          <p:nvPr>
            <p:ph type="title"/>
          </p:nvPr>
        </p:nvSpPr>
        <p:spPr>
          <a:xfrm>
            <a:off x="179513" y="209425"/>
            <a:ext cx="8964488" cy="857250"/>
          </a:xfrm>
        </p:spPr>
        <p:txBody>
          <a:bodyPr/>
          <a:lstStyle/>
          <a:p>
            <a:r>
              <a:rPr lang="en-CA" dirty="0">
                <a:latin typeface="+mn-lt"/>
              </a:rPr>
              <a:t>POTENTIAL UPSIDE – MULTIPLE EXPANSION</a:t>
            </a:r>
            <a:endParaRPr lang="en-CA" sz="2000" dirty="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58929"/>
            <a:ext cx="3400016" cy="1784829"/>
          </a:xfrm>
          <a:prstGeom prst="rect">
            <a:avLst/>
          </a:prstGeom>
        </p:spPr>
      </p:pic>
      <p:sp>
        <p:nvSpPr>
          <p:cNvPr id="19" name="Rectangle 18"/>
          <p:cNvSpPr/>
          <p:nvPr/>
        </p:nvSpPr>
        <p:spPr>
          <a:xfrm>
            <a:off x="3409944" y="1120190"/>
            <a:ext cx="5813424" cy="784830"/>
          </a:xfrm>
          <a:prstGeom prst="rect">
            <a:avLst/>
          </a:prstGeom>
          <a:noFill/>
        </p:spPr>
        <p:txBody>
          <a:bodyPr wrap="square">
            <a:spAutoFit/>
          </a:bodyPr>
          <a:lstStyle/>
          <a:p>
            <a:pPr marL="182563" lvl="1" indent="-182563">
              <a:buClr>
                <a:schemeClr val="tx2"/>
              </a:buClr>
              <a:buFont typeface="Arial" panose="020B0604020202020204" pitchFamily="34" charset="0"/>
              <a:buChar char="•"/>
            </a:pPr>
            <a:r>
              <a:rPr lang="en-CA" sz="1500" dirty="0"/>
              <a:t>Development costs lower through a down-cycle</a:t>
            </a:r>
          </a:p>
          <a:p>
            <a:pPr marL="182563" lvl="1" indent="-182563">
              <a:buClr>
                <a:schemeClr val="tx2"/>
              </a:buClr>
              <a:buFont typeface="Arial" panose="020B0604020202020204" pitchFamily="34" charset="0"/>
              <a:buChar char="•"/>
            </a:pPr>
            <a:r>
              <a:rPr lang="en-CA" sz="1500" dirty="0"/>
              <a:t>Construction readiness for a medium-term improvement to gold price</a:t>
            </a:r>
          </a:p>
          <a:p>
            <a:pPr marL="182563" lvl="1" indent="-182563">
              <a:buClr>
                <a:schemeClr val="tx2"/>
              </a:buClr>
              <a:buFont typeface="Arial" panose="020B0604020202020204" pitchFamily="34" charset="0"/>
              <a:buChar char="•"/>
            </a:pPr>
            <a:r>
              <a:rPr lang="en-CA" sz="1500" dirty="0"/>
              <a:t>Fully permitted projects traditionally attract higher valuation multiples</a:t>
            </a:r>
          </a:p>
        </p:txBody>
      </p:sp>
      <p:sp>
        <p:nvSpPr>
          <p:cNvPr id="20" name="Content Placeholder 2"/>
          <p:cNvSpPr txBox="1">
            <a:spLocks/>
          </p:cNvSpPr>
          <p:nvPr/>
        </p:nvSpPr>
        <p:spPr>
          <a:xfrm>
            <a:off x="3471058" y="2046288"/>
            <a:ext cx="5691197" cy="3097212"/>
          </a:xfrm>
          <a:prstGeom prst="rect">
            <a:avLst/>
          </a:prstGeom>
          <a:solidFill>
            <a:schemeClr val="tx2"/>
          </a:solidFill>
        </p:spPr>
        <p:txBody>
          <a:bodyPr lIns="68580" tIns="34290" rIns="68580" bIns="3429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lumMod val="75000"/>
                  </a:schemeClr>
                </a:solidFill>
                <a:latin typeface="Calibri" panose="020F0502020204030204" pitchFamily="34" charset="0"/>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lumMod val="75000"/>
                  </a:schemeClr>
                </a:solidFill>
                <a:latin typeface="Calibri" panose="020F0502020204030204" pitchFamily="34" charset="0"/>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269875" indent="0">
              <a:spcBef>
                <a:spcPts val="150"/>
              </a:spcBef>
              <a:buNone/>
            </a:pPr>
            <a:endParaRPr lang="en-CA" sz="1100" b="1" dirty="0">
              <a:solidFill>
                <a:schemeClr val="bg1"/>
              </a:solidFill>
              <a:latin typeface="+mn-lt"/>
            </a:endParaRPr>
          </a:p>
          <a:p>
            <a:pPr marL="269875" indent="0">
              <a:spcBef>
                <a:spcPts val="150"/>
              </a:spcBef>
              <a:buNone/>
            </a:pPr>
            <a:endParaRPr lang="en-CA" sz="1100" b="1" dirty="0">
              <a:solidFill>
                <a:schemeClr val="bg1"/>
              </a:solidFill>
              <a:latin typeface="+mn-lt"/>
            </a:endParaRPr>
          </a:p>
          <a:p>
            <a:pPr marL="269875" indent="0">
              <a:spcBef>
                <a:spcPts val="150"/>
              </a:spcBef>
              <a:buNone/>
            </a:pPr>
            <a:endParaRPr lang="en-CA" sz="1100" b="1" dirty="0">
              <a:solidFill>
                <a:schemeClr val="bg1"/>
              </a:solidFill>
              <a:latin typeface="+mn-lt"/>
            </a:endParaRPr>
          </a:p>
          <a:p>
            <a:pPr marL="269875" indent="0">
              <a:spcBef>
                <a:spcPts val="150"/>
              </a:spcBef>
              <a:buNone/>
            </a:pPr>
            <a:endParaRPr lang="en-CA" sz="1100" b="1" dirty="0">
              <a:solidFill>
                <a:schemeClr val="bg1"/>
              </a:solidFill>
              <a:latin typeface="+mn-lt"/>
            </a:endParaRPr>
          </a:p>
        </p:txBody>
      </p:sp>
      <p:sp>
        <p:nvSpPr>
          <p:cNvPr id="10" name="Content Placeholder 2"/>
          <p:cNvSpPr txBox="1">
            <a:spLocks/>
          </p:cNvSpPr>
          <p:nvPr/>
        </p:nvSpPr>
        <p:spPr>
          <a:xfrm>
            <a:off x="0" y="2643758"/>
            <a:ext cx="3409944" cy="2499742"/>
          </a:xfrm>
          <a:prstGeom prst="rect">
            <a:avLst/>
          </a:prstGeom>
          <a:solidFill>
            <a:schemeClr val="tx2"/>
          </a:solidFill>
        </p:spPr>
        <p:txBody>
          <a:bodyPr lIns="68580" tIns="34290" rIns="68580" bIns="3429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lumMod val="75000"/>
                  </a:schemeClr>
                </a:solidFill>
                <a:latin typeface="Calibri" panose="020F0502020204030204" pitchFamily="34" charset="0"/>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lumMod val="75000"/>
                  </a:schemeClr>
                </a:solidFill>
                <a:latin typeface="Calibri" panose="020F0502020204030204" pitchFamily="34" charset="0"/>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182563" indent="0" algn="ctr">
              <a:spcBef>
                <a:spcPts val="150"/>
              </a:spcBef>
              <a:buNone/>
            </a:pPr>
            <a:r>
              <a:rPr lang="en-CA" sz="950" b="1" dirty="0">
                <a:solidFill>
                  <a:schemeClr val="bg1"/>
                </a:solidFill>
                <a:latin typeface="+mn-lt"/>
              </a:rPr>
              <a:t>Rainy/Romarco Comparison: Large scale deposits  often get acquired after permitting, feasibility</a:t>
            </a:r>
          </a:p>
          <a:p>
            <a:pPr marL="269875" indent="0">
              <a:spcBef>
                <a:spcPts val="150"/>
              </a:spcBef>
              <a:buNone/>
            </a:pPr>
            <a:endParaRPr lang="en-CA" sz="1100" b="1" dirty="0">
              <a:solidFill>
                <a:schemeClr val="bg1"/>
              </a:solidFill>
              <a:latin typeface="+mn-lt"/>
            </a:endParaRPr>
          </a:p>
          <a:p>
            <a:pPr marL="269875" indent="0">
              <a:spcBef>
                <a:spcPts val="150"/>
              </a:spcBef>
              <a:buNone/>
            </a:pPr>
            <a:endParaRPr lang="en-CA" sz="1100" b="1" dirty="0">
              <a:solidFill>
                <a:schemeClr val="bg1"/>
              </a:solidFill>
              <a:latin typeface="+mn-lt"/>
            </a:endParaRPr>
          </a:p>
          <a:p>
            <a:pPr marL="269875" indent="0">
              <a:spcBef>
                <a:spcPts val="150"/>
              </a:spcBef>
              <a:buNone/>
            </a:pPr>
            <a:endParaRPr lang="en-CA" sz="1100" b="1" dirty="0">
              <a:solidFill>
                <a:schemeClr val="bg1"/>
              </a:solidFill>
              <a:latin typeface="+mn-lt"/>
            </a:endParaRPr>
          </a:p>
          <a:p>
            <a:pPr marL="269875" indent="0">
              <a:spcBef>
                <a:spcPts val="150"/>
              </a:spcBef>
              <a:buNone/>
            </a:pPr>
            <a:endParaRPr lang="en-CA" sz="1100" b="1" dirty="0">
              <a:solidFill>
                <a:schemeClr val="bg1"/>
              </a:solidFill>
              <a:latin typeface="+mn-lt"/>
            </a:endParaRPr>
          </a:p>
        </p:txBody>
      </p:sp>
      <p:sp>
        <p:nvSpPr>
          <p:cNvPr id="11" name="Rectangle 10"/>
          <p:cNvSpPr/>
          <p:nvPr/>
        </p:nvSpPr>
        <p:spPr>
          <a:xfrm>
            <a:off x="2871494" y="1191981"/>
            <a:ext cx="5354658" cy="7316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4" name="Chart 13"/>
          <p:cNvGraphicFramePr>
            <a:graphicFrameLocks/>
          </p:cNvGraphicFramePr>
          <p:nvPr>
            <p:extLst>
              <p:ext uri="{D42A27DB-BD31-4B8C-83A1-F6EECF244321}">
                <p14:modId xmlns:p14="http://schemas.microsoft.com/office/powerpoint/2010/main" val="975300335"/>
              </p:ext>
            </p:extLst>
          </p:nvPr>
        </p:nvGraphicFramePr>
        <p:xfrm>
          <a:off x="3419872" y="2001811"/>
          <a:ext cx="5659425" cy="27712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98913769"/>
              </p:ext>
            </p:extLst>
          </p:nvPr>
        </p:nvGraphicFramePr>
        <p:xfrm>
          <a:off x="52454" y="3003798"/>
          <a:ext cx="3274532" cy="2109821"/>
        </p:xfrm>
        <a:graphic>
          <a:graphicData uri="http://schemas.openxmlformats.org/drawingml/2006/table">
            <a:tbl>
              <a:tblPr>
                <a:tableStyleId>{5C22544A-7EE6-4342-B048-85BDC9FD1C3A}</a:tableStyleId>
              </a:tblPr>
              <a:tblGrid>
                <a:gridCol w="990975">
                  <a:extLst>
                    <a:ext uri="{9D8B030D-6E8A-4147-A177-3AD203B41FA5}">
                      <a16:colId xmlns:a16="http://schemas.microsoft.com/office/drawing/2014/main" val="20000"/>
                    </a:ext>
                  </a:extLst>
                </a:gridCol>
                <a:gridCol w="98645">
                  <a:extLst>
                    <a:ext uri="{9D8B030D-6E8A-4147-A177-3AD203B41FA5}">
                      <a16:colId xmlns:a16="http://schemas.microsoft.com/office/drawing/2014/main" val="20001"/>
                    </a:ext>
                  </a:extLst>
                </a:gridCol>
                <a:gridCol w="829422">
                  <a:extLst>
                    <a:ext uri="{9D8B030D-6E8A-4147-A177-3AD203B41FA5}">
                      <a16:colId xmlns:a16="http://schemas.microsoft.com/office/drawing/2014/main" val="20002"/>
                    </a:ext>
                  </a:extLst>
                </a:gridCol>
                <a:gridCol w="677745">
                  <a:extLst>
                    <a:ext uri="{9D8B030D-6E8A-4147-A177-3AD203B41FA5}">
                      <a16:colId xmlns:a16="http://schemas.microsoft.com/office/drawing/2014/main" val="20003"/>
                    </a:ext>
                  </a:extLst>
                </a:gridCol>
                <a:gridCol w="677745">
                  <a:extLst>
                    <a:ext uri="{9D8B030D-6E8A-4147-A177-3AD203B41FA5}">
                      <a16:colId xmlns:a16="http://schemas.microsoft.com/office/drawing/2014/main" val="226291427"/>
                    </a:ext>
                  </a:extLst>
                </a:gridCol>
              </a:tblGrid>
              <a:tr h="188495">
                <a:tc gridSpan="2">
                  <a:txBody>
                    <a:bodyPr/>
                    <a:lstStyle/>
                    <a:p>
                      <a:pPr algn="l" fontAlgn="ctr"/>
                      <a:r>
                        <a:rPr lang="en-CA" sz="800" b="1" u="none" strike="noStrike" dirty="0">
                          <a:solidFill>
                            <a:schemeClr val="bg1"/>
                          </a:solidFill>
                          <a:effectLst/>
                          <a:latin typeface="+mn-lt"/>
                        </a:rPr>
                        <a:t>Takeover Precedents</a:t>
                      </a:r>
                      <a:endParaRPr lang="en-CA" sz="800" b="1" i="0" u="none" strike="noStrike" dirty="0">
                        <a:solidFill>
                          <a:schemeClr val="bg1"/>
                        </a:solidFill>
                        <a:effectLst/>
                        <a:latin typeface="+mn-lt"/>
                      </a:endParaRPr>
                    </a:p>
                  </a:txBody>
                  <a:tcPr marL="59485" marR="6609" marT="6609" marB="0" anchor="ctr">
                    <a:solidFill>
                      <a:schemeClr val="tx2">
                        <a:lumMod val="50000"/>
                      </a:schemeClr>
                    </a:solidFill>
                  </a:tcPr>
                </a:tc>
                <a:tc hMerge="1">
                  <a:txBody>
                    <a:bodyPr/>
                    <a:lstStyle/>
                    <a:p>
                      <a:pPr algn="ctr" fontAlgn="ctr"/>
                      <a:endParaRPr lang="en-CA" sz="700" b="1" i="0" u="none" strike="noStrike" dirty="0">
                        <a:solidFill>
                          <a:schemeClr val="bg1"/>
                        </a:solidFill>
                        <a:effectLst/>
                        <a:latin typeface="+mn-lt"/>
                      </a:endParaRPr>
                    </a:p>
                  </a:txBody>
                  <a:tcPr marL="6609" marR="6609" marT="6609" marB="0" anchor="ctr">
                    <a:solidFill>
                      <a:schemeClr val="tx2">
                        <a:lumMod val="50000"/>
                      </a:schemeClr>
                    </a:solidFill>
                  </a:tcPr>
                </a:tc>
                <a:tc>
                  <a:txBody>
                    <a:bodyPr/>
                    <a:lstStyle/>
                    <a:p>
                      <a:pPr algn="ctr" fontAlgn="ctr"/>
                      <a:r>
                        <a:rPr lang="en-CA" sz="750" b="1" u="none" strike="noStrike" dirty="0">
                          <a:solidFill>
                            <a:schemeClr val="bg1"/>
                          </a:solidFill>
                          <a:effectLst/>
                          <a:latin typeface="+mn-lt"/>
                        </a:rPr>
                        <a:t>Rainy River</a:t>
                      </a:r>
                      <a:endParaRPr lang="en-CA" sz="750" b="1" i="0" u="none" strike="noStrike" dirty="0">
                        <a:solidFill>
                          <a:schemeClr val="bg1"/>
                        </a:solidFill>
                        <a:effectLst/>
                        <a:latin typeface="+mn-lt"/>
                      </a:endParaRPr>
                    </a:p>
                  </a:txBody>
                  <a:tcPr marL="6609" marR="6609" marT="6609" marB="0" anchor="ctr">
                    <a:solidFill>
                      <a:schemeClr val="tx2">
                        <a:lumMod val="50000"/>
                      </a:schemeClr>
                    </a:solidFill>
                  </a:tcPr>
                </a:tc>
                <a:tc>
                  <a:txBody>
                    <a:bodyPr/>
                    <a:lstStyle/>
                    <a:p>
                      <a:pPr algn="ctr" fontAlgn="ctr"/>
                      <a:r>
                        <a:rPr lang="en-CA" sz="750" b="1" u="none" strike="noStrike" dirty="0">
                          <a:solidFill>
                            <a:schemeClr val="bg1"/>
                          </a:solidFill>
                          <a:effectLst/>
                          <a:latin typeface="+mn-lt"/>
                        </a:rPr>
                        <a:t>Romarco</a:t>
                      </a:r>
                      <a:endParaRPr lang="en-CA" sz="750" b="1" i="0" u="none" strike="noStrike" dirty="0">
                        <a:solidFill>
                          <a:schemeClr val="bg1"/>
                        </a:solidFill>
                        <a:effectLst/>
                        <a:latin typeface="+mn-lt"/>
                      </a:endParaRPr>
                    </a:p>
                  </a:txBody>
                  <a:tcPr marL="6609" marR="6609" marT="6609" marB="0" anchor="ctr">
                    <a:solidFill>
                      <a:schemeClr val="tx2">
                        <a:lumMod val="50000"/>
                      </a:schemeClr>
                    </a:solidFill>
                  </a:tcPr>
                </a:tc>
                <a:tc>
                  <a:txBody>
                    <a:bodyPr/>
                    <a:lstStyle/>
                    <a:p>
                      <a:pPr algn="ctr" fontAlgn="ctr"/>
                      <a:r>
                        <a:rPr lang="en-CA" sz="750" b="1" i="0" u="none" strike="noStrike" dirty="0">
                          <a:solidFill>
                            <a:schemeClr val="bg1"/>
                          </a:solidFill>
                          <a:effectLst/>
                          <a:latin typeface="+mn-lt"/>
                        </a:rPr>
                        <a:t>Kaminak</a:t>
                      </a:r>
                    </a:p>
                  </a:txBody>
                  <a:tcPr marL="6609" marR="6609" marT="6609" marB="0" anchor="ctr">
                    <a:solidFill>
                      <a:schemeClr val="tx2">
                        <a:lumMod val="50000"/>
                      </a:schemeClr>
                    </a:solidFill>
                  </a:tcPr>
                </a:tc>
                <a:extLst>
                  <a:ext uri="{0D108BD9-81ED-4DB2-BD59-A6C34878D82A}">
                    <a16:rowId xmlns:a16="http://schemas.microsoft.com/office/drawing/2014/main" val="10000"/>
                  </a:ext>
                </a:extLst>
              </a:tr>
              <a:tr h="107505">
                <a:tc gridSpan="2">
                  <a:txBody>
                    <a:bodyPr/>
                    <a:lstStyle/>
                    <a:p>
                      <a:pPr algn="l" fontAlgn="b"/>
                      <a:r>
                        <a:rPr lang="en-CA" sz="750" u="none" strike="noStrike" dirty="0">
                          <a:effectLst/>
                          <a:latin typeface="+mn-lt"/>
                        </a:rPr>
                        <a:t>Date Acquired</a:t>
                      </a:r>
                      <a:endParaRPr lang="en-CA" sz="750" b="0" i="0" u="none" strike="noStrike" dirty="0">
                        <a:solidFill>
                          <a:srgbClr val="000000"/>
                        </a:solidFill>
                        <a:effectLst/>
                        <a:latin typeface="+mn-lt"/>
                      </a:endParaRPr>
                    </a:p>
                  </a:txBody>
                  <a:tcPr marL="59485" marR="6609" marT="6609" marB="0" anchor="b">
                    <a:solidFill>
                      <a:schemeClr val="accent1">
                        <a:lumMod val="20000"/>
                        <a:lumOff val="80000"/>
                      </a:schemeClr>
                    </a:solidFill>
                  </a:tcPr>
                </a:tc>
                <a:tc hMerge="1">
                  <a:txBody>
                    <a:bodyPr/>
                    <a:lstStyle/>
                    <a:p>
                      <a:pPr algn="ctr" fontAlgn="b"/>
                      <a:endParaRPr lang="en-CA" sz="700" b="0" i="0" u="none" strike="noStrike" dirty="0">
                        <a:solidFill>
                          <a:srgbClr val="000000"/>
                        </a:solidFill>
                        <a:effectLst/>
                        <a:latin typeface="+mn-lt"/>
                      </a:endParaRPr>
                    </a:p>
                  </a:txBody>
                  <a:tcPr marL="6609" marR="6609" marT="6609" marB="0" anchor="b">
                    <a:solidFill>
                      <a:schemeClr val="accent1">
                        <a:lumMod val="20000"/>
                        <a:lumOff val="80000"/>
                      </a:schemeClr>
                    </a:solidFill>
                  </a:tcPr>
                </a:tc>
                <a:tc>
                  <a:txBody>
                    <a:bodyPr/>
                    <a:lstStyle/>
                    <a:p>
                      <a:pPr algn="ctr" fontAlgn="b"/>
                      <a:r>
                        <a:rPr lang="en-CA" sz="750" u="none" strike="noStrike" dirty="0">
                          <a:effectLst/>
                          <a:latin typeface="+mn-lt"/>
                        </a:rPr>
                        <a:t>31-May-13</a:t>
                      </a:r>
                      <a:endParaRPr lang="en-CA" sz="750" b="0" i="0" u="none" strike="noStrike" dirty="0">
                        <a:solidFill>
                          <a:srgbClr val="000000"/>
                        </a:solidFill>
                        <a:effectLst/>
                        <a:latin typeface="+mn-lt"/>
                      </a:endParaRPr>
                    </a:p>
                  </a:txBody>
                  <a:tcPr marL="6609" marR="6609" marT="6609" marB="0" anchor="b">
                    <a:solidFill>
                      <a:schemeClr val="accent1">
                        <a:lumMod val="20000"/>
                        <a:lumOff val="80000"/>
                      </a:schemeClr>
                    </a:solidFill>
                  </a:tcPr>
                </a:tc>
                <a:tc>
                  <a:txBody>
                    <a:bodyPr/>
                    <a:lstStyle/>
                    <a:p>
                      <a:pPr algn="ctr" fontAlgn="b"/>
                      <a:r>
                        <a:rPr lang="en-CA" sz="750" u="none" strike="noStrike" dirty="0">
                          <a:effectLst/>
                          <a:latin typeface="+mn-lt"/>
                        </a:rPr>
                        <a:t>30-Jul-15</a:t>
                      </a:r>
                      <a:endParaRPr lang="en-CA" sz="750" b="0" i="0" u="none" strike="noStrike" dirty="0">
                        <a:solidFill>
                          <a:srgbClr val="000000"/>
                        </a:solidFill>
                        <a:effectLst/>
                        <a:latin typeface="+mn-lt"/>
                      </a:endParaRPr>
                    </a:p>
                  </a:txBody>
                  <a:tcPr marL="6609" marR="6609" marT="6609" marB="0" anchor="b">
                    <a:solidFill>
                      <a:schemeClr val="accent1">
                        <a:lumMod val="20000"/>
                        <a:lumOff val="80000"/>
                      </a:schemeClr>
                    </a:solidFill>
                  </a:tcPr>
                </a:tc>
                <a:tc>
                  <a:txBody>
                    <a:bodyPr/>
                    <a:lstStyle/>
                    <a:p>
                      <a:pPr algn="ctr" fontAlgn="b"/>
                      <a:r>
                        <a:rPr lang="en-CA" sz="750" b="0" i="0" u="none" strike="noStrike" dirty="0">
                          <a:solidFill>
                            <a:srgbClr val="000000"/>
                          </a:solidFill>
                          <a:effectLst/>
                          <a:latin typeface="+mn-lt"/>
                        </a:rPr>
                        <a:t>12-May-16</a:t>
                      </a:r>
                    </a:p>
                  </a:txBody>
                  <a:tcPr marL="6609" marR="6609" marT="6609" marB="0" anchor="b">
                    <a:solidFill>
                      <a:schemeClr val="accent1">
                        <a:lumMod val="20000"/>
                        <a:lumOff val="80000"/>
                      </a:schemeClr>
                    </a:solidFill>
                  </a:tcPr>
                </a:tc>
                <a:extLst>
                  <a:ext uri="{0D108BD9-81ED-4DB2-BD59-A6C34878D82A}">
                    <a16:rowId xmlns:a16="http://schemas.microsoft.com/office/drawing/2014/main" val="10001"/>
                  </a:ext>
                </a:extLst>
              </a:tr>
              <a:tr h="107505">
                <a:tc gridSpan="2">
                  <a:txBody>
                    <a:bodyPr/>
                    <a:lstStyle/>
                    <a:p>
                      <a:pPr algn="l" fontAlgn="b"/>
                      <a:r>
                        <a:rPr lang="en-CA" sz="750" u="none" strike="noStrike" dirty="0">
                          <a:effectLst/>
                          <a:latin typeface="+mn-lt"/>
                        </a:rPr>
                        <a:t>Acquirer</a:t>
                      </a:r>
                      <a:endParaRPr lang="en-CA" sz="750" b="0" i="0" u="none" strike="noStrike" dirty="0">
                        <a:solidFill>
                          <a:srgbClr val="000000"/>
                        </a:solidFill>
                        <a:effectLst/>
                        <a:latin typeface="+mn-lt"/>
                      </a:endParaRPr>
                    </a:p>
                  </a:txBody>
                  <a:tcPr marL="59485" marR="6609" marT="6609" marB="0" anchor="b">
                    <a:solidFill>
                      <a:schemeClr val="accent1">
                        <a:lumMod val="20000"/>
                        <a:lumOff val="80000"/>
                      </a:schemeClr>
                    </a:solidFill>
                  </a:tcPr>
                </a:tc>
                <a:tc hMerge="1">
                  <a:txBody>
                    <a:bodyPr/>
                    <a:lstStyle/>
                    <a:p>
                      <a:pPr algn="ctr" fontAlgn="b"/>
                      <a:endParaRPr lang="en-CA" sz="700" b="0" i="0" u="none" strike="noStrike" dirty="0">
                        <a:solidFill>
                          <a:srgbClr val="000000"/>
                        </a:solidFill>
                        <a:effectLst/>
                        <a:latin typeface="+mn-lt"/>
                      </a:endParaRPr>
                    </a:p>
                  </a:txBody>
                  <a:tcPr marL="6609" marR="6609" marT="6609" marB="0" anchor="b">
                    <a:solidFill>
                      <a:schemeClr val="accent1">
                        <a:lumMod val="20000"/>
                        <a:lumOff val="80000"/>
                      </a:schemeClr>
                    </a:solidFill>
                  </a:tcPr>
                </a:tc>
                <a:tc>
                  <a:txBody>
                    <a:bodyPr/>
                    <a:lstStyle/>
                    <a:p>
                      <a:pPr algn="ctr" fontAlgn="b"/>
                      <a:r>
                        <a:rPr lang="en-CA" sz="750" u="none" strike="noStrike" dirty="0">
                          <a:effectLst/>
                          <a:latin typeface="+mn-lt"/>
                        </a:rPr>
                        <a:t>New Gold</a:t>
                      </a:r>
                      <a:endParaRPr lang="en-CA" sz="750" b="0" i="0" u="none" strike="noStrike" dirty="0">
                        <a:solidFill>
                          <a:srgbClr val="000000"/>
                        </a:solidFill>
                        <a:effectLst/>
                        <a:latin typeface="+mn-lt"/>
                      </a:endParaRPr>
                    </a:p>
                  </a:txBody>
                  <a:tcPr marL="6609" marR="6609" marT="6609" marB="0" anchor="b">
                    <a:solidFill>
                      <a:schemeClr val="accent1">
                        <a:lumMod val="20000"/>
                        <a:lumOff val="80000"/>
                      </a:schemeClr>
                    </a:solidFill>
                  </a:tcPr>
                </a:tc>
                <a:tc>
                  <a:txBody>
                    <a:bodyPr/>
                    <a:lstStyle/>
                    <a:p>
                      <a:pPr algn="ctr" fontAlgn="b"/>
                      <a:r>
                        <a:rPr lang="en-CA" sz="750" u="none" strike="noStrike" dirty="0">
                          <a:effectLst/>
                          <a:latin typeface="+mn-lt"/>
                        </a:rPr>
                        <a:t>OceanaGold</a:t>
                      </a:r>
                      <a:endParaRPr lang="en-CA" sz="750" b="0" i="0" u="none" strike="noStrike" dirty="0">
                        <a:solidFill>
                          <a:srgbClr val="000000"/>
                        </a:solidFill>
                        <a:effectLst/>
                        <a:latin typeface="+mn-lt"/>
                      </a:endParaRPr>
                    </a:p>
                  </a:txBody>
                  <a:tcPr marL="6609" marR="6609" marT="6609" marB="0" anchor="b">
                    <a:solidFill>
                      <a:schemeClr val="accent1">
                        <a:lumMod val="20000"/>
                        <a:lumOff val="80000"/>
                      </a:schemeClr>
                    </a:solidFill>
                  </a:tcPr>
                </a:tc>
                <a:tc>
                  <a:txBody>
                    <a:bodyPr/>
                    <a:lstStyle/>
                    <a:p>
                      <a:pPr algn="ctr" fontAlgn="b"/>
                      <a:r>
                        <a:rPr lang="en-CA" sz="750" b="0" i="0" u="none" strike="noStrike" dirty="0">
                          <a:solidFill>
                            <a:srgbClr val="000000"/>
                          </a:solidFill>
                          <a:effectLst/>
                          <a:latin typeface="+mn-lt"/>
                        </a:rPr>
                        <a:t>Goldcorp</a:t>
                      </a:r>
                    </a:p>
                  </a:txBody>
                  <a:tcPr marL="6609" marR="6609" marT="6609" marB="0" anchor="b">
                    <a:solidFill>
                      <a:schemeClr val="accent1">
                        <a:lumMod val="20000"/>
                        <a:lumOff val="80000"/>
                      </a:schemeClr>
                    </a:solidFill>
                  </a:tcPr>
                </a:tc>
                <a:extLst>
                  <a:ext uri="{0D108BD9-81ED-4DB2-BD59-A6C34878D82A}">
                    <a16:rowId xmlns:a16="http://schemas.microsoft.com/office/drawing/2014/main" val="10002"/>
                  </a:ext>
                </a:extLst>
              </a:tr>
              <a:tr h="107505">
                <a:tc gridSpan="2">
                  <a:txBody>
                    <a:bodyPr/>
                    <a:lstStyle/>
                    <a:p>
                      <a:pPr algn="l" fontAlgn="b"/>
                      <a:r>
                        <a:rPr lang="en-CA" sz="750" b="1" u="none" strike="noStrike" dirty="0">
                          <a:effectLst/>
                          <a:latin typeface="+mn-lt"/>
                        </a:rPr>
                        <a:t>Takeover Value (C$M)</a:t>
                      </a:r>
                      <a:endParaRPr lang="en-CA" sz="750" b="1" i="0" u="none" strike="noStrike" dirty="0">
                        <a:solidFill>
                          <a:srgbClr val="000000"/>
                        </a:solidFill>
                        <a:effectLst/>
                        <a:latin typeface="+mn-lt"/>
                      </a:endParaRPr>
                    </a:p>
                  </a:txBody>
                  <a:tcPr marL="59485" marR="6609" marT="6609" marB="0" anchor="b">
                    <a:solidFill>
                      <a:schemeClr val="bg2">
                        <a:lumMod val="90000"/>
                      </a:schemeClr>
                    </a:solidFill>
                  </a:tcPr>
                </a:tc>
                <a:tc hMerge="1">
                  <a:txBody>
                    <a:bodyPr/>
                    <a:lstStyle/>
                    <a:p>
                      <a:pPr algn="ctr" fontAlgn="b"/>
                      <a:endParaRPr lang="en-CA" sz="70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$385</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$856</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i="0" u="none" strike="noStrike" dirty="0">
                          <a:solidFill>
                            <a:srgbClr val="000000"/>
                          </a:solidFill>
                          <a:effectLst/>
                          <a:latin typeface="+mn-lt"/>
                        </a:rPr>
                        <a:t>$520M</a:t>
                      </a:r>
                    </a:p>
                  </a:txBody>
                  <a:tcPr marL="6609" marR="6609" marT="6609" marB="0" anchor="b">
                    <a:solidFill>
                      <a:schemeClr val="bg2">
                        <a:lumMod val="90000"/>
                      </a:schemeClr>
                    </a:solidFill>
                  </a:tcPr>
                </a:tc>
                <a:extLst>
                  <a:ext uri="{0D108BD9-81ED-4DB2-BD59-A6C34878D82A}">
                    <a16:rowId xmlns:a16="http://schemas.microsoft.com/office/drawing/2014/main" val="10003"/>
                  </a:ext>
                </a:extLst>
              </a:tr>
              <a:tr h="107505">
                <a:tc gridSpan="2">
                  <a:txBody>
                    <a:bodyPr/>
                    <a:lstStyle/>
                    <a:p>
                      <a:pPr algn="l" fontAlgn="b"/>
                      <a:r>
                        <a:rPr lang="en-CA" sz="750" b="1" u="none" strike="noStrike" dirty="0">
                          <a:effectLst/>
                          <a:latin typeface="+mn-lt"/>
                        </a:rPr>
                        <a:t>Premium (%)</a:t>
                      </a:r>
                      <a:endParaRPr lang="en-CA" sz="750" b="1" i="0" u="none" strike="noStrike" dirty="0">
                        <a:solidFill>
                          <a:srgbClr val="000000"/>
                        </a:solidFill>
                        <a:effectLst/>
                        <a:latin typeface="+mn-lt"/>
                      </a:endParaRPr>
                    </a:p>
                  </a:txBody>
                  <a:tcPr marL="59485" marR="6609" marT="6609" marB="0" anchor="b">
                    <a:solidFill>
                      <a:schemeClr val="bg2">
                        <a:lumMod val="90000"/>
                      </a:schemeClr>
                    </a:solidFill>
                  </a:tcPr>
                </a:tc>
                <a:tc hMerge="1">
                  <a:txBody>
                    <a:bodyPr/>
                    <a:lstStyle/>
                    <a:p>
                      <a:pPr algn="ctr" fontAlgn="b"/>
                      <a:endParaRPr lang="en-CA" sz="700" b="1" i="0" u="none" strike="noStrike">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67%</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72%</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i="0" u="none" strike="noStrike" dirty="0">
                          <a:solidFill>
                            <a:srgbClr val="000000"/>
                          </a:solidFill>
                          <a:effectLst/>
                          <a:latin typeface="+mn-lt"/>
                        </a:rPr>
                        <a:t>40%</a:t>
                      </a:r>
                    </a:p>
                  </a:txBody>
                  <a:tcPr marL="6609" marR="6609" marT="6609" marB="0" anchor="b">
                    <a:solidFill>
                      <a:schemeClr val="bg2">
                        <a:lumMod val="90000"/>
                      </a:schemeClr>
                    </a:solidFill>
                  </a:tcPr>
                </a:tc>
                <a:extLst>
                  <a:ext uri="{0D108BD9-81ED-4DB2-BD59-A6C34878D82A}">
                    <a16:rowId xmlns:a16="http://schemas.microsoft.com/office/drawing/2014/main" val="10004"/>
                  </a:ext>
                </a:extLst>
              </a:tr>
              <a:tr h="107505">
                <a:tc gridSpan="2">
                  <a:txBody>
                    <a:bodyPr/>
                    <a:lstStyle/>
                    <a:p>
                      <a:pPr algn="l" fontAlgn="b"/>
                      <a:r>
                        <a:rPr lang="en-CA" sz="750" u="none" strike="noStrike" dirty="0">
                          <a:effectLst/>
                          <a:latin typeface="+mn-lt"/>
                        </a:rPr>
                        <a:t>43-101 Reserves (Moz Au)</a:t>
                      </a:r>
                      <a:endParaRPr lang="en-CA" sz="750" b="0" i="0" u="none" strike="noStrike" dirty="0">
                        <a:solidFill>
                          <a:srgbClr val="000000"/>
                        </a:solidFill>
                        <a:effectLst/>
                        <a:latin typeface="+mn-lt"/>
                      </a:endParaRPr>
                    </a:p>
                  </a:txBody>
                  <a:tcPr marL="59485" marR="6609" marT="6609" marB="0" anchor="b"/>
                </a:tc>
                <a:tc hMerge="1">
                  <a:txBody>
                    <a:bodyPr/>
                    <a:lstStyle/>
                    <a:p>
                      <a:pPr algn="ctr" fontAlgn="b"/>
                      <a:endParaRPr lang="en-CA" sz="700" b="0" i="0" u="none" strike="noStrike">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4.0</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2.0</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b="0" i="0" u="none" strike="noStrike" dirty="0">
                          <a:solidFill>
                            <a:srgbClr val="000000"/>
                          </a:solidFill>
                          <a:effectLst/>
                          <a:latin typeface="+mn-lt"/>
                        </a:rPr>
                        <a:t>2.2</a:t>
                      </a:r>
                    </a:p>
                  </a:txBody>
                  <a:tcPr marL="6609" marR="6609" marT="6609" marB="0" anchor="b"/>
                </a:tc>
                <a:extLst>
                  <a:ext uri="{0D108BD9-81ED-4DB2-BD59-A6C34878D82A}">
                    <a16:rowId xmlns:a16="http://schemas.microsoft.com/office/drawing/2014/main" val="10005"/>
                  </a:ext>
                </a:extLst>
              </a:tr>
              <a:tr h="107505">
                <a:tc gridSpan="2">
                  <a:txBody>
                    <a:bodyPr/>
                    <a:lstStyle/>
                    <a:p>
                      <a:pPr algn="l" fontAlgn="b"/>
                      <a:r>
                        <a:rPr lang="en-CA" sz="750" b="1" u="none" strike="noStrike" dirty="0">
                          <a:effectLst/>
                          <a:latin typeface="+mn-lt"/>
                        </a:rPr>
                        <a:t>Per Oz Reserves  (C$/oz)</a:t>
                      </a:r>
                      <a:endParaRPr lang="en-CA" sz="750" b="1" i="0" u="none" strike="noStrike" dirty="0">
                        <a:solidFill>
                          <a:srgbClr val="000000"/>
                        </a:solidFill>
                        <a:effectLst/>
                        <a:latin typeface="+mn-lt"/>
                      </a:endParaRPr>
                    </a:p>
                  </a:txBody>
                  <a:tcPr marL="59485" marR="6609" marT="6609" marB="0" anchor="b">
                    <a:solidFill>
                      <a:schemeClr val="bg2">
                        <a:lumMod val="90000"/>
                      </a:schemeClr>
                    </a:solidFill>
                  </a:tcPr>
                </a:tc>
                <a:tc hMerge="1">
                  <a:txBody>
                    <a:bodyPr/>
                    <a:lstStyle/>
                    <a:p>
                      <a:pPr algn="ctr" fontAlgn="b"/>
                      <a:endParaRPr lang="en-CA" sz="70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$77</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$293</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i="0" u="none" strike="noStrike" dirty="0">
                          <a:solidFill>
                            <a:srgbClr val="000000"/>
                          </a:solidFill>
                          <a:effectLst/>
                          <a:latin typeface="+mn-lt"/>
                        </a:rPr>
                        <a:t>$218</a:t>
                      </a:r>
                    </a:p>
                  </a:txBody>
                  <a:tcPr marL="6609" marR="6609" marT="6609" marB="0" anchor="b">
                    <a:solidFill>
                      <a:schemeClr val="bg2">
                        <a:lumMod val="90000"/>
                      </a:schemeClr>
                    </a:solidFill>
                  </a:tcPr>
                </a:tc>
                <a:extLst>
                  <a:ext uri="{0D108BD9-81ED-4DB2-BD59-A6C34878D82A}">
                    <a16:rowId xmlns:a16="http://schemas.microsoft.com/office/drawing/2014/main" val="10006"/>
                  </a:ext>
                </a:extLst>
              </a:tr>
              <a:tr h="107505">
                <a:tc gridSpan="2">
                  <a:txBody>
                    <a:bodyPr/>
                    <a:lstStyle/>
                    <a:p>
                      <a:pPr algn="l" fontAlgn="b"/>
                      <a:r>
                        <a:rPr lang="en-CA" sz="750" u="none" strike="noStrike" dirty="0">
                          <a:effectLst/>
                          <a:latin typeface="+mn-lt"/>
                        </a:rPr>
                        <a:t>Project</a:t>
                      </a:r>
                      <a:endParaRPr lang="en-CA" sz="750" b="0" i="0" u="none" strike="noStrike" dirty="0">
                        <a:solidFill>
                          <a:srgbClr val="000000"/>
                        </a:solidFill>
                        <a:effectLst/>
                        <a:latin typeface="+mn-lt"/>
                      </a:endParaRPr>
                    </a:p>
                  </a:txBody>
                  <a:tcPr marL="59485" marR="6609" marT="6609" marB="0" anchor="b"/>
                </a:tc>
                <a:tc hMerge="1">
                  <a:txBody>
                    <a:bodyPr/>
                    <a:lstStyle/>
                    <a:p>
                      <a:pPr algn="ctr" fontAlgn="b"/>
                      <a:endParaRPr lang="en-CA" sz="700" b="0" i="0" u="none" strike="noStrike" dirty="0">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Rainy River</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Haile</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b="0" i="0" u="none" strike="noStrike" dirty="0">
                          <a:solidFill>
                            <a:srgbClr val="000000"/>
                          </a:solidFill>
                          <a:effectLst/>
                          <a:latin typeface="+mn-lt"/>
                        </a:rPr>
                        <a:t>Coffee</a:t>
                      </a:r>
                    </a:p>
                  </a:txBody>
                  <a:tcPr marL="6609" marR="6609" marT="6609" marB="0" anchor="b"/>
                </a:tc>
                <a:extLst>
                  <a:ext uri="{0D108BD9-81ED-4DB2-BD59-A6C34878D82A}">
                    <a16:rowId xmlns:a16="http://schemas.microsoft.com/office/drawing/2014/main" val="10007"/>
                  </a:ext>
                </a:extLst>
              </a:tr>
              <a:tr h="208738">
                <a:tc gridSpan="2">
                  <a:txBody>
                    <a:bodyPr/>
                    <a:lstStyle/>
                    <a:p>
                      <a:pPr algn="l" fontAlgn="b"/>
                      <a:r>
                        <a:rPr lang="en-CA" sz="750" u="none" strike="noStrike" dirty="0">
                          <a:effectLst/>
                          <a:latin typeface="+mn-lt"/>
                        </a:rPr>
                        <a:t>Stage at Takeover</a:t>
                      </a:r>
                    </a:p>
                    <a:p>
                      <a:pPr algn="l" fontAlgn="b"/>
                      <a:endParaRPr lang="en-CA" sz="750" b="0" i="0" u="none" strike="noStrike" dirty="0">
                        <a:solidFill>
                          <a:srgbClr val="000000"/>
                        </a:solidFill>
                        <a:effectLst/>
                        <a:latin typeface="+mn-lt"/>
                      </a:endParaRPr>
                    </a:p>
                  </a:txBody>
                  <a:tcPr marL="59485" marR="6609" marT="6609" marB="0" anchor="b"/>
                </a:tc>
                <a:tc hMerge="1">
                  <a:txBody>
                    <a:bodyPr/>
                    <a:lstStyle/>
                    <a:p>
                      <a:pPr algn="ctr" fontAlgn="b"/>
                      <a:endParaRPr lang="en-CA" sz="700" b="0" i="0" u="none" strike="noStrike">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Post BFS, </a:t>
                      </a:r>
                      <a:br>
                        <a:rPr lang="en-CA" sz="750" u="none" strike="noStrike" dirty="0">
                          <a:effectLst/>
                          <a:latin typeface="+mn-lt"/>
                        </a:rPr>
                      </a:br>
                      <a:r>
                        <a:rPr lang="en-CA" sz="750" u="none" strike="noStrike" dirty="0">
                          <a:effectLst/>
                          <a:latin typeface="+mn-lt"/>
                        </a:rPr>
                        <a:t>Adv. Permitting</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Post BFS, Permitted</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b="0" i="0" u="none" strike="noStrike" dirty="0">
                          <a:solidFill>
                            <a:srgbClr val="000000"/>
                          </a:solidFill>
                          <a:effectLst/>
                          <a:latin typeface="+mn-lt"/>
                        </a:rPr>
                        <a:t>Post BFS,</a:t>
                      </a:r>
                      <a:r>
                        <a:rPr lang="en-CA" sz="750" b="0" i="0" u="none" strike="noStrike" baseline="0" dirty="0">
                          <a:solidFill>
                            <a:srgbClr val="000000"/>
                          </a:solidFill>
                          <a:effectLst/>
                          <a:latin typeface="+mn-lt"/>
                        </a:rPr>
                        <a:t> Adv. Permitting</a:t>
                      </a:r>
                      <a:endParaRPr lang="en-CA" sz="750" b="0" i="0" u="none" strike="noStrike" dirty="0">
                        <a:solidFill>
                          <a:srgbClr val="000000"/>
                        </a:solidFill>
                        <a:effectLst/>
                        <a:latin typeface="+mn-lt"/>
                      </a:endParaRPr>
                    </a:p>
                  </a:txBody>
                  <a:tcPr marL="6609" marR="6609" marT="6609" marB="0" anchor="b"/>
                </a:tc>
                <a:extLst>
                  <a:ext uri="{0D108BD9-81ED-4DB2-BD59-A6C34878D82A}">
                    <a16:rowId xmlns:a16="http://schemas.microsoft.com/office/drawing/2014/main" val="10008"/>
                  </a:ext>
                </a:extLst>
              </a:tr>
              <a:tr h="107505">
                <a:tc gridSpan="2">
                  <a:txBody>
                    <a:bodyPr/>
                    <a:lstStyle/>
                    <a:p>
                      <a:pPr algn="l" fontAlgn="b"/>
                      <a:r>
                        <a:rPr lang="en-CA" sz="750" u="none" strike="noStrike" dirty="0">
                          <a:effectLst/>
                          <a:latin typeface="+mn-lt"/>
                        </a:rPr>
                        <a:t>Project NPV5% (US$M)*</a:t>
                      </a:r>
                      <a:endParaRPr lang="en-CA" sz="750" b="0" i="0" u="none" strike="noStrike" dirty="0">
                        <a:solidFill>
                          <a:srgbClr val="000000"/>
                        </a:solidFill>
                        <a:effectLst/>
                        <a:latin typeface="+mn-lt"/>
                      </a:endParaRPr>
                    </a:p>
                  </a:txBody>
                  <a:tcPr marL="59485" marR="6609" marT="6609" marB="0" anchor="b"/>
                </a:tc>
                <a:tc hMerge="1">
                  <a:txBody>
                    <a:bodyPr/>
                    <a:lstStyle/>
                    <a:p>
                      <a:pPr algn="ctr" fontAlgn="b"/>
                      <a:endParaRPr lang="en-CA" sz="700" b="0" i="0" u="none" strike="noStrike">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$656</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$329</a:t>
                      </a:r>
                      <a:endParaRPr lang="en-CA" sz="750" b="0" i="0" u="none" strike="noStrike" dirty="0">
                        <a:solidFill>
                          <a:srgbClr val="000000"/>
                        </a:solidFill>
                        <a:effectLst/>
                        <a:latin typeface="+mn-lt"/>
                      </a:endParaRPr>
                    </a:p>
                  </a:txBody>
                  <a:tcPr marL="6609" marR="6609" marT="6609" marB="0" anchor="b"/>
                </a:tc>
                <a:tc>
                  <a:txBody>
                    <a:bodyPr/>
                    <a:lstStyle/>
                    <a:p>
                      <a:pPr algn="ctr" fontAlgn="b"/>
                      <a:r>
                        <a:rPr lang="en-CA" sz="750" b="0" i="0" u="none" strike="noStrike" dirty="0">
                          <a:solidFill>
                            <a:srgbClr val="000000"/>
                          </a:solidFill>
                          <a:effectLst/>
                          <a:latin typeface="+mn-lt"/>
                        </a:rPr>
                        <a:t>$438</a:t>
                      </a:r>
                    </a:p>
                  </a:txBody>
                  <a:tcPr marL="6609" marR="6609" marT="6609" marB="0" anchor="b"/>
                </a:tc>
                <a:extLst>
                  <a:ext uri="{0D108BD9-81ED-4DB2-BD59-A6C34878D82A}">
                    <a16:rowId xmlns:a16="http://schemas.microsoft.com/office/drawing/2014/main" val="10009"/>
                  </a:ext>
                </a:extLst>
              </a:tr>
              <a:tr h="107505">
                <a:tc gridSpan="2">
                  <a:txBody>
                    <a:bodyPr/>
                    <a:lstStyle/>
                    <a:p>
                      <a:pPr algn="l" fontAlgn="b"/>
                      <a:r>
                        <a:rPr lang="en-CA" sz="750" b="1" u="none" strike="noStrike" dirty="0">
                          <a:effectLst/>
                          <a:latin typeface="+mn-lt"/>
                        </a:rPr>
                        <a:t>Takeover P/NAV*</a:t>
                      </a:r>
                      <a:endParaRPr lang="en-CA" sz="750" b="1" i="0" u="none" strike="noStrike" dirty="0">
                        <a:solidFill>
                          <a:srgbClr val="000000"/>
                        </a:solidFill>
                        <a:effectLst/>
                        <a:latin typeface="+mn-lt"/>
                      </a:endParaRPr>
                    </a:p>
                  </a:txBody>
                  <a:tcPr marL="59485" marR="6609" marT="6609" marB="0" anchor="b">
                    <a:solidFill>
                      <a:schemeClr val="bg2">
                        <a:lumMod val="90000"/>
                      </a:schemeClr>
                    </a:solidFill>
                  </a:tcPr>
                </a:tc>
                <a:tc hMerge="1">
                  <a:txBody>
                    <a:bodyPr/>
                    <a:lstStyle/>
                    <a:p>
                      <a:pPr algn="ctr" fontAlgn="b"/>
                      <a:endParaRPr lang="en-CA" sz="70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0.50x</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1.22x</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i="0" u="none" strike="noStrike" dirty="0">
                          <a:solidFill>
                            <a:srgbClr val="000000"/>
                          </a:solidFill>
                          <a:effectLst/>
                          <a:latin typeface="+mn-lt"/>
                        </a:rPr>
                        <a:t>0.84x</a:t>
                      </a:r>
                    </a:p>
                  </a:txBody>
                  <a:tcPr marL="6609" marR="6609" marT="6609" marB="0" anchor="b">
                    <a:solidFill>
                      <a:schemeClr val="bg2">
                        <a:lumMod val="90000"/>
                      </a:schemeClr>
                    </a:solidFill>
                  </a:tcPr>
                </a:tc>
                <a:extLst>
                  <a:ext uri="{0D108BD9-81ED-4DB2-BD59-A6C34878D82A}">
                    <a16:rowId xmlns:a16="http://schemas.microsoft.com/office/drawing/2014/main" val="10010"/>
                  </a:ext>
                </a:extLst>
              </a:tr>
              <a:tr h="208738">
                <a:tc gridSpan="2">
                  <a:txBody>
                    <a:bodyPr/>
                    <a:lstStyle/>
                    <a:p>
                      <a:pPr algn="l" fontAlgn="b"/>
                      <a:r>
                        <a:rPr lang="en-CA" sz="750" b="1" u="none" strike="noStrike" dirty="0">
                          <a:effectLst/>
                          <a:latin typeface="+mn-lt"/>
                        </a:rPr>
                        <a:t>Takeover Consensus P/Target**</a:t>
                      </a:r>
                      <a:endParaRPr lang="en-CA" sz="750" b="1" i="0" u="none" strike="noStrike" dirty="0">
                        <a:solidFill>
                          <a:srgbClr val="000000"/>
                        </a:solidFill>
                        <a:effectLst/>
                        <a:latin typeface="+mn-lt"/>
                      </a:endParaRPr>
                    </a:p>
                  </a:txBody>
                  <a:tcPr marL="59485" marR="6609" marT="6609" marB="0" anchor="b">
                    <a:solidFill>
                      <a:schemeClr val="bg2">
                        <a:lumMod val="90000"/>
                      </a:schemeClr>
                    </a:solidFill>
                  </a:tcPr>
                </a:tc>
                <a:tc hMerge="1">
                  <a:txBody>
                    <a:bodyPr/>
                    <a:lstStyle/>
                    <a:p>
                      <a:pPr algn="ctr" fontAlgn="b"/>
                      <a:endParaRPr lang="en-CA" sz="70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0.65x</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u="none" strike="noStrike" dirty="0">
                          <a:effectLst/>
                          <a:latin typeface="+mn-lt"/>
                        </a:rPr>
                        <a:t>0.84x</a:t>
                      </a:r>
                      <a:endParaRPr lang="en-CA" sz="750" b="1" i="0" u="none" strike="noStrike" dirty="0">
                        <a:solidFill>
                          <a:srgbClr val="000000"/>
                        </a:solidFill>
                        <a:effectLst/>
                        <a:latin typeface="+mn-lt"/>
                      </a:endParaRPr>
                    </a:p>
                  </a:txBody>
                  <a:tcPr marL="6609" marR="6609" marT="6609" marB="0" anchor="b">
                    <a:solidFill>
                      <a:schemeClr val="bg2">
                        <a:lumMod val="90000"/>
                      </a:schemeClr>
                    </a:solidFill>
                  </a:tcPr>
                </a:tc>
                <a:tc>
                  <a:txBody>
                    <a:bodyPr/>
                    <a:lstStyle/>
                    <a:p>
                      <a:pPr algn="ctr" fontAlgn="b"/>
                      <a:r>
                        <a:rPr lang="en-CA" sz="750" b="1" i="0" u="none" strike="noStrike" dirty="0">
                          <a:solidFill>
                            <a:srgbClr val="000000"/>
                          </a:solidFill>
                          <a:effectLst/>
                          <a:latin typeface="+mn-lt"/>
                        </a:rPr>
                        <a:t>1.12x</a:t>
                      </a:r>
                    </a:p>
                  </a:txBody>
                  <a:tcPr marL="6609" marR="6609" marT="6609" marB="0" anchor="b">
                    <a:solidFill>
                      <a:schemeClr val="bg2">
                        <a:lumMod val="90000"/>
                      </a:schemeClr>
                    </a:solidFill>
                  </a:tcPr>
                </a:tc>
                <a:extLst>
                  <a:ext uri="{0D108BD9-81ED-4DB2-BD59-A6C34878D82A}">
                    <a16:rowId xmlns:a16="http://schemas.microsoft.com/office/drawing/2014/main" val="10011"/>
                  </a:ext>
                </a:extLst>
              </a:tr>
              <a:tr h="107505">
                <a:tc gridSpan="2">
                  <a:txBody>
                    <a:bodyPr/>
                    <a:lstStyle/>
                    <a:p>
                      <a:pPr algn="l" fontAlgn="b"/>
                      <a:r>
                        <a:rPr lang="en-CA" sz="750" u="none" strike="noStrike" dirty="0">
                          <a:effectLst/>
                          <a:latin typeface="+mn-lt"/>
                        </a:rPr>
                        <a:t> </a:t>
                      </a:r>
                      <a:endParaRPr lang="en-CA" sz="750" b="0" i="0" u="none" strike="noStrike" dirty="0">
                        <a:solidFill>
                          <a:srgbClr val="000000"/>
                        </a:solidFill>
                        <a:effectLst/>
                        <a:latin typeface="+mn-lt"/>
                      </a:endParaRPr>
                    </a:p>
                  </a:txBody>
                  <a:tcPr marL="59485" marR="6609" marT="6609" marB="0" anchor="b"/>
                </a:tc>
                <a:tc hMerge="1">
                  <a:txBody>
                    <a:bodyPr/>
                    <a:lstStyle/>
                    <a:p>
                      <a:pPr algn="ctr" fontAlgn="b"/>
                      <a:endParaRPr lang="en-CA" sz="700" b="0" i="0" u="none" strike="noStrike">
                        <a:solidFill>
                          <a:srgbClr val="000000"/>
                        </a:solidFill>
                        <a:effectLst/>
                        <a:latin typeface="+mn-lt"/>
                      </a:endParaRPr>
                    </a:p>
                  </a:txBody>
                  <a:tcPr marL="6609" marR="6609" marT="6609" marB="0" anchor="b"/>
                </a:tc>
                <a:tc>
                  <a:txBody>
                    <a:bodyPr/>
                    <a:lstStyle/>
                    <a:p>
                      <a:pPr algn="ctr" fontAlgn="b"/>
                      <a:r>
                        <a:rPr lang="en-CA" sz="750" u="none" strike="noStrike" dirty="0">
                          <a:effectLst/>
                          <a:latin typeface="+mn-lt"/>
                        </a:rPr>
                        <a:t> </a:t>
                      </a:r>
                      <a:endParaRPr lang="en-CA" sz="750" b="0" i="0" u="none" strike="noStrike" dirty="0">
                        <a:solidFill>
                          <a:srgbClr val="000000"/>
                        </a:solidFill>
                        <a:effectLst/>
                        <a:latin typeface="+mn-lt"/>
                      </a:endParaRPr>
                    </a:p>
                  </a:txBody>
                  <a:tcPr marL="6609" marR="6609" marT="6609" marB="0" anchor="b"/>
                </a:tc>
                <a:tc>
                  <a:txBody>
                    <a:bodyPr/>
                    <a:lstStyle/>
                    <a:p>
                      <a:pPr algn="l" fontAlgn="b"/>
                      <a:r>
                        <a:rPr lang="en-CA" sz="750" u="none" strike="noStrike" dirty="0">
                          <a:effectLst/>
                          <a:latin typeface="+mn-lt"/>
                        </a:rPr>
                        <a:t> </a:t>
                      </a:r>
                      <a:endParaRPr lang="en-CA" sz="750" b="0" i="0" u="none" strike="noStrike" dirty="0">
                        <a:solidFill>
                          <a:srgbClr val="000000"/>
                        </a:solidFill>
                        <a:effectLst/>
                        <a:latin typeface="+mn-lt"/>
                      </a:endParaRPr>
                    </a:p>
                  </a:txBody>
                  <a:tcPr marL="6609" marR="6609" marT="6609" marB="0" anchor="b"/>
                </a:tc>
                <a:tc>
                  <a:txBody>
                    <a:bodyPr/>
                    <a:lstStyle/>
                    <a:p>
                      <a:pPr algn="l" fontAlgn="b"/>
                      <a:endParaRPr lang="en-CA" sz="750" b="0" i="0" u="none" strike="noStrike" dirty="0">
                        <a:solidFill>
                          <a:srgbClr val="000000"/>
                        </a:solidFill>
                        <a:effectLst/>
                        <a:latin typeface="+mn-lt"/>
                      </a:endParaRPr>
                    </a:p>
                  </a:txBody>
                  <a:tcPr marL="6609" marR="6609" marT="6609" marB="0" anchor="b"/>
                </a:tc>
                <a:extLst>
                  <a:ext uri="{0D108BD9-81ED-4DB2-BD59-A6C34878D82A}">
                    <a16:rowId xmlns:a16="http://schemas.microsoft.com/office/drawing/2014/main" val="10012"/>
                  </a:ext>
                </a:extLst>
              </a:tr>
              <a:tr h="107505">
                <a:tc gridSpan="3">
                  <a:txBody>
                    <a:bodyPr/>
                    <a:lstStyle/>
                    <a:p>
                      <a:pPr algn="l" fontAlgn="b"/>
                      <a:r>
                        <a:rPr lang="en-CA" sz="750" u="none" strike="noStrike" dirty="0">
                          <a:effectLst/>
                          <a:latin typeface="+mn-lt"/>
                        </a:rPr>
                        <a:t>*BFS Study, After-Tax NPV5%, US$1,250 Au</a:t>
                      </a:r>
                      <a:endParaRPr lang="en-CA" sz="750" b="0" i="1" u="none" strike="noStrike" dirty="0">
                        <a:solidFill>
                          <a:srgbClr val="000000"/>
                        </a:solidFill>
                        <a:effectLst/>
                        <a:latin typeface="+mn-lt"/>
                      </a:endParaRPr>
                    </a:p>
                  </a:txBody>
                  <a:tcPr marL="59485" marR="6609" marT="6609" marB="0" anchor="b"/>
                </a:tc>
                <a:tc hMerge="1">
                  <a:txBody>
                    <a:bodyPr/>
                    <a:lstStyle/>
                    <a:p>
                      <a:endParaRPr lang="en-CA"/>
                    </a:p>
                  </a:txBody>
                  <a:tcPr/>
                </a:tc>
                <a:tc hMerge="1">
                  <a:txBody>
                    <a:bodyPr/>
                    <a:lstStyle/>
                    <a:p>
                      <a:endParaRPr lang="en-CA"/>
                    </a:p>
                  </a:txBody>
                  <a:tcPr/>
                </a:tc>
                <a:tc>
                  <a:txBody>
                    <a:bodyPr/>
                    <a:lstStyle/>
                    <a:p>
                      <a:pPr algn="l" fontAlgn="b"/>
                      <a:r>
                        <a:rPr lang="en-CA" sz="750" u="none" strike="noStrike" dirty="0">
                          <a:effectLst/>
                          <a:latin typeface="+mn-lt"/>
                        </a:rPr>
                        <a:t> </a:t>
                      </a:r>
                      <a:endParaRPr lang="en-CA" sz="750" b="0" i="0" u="none" strike="noStrike" dirty="0">
                        <a:solidFill>
                          <a:srgbClr val="000000"/>
                        </a:solidFill>
                        <a:effectLst/>
                        <a:latin typeface="+mn-lt"/>
                      </a:endParaRPr>
                    </a:p>
                  </a:txBody>
                  <a:tcPr marL="6609" marR="6609" marT="6609" marB="0" anchor="b"/>
                </a:tc>
                <a:tc>
                  <a:txBody>
                    <a:bodyPr/>
                    <a:lstStyle/>
                    <a:p>
                      <a:pPr algn="l" fontAlgn="b"/>
                      <a:endParaRPr lang="en-CA" sz="750" b="0" i="0" u="none" strike="noStrike" dirty="0">
                        <a:solidFill>
                          <a:srgbClr val="000000"/>
                        </a:solidFill>
                        <a:effectLst/>
                        <a:latin typeface="+mn-lt"/>
                      </a:endParaRPr>
                    </a:p>
                  </a:txBody>
                  <a:tcPr marL="6609" marR="6609" marT="6609" marB="0" anchor="b"/>
                </a:tc>
                <a:extLst>
                  <a:ext uri="{0D108BD9-81ED-4DB2-BD59-A6C34878D82A}">
                    <a16:rowId xmlns:a16="http://schemas.microsoft.com/office/drawing/2014/main" val="10013"/>
                  </a:ext>
                </a:extLst>
              </a:tr>
              <a:tr h="117810">
                <a:tc>
                  <a:txBody>
                    <a:bodyPr/>
                    <a:lstStyle/>
                    <a:p>
                      <a:pPr algn="l" fontAlgn="b"/>
                      <a:r>
                        <a:rPr lang="en-CA" sz="750" u="none" strike="noStrike" dirty="0">
                          <a:effectLst/>
                          <a:latin typeface="+mn-lt"/>
                        </a:rPr>
                        <a:t>**Analyst Consensus</a:t>
                      </a:r>
                      <a:endParaRPr lang="en-CA" sz="750" b="0" i="1" u="none" strike="noStrike" dirty="0">
                        <a:solidFill>
                          <a:srgbClr val="000000"/>
                        </a:solidFill>
                        <a:effectLst/>
                        <a:latin typeface="+mn-lt"/>
                      </a:endParaRPr>
                    </a:p>
                  </a:txBody>
                  <a:tcPr marL="59485" marR="6609" marT="6609" marB="0" anchor="b"/>
                </a:tc>
                <a:tc gridSpan="2">
                  <a:txBody>
                    <a:bodyPr/>
                    <a:lstStyle/>
                    <a:p>
                      <a:pPr algn="ctr" fontAlgn="b"/>
                      <a:r>
                        <a:rPr lang="en-CA" sz="750" u="none" strike="noStrike" dirty="0">
                          <a:effectLst/>
                          <a:latin typeface="+mn-lt"/>
                        </a:rPr>
                        <a:t> </a:t>
                      </a:r>
                      <a:endParaRPr lang="en-CA" sz="750" b="0" i="0" u="none" strike="noStrike" dirty="0">
                        <a:solidFill>
                          <a:srgbClr val="000000"/>
                        </a:solidFill>
                        <a:effectLst/>
                        <a:latin typeface="+mn-lt"/>
                      </a:endParaRPr>
                    </a:p>
                  </a:txBody>
                  <a:tcPr marL="6609" marR="6609" marT="6609" marB="0" anchor="b"/>
                </a:tc>
                <a:tc hMerge="1">
                  <a:txBody>
                    <a:bodyPr/>
                    <a:lstStyle/>
                    <a:p>
                      <a:endParaRPr lang="en-CA"/>
                    </a:p>
                  </a:txBody>
                  <a:tcPr/>
                </a:tc>
                <a:tc gridSpan="2">
                  <a:txBody>
                    <a:bodyPr/>
                    <a:lstStyle/>
                    <a:p>
                      <a:pPr algn="l" fontAlgn="b"/>
                      <a:r>
                        <a:rPr lang="en-CA" sz="750" u="none" strike="noStrike" dirty="0">
                          <a:effectLst/>
                          <a:latin typeface="+mn-lt"/>
                        </a:rPr>
                        <a:t> Source: Haywood Securities</a:t>
                      </a:r>
                      <a:endParaRPr lang="en-CA" sz="750" b="0" i="0" u="none" strike="noStrike" dirty="0">
                        <a:solidFill>
                          <a:srgbClr val="000000"/>
                        </a:solidFill>
                        <a:effectLst/>
                        <a:latin typeface="+mn-lt"/>
                      </a:endParaRPr>
                    </a:p>
                  </a:txBody>
                  <a:tcPr marL="6609" marR="6609" marT="6609" marB="0" anchor="b"/>
                </a:tc>
                <a:tc hMerge="1">
                  <a:txBody>
                    <a:bodyPr/>
                    <a:lstStyle/>
                    <a:p>
                      <a:pPr algn="l" fontAlgn="b"/>
                      <a:endParaRPr lang="en-CA" sz="750" b="0" i="0" u="none" strike="noStrike" dirty="0">
                        <a:solidFill>
                          <a:srgbClr val="000000"/>
                        </a:solidFill>
                        <a:effectLst/>
                        <a:latin typeface="+mn-lt"/>
                      </a:endParaRPr>
                    </a:p>
                  </a:txBody>
                  <a:tcPr marL="6609" marR="6609" marT="6609" marB="0" anchor="b"/>
                </a:tc>
                <a:extLst>
                  <a:ext uri="{0D108BD9-81ED-4DB2-BD59-A6C34878D82A}">
                    <a16:rowId xmlns:a16="http://schemas.microsoft.com/office/drawing/2014/main" val="10014"/>
                  </a:ext>
                </a:extLst>
              </a:tr>
            </a:tbl>
          </a:graphicData>
        </a:graphic>
      </p:graphicFrame>
      <p:sp>
        <p:nvSpPr>
          <p:cNvPr id="12" name="TextBox 16"/>
          <p:cNvSpPr txBox="1"/>
          <p:nvPr/>
        </p:nvSpPr>
        <p:spPr>
          <a:xfrm>
            <a:off x="3471059" y="4944398"/>
            <a:ext cx="4755093" cy="2095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CA" sz="800" dirty="0">
                <a:solidFill>
                  <a:schemeClr val="bg1"/>
                </a:solidFill>
                <a:cs typeface="Arial" panose="020B0604020202020204" pitchFamily="34" charset="0"/>
              </a:rPr>
              <a:t>*</a:t>
            </a:r>
            <a:r>
              <a:rPr lang="en-CA" sz="800" dirty="0">
                <a:solidFill>
                  <a:schemeClr val="bg1"/>
                </a:solidFill>
              </a:rPr>
              <a:t> Haywood Securities compilation of Company reported economic studies  a</a:t>
            </a:r>
            <a:r>
              <a:rPr lang="en-CA" sz="800" baseline="0" dirty="0">
                <a:solidFill>
                  <a:schemeClr val="bg1"/>
                </a:solidFill>
                <a:cs typeface="Arial" panose="020B0604020202020204" pitchFamily="34" charset="0"/>
              </a:rPr>
              <a:t>fter-tax NAV5%</a:t>
            </a:r>
            <a:endParaRPr lang="en-CA" sz="800" dirty="0">
              <a:solidFill>
                <a:schemeClr val="bg1"/>
              </a:solidFill>
              <a:cs typeface="Arial" panose="020B0604020202020204" pitchFamily="34" charset="0"/>
            </a:endParaRPr>
          </a:p>
        </p:txBody>
      </p:sp>
      <p:sp>
        <p:nvSpPr>
          <p:cNvPr id="13" name="TextBox 17"/>
          <p:cNvSpPr txBox="1"/>
          <p:nvPr/>
        </p:nvSpPr>
        <p:spPr>
          <a:xfrm>
            <a:off x="4444546" y="4611065"/>
            <a:ext cx="3711292" cy="2064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CA" sz="900" dirty="0">
                <a:solidFill>
                  <a:schemeClr val="bg1"/>
                </a:solidFill>
              </a:rPr>
              <a:t>Project</a:t>
            </a:r>
            <a:r>
              <a:rPr lang="en-CA" sz="900" baseline="0" dirty="0">
                <a:solidFill>
                  <a:schemeClr val="bg1"/>
                </a:solidFill>
              </a:rPr>
              <a:t> Development Timeframe</a:t>
            </a:r>
            <a:endParaRPr lang="en-CA" sz="900" dirty="0">
              <a:solidFill>
                <a:schemeClr val="bg1"/>
              </a:solidFill>
            </a:endParaRPr>
          </a:p>
        </p:txBody>
      </p:sp>
      <p:sp>
        <p:nvSpPr>
          <p:cNvPr id="15" name="TextBox 18"/>
          <p:cNvSpPr txBox="1"/>
          <p:nvPr/>
        </p:nvSpPr>
        <p:spPr>
          <a:xfrm>
            <a:off x="7090822" y="4415798"/>
            <a:ext cx="927823" cy="3143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CA" sz="900" dirty="0">
                <a:solidFill>
                  <a:schemeClr val="bg1"/>
                </a:solidFill>
              </a:rPr>
              <a:t>Pre-Permit</a:t>
            </a:r>
          </a:p>
        </p:txBody>
      </p:sp>
      <p:sp>
        <p:nvSpPr>
          <p:cNvPr id="16" name="TextBox 20"/>
          <p:cNvSpPr txBox="1"/>
          <p:nvPr/>
        </p:nvSpPr>
        <p:spPr>
          <a:xfrm>
            <a:off x="3968684" y="4415798"/>
            <a:ext cx="1587447" cy="3143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CA" sz="900" dirty="0">
                <a:solidFill>
                  <a:schemeClr val="bg1"/>
                </a:solidFill>
              </a:rPr>
              <a:t>Post-Permit/Construction</a:t>
            </a:r>
          </a:p>
        </p:txBody>
      </p:sp>
      <p:cxnSp>
        <p:nvCxnSpPr>
          <p:cNvPr id="17" name="Straight Arrow Connector 16"/>
          <p:cNvCxnSpPr/>
          <p:nvPr/>
        </p:nvCxnSpPr>
        <p:spPr>
          <a:xfrm flipH="1">
            <a:off x="3872193" y="4641347"/>
            <a:ext cx="4567965" cy="6944"/>
          </a:xfrm>
          <a:prstGeom prst="straightConnector1">
            <a:avLst/>
          </a:prstGeom>
          <a:ln w="3175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1327141" y="2046288"/>
            <a:ext cx="672703" cy="103885"/>
          </a:xfrm>
          <a:custGeom>
            <a:avLst/>
            <a:gdLst>
              <a:gd name="connsiteX0" fmla="*/ 0 w 614149"/>
              <a:gd name="connsiteY0" fmla="*/ 123696 h 123696"/>
              <a:gd name="connsiteX1" fmla="*/ 75062 w 614149"/>
              <a:gd name="connsiteY1" fmla="*/ 89576 h 123696"/>
              <a:gd name="connsiteX2" fmla="*/ 95534 w 614149"/>
              <a:gd name="connsiteY2" fmla="*/ 75929 h 123696"/>
              <a:gd name="connsiteX3" fmla="*/ 156949 w 614149"/>
              <a:gd name="connsiteY3" fmla="*/ 55457 h 123696"/>
              <a:gd name="connsiteX4" fmla="*/ 238835 w 614149"/>
              <a:gd name="connsiteY4" fmla="*/ 28161 h 123696"/>
              <a:gd name="connsiteX5" fmla="*/ 300250 w 614149"/>
              <a:gd name="connsiteY5" fmla="*/ 14514 h 123696"/>
              <a:gd name="connsiteX6" fmla="*/ 368489 w 614149"/>
              <a:gd name="connsiteY6" fmla="*/ 866 h 123696"/>
              <a:gd name="connsiteX7" fmla="*/ 614149 w 614149"/>
              <a:gd name="connsiteY7" fmla="*/ 866 h 123696"/>
              <a:gd name="connsiteX0" fmla="*/ 0 w 614149"/>
              <a:gd name="connsiteY0" fmla="*/ 123696 h 123696"/>
              <a:gd name="connsiteX1" fmla="*/ 75062 w 614149"/>
              <a:gd name="connsiteY1" fmla="*/ 89576 h 123696"/>
              <a:gd name="connsiteX2" fmla="*/ 95534 w 614149"/>
              <a:gd name="connsiteY2" fmla="*/ 75929 h 123696"/>
              <a:gd name="connsiteX3" fmla="*/ 156949 w 614149"/>
              <a:gd name="connsiteY3" fmla="*/ 55457 h 123696"/>
              <a:gd name="connsiteX4" fmla="*/ 238835 w 614149"/>
              <a:gd name="connsiteY4" fmla="*/ 28161 h 123696"/>
              <a:gd name="connsiteX5" fmla="*/ 300250 w 614149"/>
              <a:gd name="connsiteY5" fmla="*/ 14514 h 123696"/>
              <a:gd name="connsiteX6" fmla="*/ 434016 w 614149"/>
              <a:gd name="connsiteY6" fmla="*/ 866 h 123696"/>
              <a:gd name="connsiteX7" fmla="*/ 614149 w 614149"/>
              <a:gd name="connsiteY7" fmla="*/ 866 h 123696"/>
              <a:gd name="connsiteX0" fmla="*/ 0 w 614149"/>
              <a:gd name="connsiteY0" fmla="*/ 123400 h 123400"/>
              <a:gd name="connsiteX1" fmla="*/ 75062 w 614149"/>
              <a:gd name="connsiteY1" fmla="*/ 89280 h 123400"/>
              <a:gd name="connsiteX2" fmla="*/ 95534 w 614149"/>
              <a:gd name="connsiteY2" fmla="*/ 75633 h 123400"/>
              <a:gd name="connsiteX3" fmla="*/ 156949 w 614149"/>
              <a:gd name="connsiteY3" fmla="*/ 55161 h 123400"/>
              <a:gd name="connsiteX4" fmla="*/ 238835 w 614149"/>
              <a:gd name="connsiteY4" fmla="*/ 27865 h 123400"/>
              <a:gd name="connsiteX5" fmla="*/ 330035 w 614149"/>
              <a:gd name="connsiteY5" fmla="*/ 8261 h 123400"/>
              <a:gd name="connsiteX6" fmla="*/ 434016 w 614149"/>
              <a:gd name="connsiteY6" fmla="*/ 570 h 123400"/>
              <a:gd name="connsiteX7" fmla="*/ 614149 w 614149"/>
              <a:gd name="connsiteY7" fmla="*/ 570 h 123400"/>
              <a:gd name="connsiteX0" fmla="*/ 0 w 614149"/>
              <a:gd name="connsiteY0" fmla="*/ 123400 h 123400"/>
              <a:gd name="connsiteX1" fmla="*/ 75062 w 614149"/>
              <a:gd name="connsiteY1" fmla="*/ 89280 h 123400"/>
              <a:gd name="connsiteX2" fmla="*/ 95534 w 614149"/>
              <a:gd name="connsiteY2" fmla="*/ 75633 h 123400"/>
              <a:gd name="connsiteX3" fmla="*/ 238835 w 614149"/>
              <a:gd name="connsiteY3" fmla="*/ 27865 h 123400"/>
              <a:gd name="connsiteX4" fmla="*/ 330035 w 614149"/>
              <a:gd name="connsiteY4" fmla="*/ 8261 h 123400"/>
              <a:gd name="connsiteX5" fmla="*/ 434016 w 614149"/>
              <a:gd name="connsiteY5" fmla="*/ 570 h 123400"/>
              <a:gd name="connsiteX6" fmla="*/ 614149 w 614149"/>
              <a:gd name="connsiteY6" fmla="*/ 570 h 123400"/>
              <a:gd name="connsiteX0" fmla="*/ 0 w 614149"/>
              <a:gd name="connsiteY0" fmla="*/ 123400 h 123400"/>
              <a:gd name="connsiteX1" fmla="*/ 75062 w 614149"/>
              <a:gd name="connsiteY1" fmla="*/ 89280 h 123400"/>
              <a:gd name="connsiteX2" fmla="*/ 238835 w 614149"/>
              <a:gd name="connsiteY2" fmla="*/ 27865 h 123400"/>
              <a:gd name="connsiteX3" fmla="*/ 330035 w 614149"/>
              <a:gd name="connsiteY3" fmla="*/ 8261 h 123400"/>
              <a:gd name="connsiteX4" fmla="*/ 434016 w 614149"/>
              <a:gd name="connsiteY4" fmla="*/ 570 h 123400"/>
              <a:gd name="connsiteX5" fmla="*/ 614149 w 614149"/>
              <a:gd name="connsiteY5" fmla="*/ 570 h 123400"/>
              <a:gd name="connsiteX0" fmla="*/ 0 w 614149"/>
              <a:gd name="connsiteY0" fmla="*/ 123400 h 123400"/>
              <a:gd name="connsiteX1" fmla="*/ 238835 w 614149"/>
              <a:gd name="connsiteY1" fmla="*/ 27865 h 123400"/>
              <a:gd name="connsiteX2" fmla="*/ 330035 w 614149"/>
              <a:gd name="connsiteY2" fmla="*/ 8261 h 123400"/>
              <a:gd name="connsiteX3" fmla="*/ 434016 w 614149"/>
              <a:gd name="connsiteY3" fmla="*/ 570 h 123400"/>
              <a:gd name="connsiteX4" fmla="*/ 614149 w 614149"/>
              <a:gd name="connsiteY4" fmla="*/ 570 h 123400"/>
              <a:gd name="connsiteX0" fmla="*/ 0 w 614149"/>
              <a:gd name="connsiteY0" fmla="*/ 123400 h 123400"/>
              <a:gd name="connsiteX1" fmla="*/ 167351 w 614149"/>
              <a:gd name="connsiteY1" fmla="*/ 33822 h 123400"/>
              <a:gd name="connsiteX2" fmla="*/ 330035 w 614149"/>
              <a:gd name="connsiteY2" fmla="*/ 8261 h 123400"/>
              <a:gd name="connsiteX3" fmla="*/ 434016 w 614149"/>
              <a:gd name="connsiteY3" fmla="*/ 570 h 123400"/>
              <a:gd name="connsiteX4" fmla="*/ 614149 w 614149"/>
              <a:gd name="connsiteY4" fmla="*/ 570 h 123400"/>
              <a:gd name="connsiteX0" fmla="*/ 3418 w 617567"/>
              <a:gd name="connsiteY0" fmla="*/ 123400 h 123400"/>
              <a:gd name="connsiteX1" fmla="*/ 16348 w 617567"/>
              <a:gd name="connsiteY1" fmla="*/ 89002 h 123400"/>
              <a:gd name="connsiteX2" fmla="*/ 170769 w 617567"/>
              <a:gd name="connsiteY2" fmla="*/ 33822 h 123400"/>
              <a:gd name="connsiteX3" fmla="*/ 333453 w 617567"/>
              <a:gd name="connsiteY3" fmla="*/ 8261 h 123400"/>
              <a:gd name="connsiteX4" fmla="*/ 437434 w 617567"/>
              <a:gd name="connsiteY4" fmla="*/ 570 h 123400"/>
              <a:gd name="connsiteX5" fmla="*/ 617567 w 617567"/>
              <a:gd name="connsiteY5" fmla="*/ 570 h 123400"/>
              <a:gd name="connsiteX0" fmla="*/ 0 w 601219"/>
              <a:gd name="connsiteY0" fmla="*/ 89002 h 89002"/>
              <a:gd name="connsiteX1" fmla="*/ 154421 w 601219"/>
              <a:gd name="connsiteY1" fmla="*/ 33822 h 89002"/>
              <a:gd name="connsiteX2" fmla="*/ 317105 w 601219"/>
              <a:gd name="connsiteY2" fmla="*/ 8261 h 89002"/>
              <a:gd name="connsiteX3" fmla="*/ 421086 w 601219"/>
              <a:gd name="connsiteY3" fmla="*/ 570 h 89002"/>
              <a:gd name="connsiteX4" fmla="*/ 601219 w 601219"/>
              <a:gd name="connsiteY4" fmla="*/ 570 h 89002"/>
              <a:gd name="connsiteX0" fmla="*/ 0 w 678660"/>
              <a:gd name="connsiteY0" fmla="*/ 124744 h 124744"/>
              <a:gd name="connsiteX1" fmla="*/ 231862 w 678660"/>
              <a:gd name="connsiteY1" fmla="*/ 33822 h 124744"/>
              <a:gd name="connsiteX2" fmla="*/ 394546 w 678660"/>
              <a:gd name="connsiteY2" fmla="*/ 8261 h 124744"/>
              <a:gd name="connsiteX3" fmla="*/ 498527 w 678660"/>
              <a:gd name="connsiteY3" fmla="*/ 570 h 124744"/>
              <a:gd name="connsiteX4" fmla="*/ 678660 w 678660"/>
              <a:gd name="connsiteY4" fmla="*/ 570 h 124744"/>
              <a:gd name="connsiteX0" fmla="*/ 0 w 678660"/>
              <a:gd name="connsiteY0" fmla="*/ 124744 h 124744"/>
              <a:gd name="connsiteX1" fmla="*/ 211012 w 678660"/>
              <a:gd name="connsiteY1" fmla="*/ 42757 h 124744"/>
              <a:gd name="connsiteX2" fmla="*/ 394546 w 678660"/>
              <a:gd name="connsiteY2" fmla="*/ 8261 h 124744"/>
              <a:gd name="connsiteX3" fmla="*/ 498527 w 678660"/>
              <a:gd name="connsiteY3" fmla="*/ 570 h 124744"/>
              <a:gd name="connsiteX4" fmla="*/ 678660 w 678660"/>
              <a:gd name="connsiteY4" fmla="*/ 570 h 124744"/>
              <a:gd name="connsiteX0" fmla="*/ 0 w 678660"/>
              <a:gd name="connsiteY0" fmla="*/ 128289 h 128289"/>
              <a:gd name="connsiteX1" fmla="*/ 211012 w 678660"/>
              <a:gd name="connsiteY1" fmla="*/ 46302 h 128289"/>
              <a:gd name="connsiteX2" fmla="*/ 397525 w 678660"/>
              <a:gd name="connsiteY2" fmla="*/ 2871 h 128289"/>
              <a:gd name="connsiteX3" fmla="*/ 498527 w 678660"/>
              <a:gd name="connsiteY3" fmla="*/ 4115 h 128289"/>
              <a:gd name="connsiteX4" fmla="*/ 678660 w 678660"/>
              <a:gd name="connsiteY4" fmla="*/ 4115 h 128289"/>
              <a:gd name="connsiteX0" fmla="*/ 0 w 678660"/>
              <a:gd name="connsiteY0" fmla="*/ 136102 h 136102"/>
              <a:gd name="connsiteX1" fmla="*/ 211012 w 678660"/>
              <a:gd name="connsiteY1" fmla="*/ 54115 h 136102"/>
              <a:gd name="connsiteX2" fmla="*/ 397525 w 678660"/>
              <a:gd name="connsiteY2" fmla="*/ 10684 h 136102"/>
              <a:gd name="connsiteX3" fmla="*/ 531291 w 678660"/>
              <a:gd name="connsiteY3" fmla="*/ 14 h 136102"/>
              <a:gd name="connsiteX4" fmla="*/ 678660 w 678660"/>
              <a:gd name="connsiteY4" fmla="*/ 11928 h 136102"/>
              <a:gd name="connsiteX0" fmla="*/ 0 w 678660"/>
              <a:gd name="connsiteY0" fmla="*/ 136095 h 136095"/>
              <a:gd name="connsiteX1" fmla="*/ 237818 w 678660"/>
              <a:gd name="connsiteY1" fmla="*/ 36237 h 136095"/>
              <a:gd name="connsiteX2" fmla="*/ 397525 w 678660"/>
              <a:gd name="connsiteY2" fmla="*/ 10677 h 136095"/>
              <a:gd name="connsiteX3" fmla="*/ 531291 w 678660"/>
              <a:gd name="connsiteY3" fmla="*/ 7 h 136095"/>
              <a:gd name="connsiteX4" fmla="*/ 678660 w 678660"/>
              <a:gd name="connsiteY4" fmla="*/ 11921 h 136095"/>
              <a:gd name="connsiteX0" fmla="*/ 0 w 672703"/>
              <a:gd name="connsiteY0" fmla="*/ 103332 h 103332"/>
              <a:gd name="connsiteX1" fmla="*/ 231861 w 672703"/>
              <a:gd name="connsiteY1" fmla="*/ 36237 h 103332"/>
              <a:gd name="connsiteX2" fmla="*/ 391568 w 672703"/>
              <a:gd name="connsiteY2" fmla="*/ 10677 h 103332"/>
              <a:gd name="connsiteX3" fmla="*/ 525334 w 672703"/>
              <a:gd name="connsiteY3" fmla="*/ 7 h 103332"/>
              <a:gd name="connsiteX4" fmla="*/ 672703 w 672703"/>
              <a:gd name="connsiteY4" fmla="*/ 11921 h 103332"/>
              <a:gd name="connsiteX0" fmla="*/ 0 w 672703"/>
              <a:gd name="connsiteY0" fmla="*/ 103980 h 103980"/>
              <a:gd name="connsiteX1" fmla="*/ 231861 w 672703"/>
              <a:gd name="connsiteY1" fmla="*/ 36885 h 103980"/>
              <a:gd name="connsiteX2" fmla="*/ 382633 w 672703"/>
              <a:gd name="connsiteY2" fmla="*/ 5368 h 103980"/>
              <a:gd name="connsiteX3" fmla="*/ 525334 w 672703"/>
              <a:gd name="connsiteY3" fmla="*/ 655 h 103980"/>
              <a:gd name="connsiteX4" fmla="*/ 672703 w 672703"/>
              <a:gd name="connsiteY4" fmla="*/ 12569 h 103980"/>
              <a:gd name="connsiteX0" fmla="*/ 0 w 672703"/>
              <a:gd name="connsiteY0" fmla="*/ 103885 h 103885"/>
              <a:gd name="connsiteX1" fmla="*/ 199098 w 672703"/>
              <a:gd name="connsiteY1" fmla="*/ 33811 h 103885"/>
              <a:gd name="connsiteX2" fmla="*/ 382633 w 672703"/>
              <a:gd name="connsiteY2" fmla="*/ 5273 h 103885"/>
              <a:gd name="connsiteX3" fmla="*/ 525334 w 672703"/>
              <a:gd name="connsiteY3" fmla="*/ 560 h 103885"/>
              <a:gd name="connsiteX4" fmla="*/ 672703 w 672703"/>
              <a:gd name="connsiteY4" fmla="*/ 12474 h 103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03" h="103885">
                <a:moveTo>
                  <a:pt x="0" y="103885"/>
                </a:moveTo>
                <a:cubicBezTo>
                  <a:pt x="27892" y="88955"/>
                  <a:pt x="135326" y="50246"/>
                  <a:pt x="199098" y="33811"/>
                </a:cubicBezTo>
                <a:cubicBezTo>
                  <a:pt x="262870" y="17376"/>
                  <a:pt x="328260" y="10815"/>
                  <a:pt x="382633" y="5273"/>
                </a:cubicBezTo>
                <a:cubicBezTo>
                  <a:pt x="437006" y="-269"/>
                  <a:pt x="476989" y="-640"/>
                  <a:pt x="525334" y="560"/>
                </a:cubicBezTo>
                <a:cubicBezTo>
                  <a:pt x="573679" y="1760"/>
                  <a:pt x="623580" y="8503"/>
                  <a:pt x="672703" y="12474"/>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p:nvSpPr>
        <p:spPr>
          <a:xfrm>
            <a:off x="6300192" y="2469545"/>
            <a:ext cx="1656184" cy="246221"/>
          </a:xfrm>
          <a:prstGeom prst="rect">
            <a:avLst/>
          </a:prstGeom>
          <a:solidFill>
            <a:schemeClr val="tx2"/>
          </a:solidFill>
        </p:spPr>
        <p:txBody>
          <a:bodyPr wrap="square" rtlCol="0">
            <a:spAutoFit/>
          </a:bodyPr>
          <a:lstStyle/>
          <a:p>
            <a:r>
              <a:rPr lang="en-CA" sz="1000" b="1" dirty="0">
                <a:solidFill>
                  <a:schemeClr val="bg1"/>
                </a:solidFill>
              </a:rPr>
              <a:t>Price to NAV</a:t>
            </a:r>
          </a:p>
        </p:txBody>
      </p:sp>
      <p:sp>
        <p:nvSpPr>
          <p:cNvPr id="4" name="Rectangle 3"/>
          <p:cNvSpPr/>
          <p:nvPr/>
        </p:nvSpPr>
        <p:spPr>
          <a:xfrm>
            <a:off x="6930008" y="4849483"/>
            <a:ext cx="2232248" cy="215444"/>
          </a:xfrm>
          <a:prstGeom prst="rect">
            <a:avLst/>
          </a:prstGeom>
        </p:spPr>
        <p:txBody>
          <a:bodyPr wrap="square">
            <a:spAutoFit/>
          </a:bodyPr>
          <a:lstStyle/>
          <a:p>
            <a:pPr algn="r"/>
            <a:endParaRPr lang="en-CA" sz="800" dirty="0"/>
          </a:p>
        </p:txBody>
      </p:sp>
    </p:spTree>
    <p:extLst>
      <p:ext uri="{BB962C8B-B14F-4D97-AF65-F5344CB8AC3E}">
        <p14:creationId xmlns:p14="http://schemas.microsoft.com/office/powerpoint/2010/main" val="96339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059582"/>
            <a:ext cx="5076056" cy="36004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2972631"/>
              </p:ext>
            </p:extLst>
          </p:nvPr>
        </p:nvGraphicFramePr>
        <p:xfrm>
          <a:off x="69412" y="1409352"/>
          <a:ext cx="4937232" cy="307655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97582" y="1067016"/>
            <a:ext cx="4002056" cy="253916"/>
          </a:xfrm>
          <a:prstGeom prst="rect">
            <a:avLst/>
          </a:prstGeom>
          <a:noFill/>
        </p:spPr>
        <p:txBody>
          <a:bodyPr wrap="square" lIns="68580" tIns="34290" rIns="68580" bIns="34290" rtlCol="0">
            <a:spAutoFit/>
          </a:bodyPr>
          <a:lstStyle/>
          <a:p>
            <a:pPr algn="ctr"/>
            <a:r>
              <a:rPr lang="en-US" sz="1200" b="1" dirty="0">
                <a:solidFill>
                  <a:schemeClr val="bg1"/>
                </a:solidFill>
              </a:rPr>
              <a:t>Life-of-Mine After-tax NPV</a:t>
            </a:r>
            <a:r>
              <a:rPr lang="en-US" sz="1200" b="1" baseline="-25000" dirty="0">
                <a:solidFill>
                  <a:schemeClr val="bg1"/>
                </a:solidFill>
              </a:rPr>
              <a:t>5%</a:t>
            </a:r>
            <a:r>
              <a:rPr lang="en-US" sz="1200" b="1" dirty="0">
                <a:solidFill>
                  <a:schemeClr val="bg1"/>
                </a:solidFill>
              </a:rPr>
              <a:t> - Comparing  PEA to PFS</a:t>
            </a:r>
            <a:endParaRPr lang="en-CA" sz="1200" dirty="0">
              <a:solidFill>
                <a:schemeClr val="bg1"/>
              </a:solidFill>
            </a:endParaRPr>
          </a:p>
        </p:txBody>
      </p:sp>
      <p:sp>
        <p:nvSpPr>
          <p:cNvPr id="6" name="TextBox 5"/>
          <p:cNvSpPr txBox="1"/>
          <p:nvPr/>
        </p:nvSpPr>
        <p:spPr>
          <a:xfrm>
            <a:off x="5220072" y="1037312"/>
            <a:ext cx="3672408" cy="3775393"/>
          </a:xfrm>
          <a:prstGeom prst="rect">
            <a:avLst/>
          </a:prstGeom>
          <a:noFill/>
        </p:spPr>
        <p:txBody>
          <a:bodyPr wrap="square" lIns="68580" tIns="34290" rIns="68580" bIns="34290" rtlCol="0">
            <a:spAutoFit/>
          </a:bodyPr>
          <a:lstStyle/>
          <a:p>
            <a:r>
              <a:rPr lang="en-CA" sz="1700" b="1" dirty="0">
                <a:solidFill>
                  <a:schemeClr val="tx2"/>
                </a:solidFill>
              </a:rPr>
              <a:t>Changes: </a:t>
            </a:r>
          </a:p>
          <a:p>
            <a:pPr marL="135731" indent="-135731">
              <a:spcBef>
                <a:spcPts val="450"/>
              </a:spcBef>
              <a:buClr>
                <a:schemeClr val="tx2"/>
              </a:buClr>
              <a:buFont typeface="Arial" panose="020B0604020202020204" pitchFamily="34" charset="0"/>
              <a:buChar char="•"/>
            </a:pPr>
            <a:r>
              <a:rPr lang="en-CA" sz="1600" dirty="0"/>
              <a:t>Decrease in payable metal:</a:t>
            </a:r>
          </a:p>
          <a:p>
            <a:pPr marL="472679" lvl="1" indent="-129779">
              <a:spcBef>
                <a:spcPts val="450"/>
              </a:spcBef>
              <a:buFont typeface="Arial" panose="020B0604020202020204" pitchFamily="34" charset="0"/>
              <a:buChar char="•"/>
            </a:pPr>
            <a:r>
              <a:rPr lang="en-CA" sz="1400" dirty="0"/>
              <a:t>Inferred resources excluded in PFS</a:t>
            </a:r>
          </a:p>
          <a:p>
            <a:pPr marL="472679" lvl="1" indent="-129779">
              <a:spcBef>
                <a:spcPts val="450"/>
              </a:spcBef>
              <a:buFont typeface="Arial" panose="020B0604020202020204" pitchFamily="34" charset="0"/>
              <a:buChar char="•"/>
            </a:pPr>
            <a:r>
              <a:rPr lang="en-CA" sz="1400" dirty="0"/>
              <a:t>Changes in mineral resource estimation process</a:t>
            </a:r>
          </a:p>
          <a:p>
            <a:pPr marL="135731" indent="-135731">
              <a:spcBef>
                <a:spcPts val="450"/>
              </a:spcBef>
              <a:buClr>
                <a:schemeClr val="tx2"/>
              </a:buClr>
              <a:buFont typeface="Arial" panose="020B0604020202020204" pitchFamily="34" charset="0"/>
              <a:buChar char="•"/>
            </a:pPr>
            <a:r>
              <a:rPr lang="en-CA" sz="1600" dirty="0"/>
              <a:t>Decrease in metal prices</a:t>
            </a:r>
          </a:p>
          <a:p>
            <a:pPr marL="135731" indent="-135731">
              <a:spcBef>
                <a:spcPts val="450"/>
              </a:spcBef>
              <a:buClr>
                <a:schemeClr val="tx2"/>
              </a:buClr>
              <a:buFont typeface="Arial" panose="020B0604020202020204" pitchFamily="34" charset="0"/>
              <a:buChar char="•"/>
            </a:pPr>
            <a:r>
              <a:rPr lang="en-CA" sz="1600" dirty="0"/>
              <a:t>Increases to OPEX</a:t>
            </a:r>
          </a:p>
          <a:p>
            <a:pPr marL="472679" lvl="1" indent="-129779">
              <a:spcBef>
                <a:spcPts val="450"/>
              </a:spcBef>
              <a:buFont typeface="Arial" panose="020B0604020202020204" pitchFamily="34" charset="0"/>
              <a:buChar char="•"/>
            </a:pPr>
            <a:r>
              <a:rPr lang="en-CA" sz="1400" dirty="0"/>
              <a:t>Finer grinding</a:t>
            </a:r>
          </a:p>
          <a:p>
            <a:pPr marL="815579" lvl="2" indent="-129779">
              <a:spcBef>
                <a:spcPts val="450"/>
              </a:spcBef>
              <a:buFont typeface="Arial" panose="020B0604020202020204" pitchFamily="34" charset="0"/>
              <a:buChar char="•"/>
            </a:pPr>
            <a:r>
              <a:rPr lang="en-CA" sz="1100" dirty="0"/>
              <a:t>Increased electricity costs &amp; consumption, grinding media consumption </a:t>
            </a:r>
          </a:p>
          <a:p>
            <a:pPr marL="472679" lvl="1" indent="-129779">
              <a:spcBef>
                <a:spcPts val="450"/>
              </a:spcBef>
              <a:buFont typeface="Arial" panose="020B0604020202020204" pitchFamily="34" charset="0"/>
              <a:buChar char="•"/>
            </a:pPr>
            <a:r>
              <a:rPr lang="en-CA" sz="1400" dirty="0"/>
              <a:t>Unit mining costs</a:t>
            </a:r>
          </a:p>
          <a:p>
            <a:pPr marL="815579" lvl="2" indent="-129779">
              <a:spcBef>
                <a:spcPts val="450"/>
              </a:spcBef>
              <a:buFont typeface="Arial" panose="020B0604020202020204" pitchFamily="34" charset="0"/>
              <a:buChar char="•"/>
            </a:pPr>
            <a:r>
              <a:rPr lang="en-CA" sz="1100" dirty="0"/>
              <a:t>Lower cost Hangar Flats material eliminated</a:t>
            </a:r>
          </a:p>
          <a:p>
            <a:pPr marL="815579" lvl="2" indent="-129779">
              <a:spcBef>
                <a:spcPts val="450"/>
              </a:spcBef>
              <a:buFont typeface="Arial" panose="020B0604020202020204" pitchFamily="34" charset="0"/>
              <a:buChar char="•"/>
            </a:pPr>
            <a:r>
              <a:rPr lang="en-CA" sz="1100" dirty="0"/>
              <a:t>More detailed haulage profiles</a:t>
            </a:r>
            <a:endParaRPr lang="en-CA" sz="1200" dirty="0"/>
          </a:p>
          <a:p>
            <a:pPr marL="135731" indent="-135731">
              <a:spcBef>
                <a:spcPts val="450"/>
              </a:spcBef>
              <a:buClr>
                <a:schemeClr val="tx2"/>
              </a:buClr>
              <a:buFont typeface="Arial" panose="020B0604020202020204" pitchFamily="34" charset="0"/>
              <a:buChar char="•"/>
            </a:pPr>
            <a:r>
              <a:rPr lang="en-CA" sz="1600" dirty="0"/>
              <a:t>Addition of 1.7% royalty</a:t>
            </a:r>
            <a:endParaRPr lang="en-CA" sz="1500" dirty="0"/>
          </a:p>
        </p:txBody>
      </p:sp>
      <p:sp>
        <p:nvSpPr>
          <p:cNvPr id="7" name="TextBox 6"/>
          <p:cNvSpPr txBox="1"/>
          <p:nvPr/>
        </p:nvSpPr>
        <p:spPr>
          <a:xfrm>
            <a:off x="179513" y="4717223"/>
            <a:ext cx="4896544" cy="392415"/>
          </a:xfrm>
          <a:prstGeom prst="rect">
            <a:avLst/>
          </a:prstGeom>
          <a:noFill/>
        </p:spPr>
        <p:txBody>
          <a:bodyPr wrap="square" lIns="68580" tIns="34290" rIns="68580" bIns="34290" rtlCol="0">
            <a:spAutoFit/>
          </a:bodyPr>
          <a:lstStyle/>
          <a:p>
            <a:r>
              <a:rPr lang="en-CA" sz="700" dirty="0"/>
              <a:t>The PFS is intended to be read as a whole and sections should not be read or relied upon out of context.  The information in this presentation is subject to the assumptions, exclusions and qualifications contained in the PFS.  See “Regulatory Information” at the end of this presentation.</a:t>
            </a:r>
          </a:p>
        </p:txBody>
      </p:sp>
      <p:sp>
        <p:nvSpPr>
          <p:cNvPr id="8" name="TextBox 7"/>
          <p:cNvSpPr txBox="1"/>
          <p:nvPr/>
        </p:nvSpPr>
        <p:spPr>
          <a:xfrm>
            <a:off x="943008" y="4168249"/>
            <a:ext cx="399789" cy="315471"/>
          </a:xfrm>
          <a:prstGeom prst="rect">
            <a:avLst/>
          </a:prstGeom>
          <a:solidFill>
            <a:schemeClr val="tx2"/>
          </a:solidFill>
        </p:spPr>
        <p:txBody>
          <a:bodyPr wrap="none" lIns="68580" tIns="34290" rIns="68580" bIns="34290" rtlCol="0">
            <a:spAutoFit/>
          </a:bodyPr>
          <a:lstStyle/>
          <a:p>
            <a:pPr algn="ctr"/>
            <a:r>
              <a:rPr lang="en-US" sz="800" dirty="0">
                <a:solidFill>
                  <a:schemeClr val="bg1"/>
                </a:solidFill>
              </a:rPr>
              <a:t>PEA</a:t>
            </a:r>
          </a:p>
          <a:p>
            <a:pPr algn="ctr"/>
            <a:r>
              <a:rPr lang="en-US" sz="800" dirty="0">
                <a:solidFill>
                  <a:schemeClr val="bg1"/>
                </a:solidFill>
              </a:rPr>
              <a:t>NPV</a:t>
            </a:r>
            <a:r>
              <a:rPr lang="en-US" sz="800" baseline="-25000" dirty="0">
                <a:solidFill>
                  <a:schemeClr val="bg1"/>
                </a:solidFill>
              </a:rPr>
              <a:t>5%</a:t>
            </a:r>
            <a:endParaRPr lang="en-CA" sz="800" dirty="0">
              <a:solidFill>
                <a:schemeClr val="bg1"/>
              </a:solidFill>
            </a:endParaRPr>
          </a:p>
        </p:txBody>
      </p:sp>
      <p:sp>
        <p:nvSpPr>
          <p:cNvPr id="14" name="TextBox 13"/>
          <p:cNvSpPr txBox="1"/>
          <p:nvPr/>
        </p:nvSpPr>
        <p:spPr>
          <a:xfrm>
            <a:off x="4480178" y="4155926"/>
            <a:ext cx="399789" cy="315471"/>
          </a:xfrm>
          <a:prstGeom prst="rect">
            <a:avLst/>
          </a:prstGeom>
          <a:solidFill>
            <a:schemeClr val="tx2"/>
          </a:solidFill>
        </p:spPr>
        <p:txBody>
          <a:bodyPr wrap="none" lIns="68580" tIns="34290" rIns="68580" bIns="34290" rtlCol="0">
            <a:spAutoFit/>
          </a:bodyPr>
          <a:lstStyle/>
          <a:p>
            <a:pPr algn="ctr"/>
            <a:r>
              <a:rPr lang="en-US" sz="800" dirty="0">
                <a:solidFill>
                  <a:schemeClr val="bg1"/>
                </a:solidFill>
              </a:rPr>
              <a:t>PFS</a:t>
            </a:r>
          </a:p>
          <a:p>
            <a:pPr algn="ctr"/>
            <a:r>
              <a:rPr lang="en-US" sz="800" dirty="0">
                <a:solidFill>
                  <a:schemeClr val="bg1"/>
                </a:solidFill>
              </a:rPr>
              <a:t>NPV</a:t>
            </a:r>
            <a:r>
              <a:rPr lang="en-US" sz="800" baseline="-25000" dirty="0">
                <a:solidFill>
                  <a:schemeClr val="bg1"/>
                </a:solidFill>
              </a:rPr>
              <a:t>5%</a:t>
            </a:r>
            <a:endParaRPr lang="en-CA" sz="800" dirty="0">
              <a:solidFill>
                <a:schemeClr val="bg1"/>
              </a:solidFill>
            </a:endParaRPr>
          </a:p>
        </p:txBody>
      </p:sp>
      <p:sp>
        <p:nvSpPr>
          <p:cNvPr id="15" name="Left Arrow Callout 14"/>
          <p:cNvSpPr/>
          <p:nvPr/>
        </p:nvSpPr>
        <p:spPr>
          <a:xfrm>
            <a:off x="2647770" y="1766716"/>
            <a:ext cx="1349114" cy="269824"/>
          </a:xfrm>
          <a:prstGeom prst="leftArrowCallout">
            <a:avLst>
              <a:gd name="adj1" fmla="val 25000"/>
              <a:gd name="adj2" fmla="val 25000"/>
              <a:gd name="adj3" fmla="val 25000"/>
              <a:gd name="adj4" fmla="val 86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16" name="TextBox 15"/>
          <p:cNvSpPr txBox="1"/>
          <p:nvPr/>
        </p:nvSpPr>
        <p:spPr>
          <a:xfrm>
            <a:off x="2815582" y="1782364"/>
            <a:ext cx="1181302" cy="238527"/>
          </a:xfrm>
          <a:prstGeom prst="rect">
            <a:avLst/>
          </a:prstGeom>
          <a:noFill/>
        </p:spPr>
        <p:txBody>
          <a:bodyPr wrap="square" lIns="68580" tIns="34290" rIns="68580" bIns="34290" rtlCol="0">
            <a:spAutoFit/>
          </a:bodyPr>
          <a:lstStyle/>
          <a:p>
            <a:r>
              <a:rPr lang="en-CA" sz="1100" b="1" dirty="0"/>
              <a:t>60% of reduction</a:t>
            </a:r>
          </a:p>
        </p:txBody>
      </p:sp>
      <p:sp>
        <p:nvSpPr>
          <p:cNvPr id="17" name="Left Arrow Callout 16"/>
          <p:cNvSpPr/>
          <p:nvPr/>
        </p:nvSpPr>
        <p:spPr>
          <a:xfrm>
            <a:off x="1907704" y="1419268"/>
            <a:ext cx="1896966" cy="275803"/>
          </a:xfrm>
          <a:prstGeom prst="leftArrowCallout">
            <a:avLst>
              <a:gd name="adj1" fmla="val 25000"/>
              <a:gd name="adj2" fmla="val 25000"/>
              <a:gd name="adj3" fmla="val 25000"/>
              <a:gd name="adj4" fmla="val 66921"/>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18" name="TextBox 17"/>
          <p:cNvSpPr txBox="1"/>
          <p:nvPr/>
        </p:nvSpPr>
        <p:spPr>
          <a:xfrm>
            <a:off x="2598610" y="1437905"/>
            <a:ext cx="1181302" cy="238527"/>
          </a:xfrm>
          <a:prstGeom prst="rect">
            <a:avLst/>
          </a:prstGeom>
          <a:noFill/>
        </p:spPr>
        <p:txBody>
          <a:bodyPr wrap="square" lIns="68580" tIns="34290" rIns="68580" bIns="34290" rtlCol="0">
            <a:spAutoFit/>
          </a:bodyPr>
          <a:lstStyle/>
          <a:p>
            <a:r>
              <a:rPr lang="en-CA" sz="1100" b="1" dirty="0"/>
              <a:t>11% of reduction</a:t>
            </a:r>
          </a:p>
        </p:txBody>
      </p:sp>
      <p:sp>
        <p:nvSpPr>
          <p:cNvPr id="21" name="Title 4"/>
          <p:cNvSpPr txBox="1">
            <a:spLocks/>
          </p:cNvSpPr>
          <p:nvPr/>
        </p:nvSpPr>
        <p:spPr>
          <a:xfrm>
            <a:off x="216024" y="51470"/>
            <a:ext cx="8964488" cy="857250"/>
          </a:xfrm>
          <a:prstGeom prst="rect">
            <a:avLst/>
          </a:prstGeom>
        </p:spPr>
        <p:txBody>
          <a:bodyPr anchor="ctr"/>
          <a:lstStyle>
            <a:lvl1pPr algn="l" defTabSz="914400" rtl="0" eaLnBrk="1" latinLnBrk="0" hangingPunct="1">
              <a:spcBef>
                <a:spcPct val="0"/>
              </a:spcBef>
              <a:buNone/>
              <a:defRPr sz="2400" b="1" kern="1200" spc="300" baseline="0">
                <a:solidFill>
                  <a:schemeClr val="tx1"/>
                </a:solidFill>
                <a:latin typeface="Raleway" panose="020B0003030101060003" pitchFamily="34" charset="0"/>
                <a:ea typeface="+mj-ea"/>
                <a:cs typeface="+mj-cs"/>
              </a:defRPr>
            </a:lvl1pPr>
          </a:lstStyle>
          <a:p>
            <a:r>
              <a:rPr lang="en-CA" dirty="0">
                <a:latin typeface="+mn-lt"/>
              </a:rPr>
              <a:t>PFS vs PEA – NET PRESENT VALUE</a:t>
            </a:r>
          </a:p>
          <a:p>
            <a:r>
              <a:rPr lang="en-CA" sz="1600" spc="0" dirty="0">
                <a:latin typeface="+mn-lt"/>
              </a:rPr>
              <a:t>REDUCED PAYABLE METALS IS SOURCE OF LARGEST REDUCTION IN NPV</a:t>
            </a:r>
          </a:p>
        </p:txBody>
      </p:sp>
    </p:spTree>
    <p:extLst>
      <p:ext uri="{BB962C8B-B14F-4D97-AF65-F5344CB8AC3E}">
        <p14:creationId xmlns:p14="http://schemas.microsoft.com/office/powerpoint/2010/main" val="34082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74797"/>
            <a:ext cx="9144000" cy="196870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p:cNvSpPr txBox="1"/>
          <p:nvPr/>
        </p:nvSpPr>
        <p:spPr>
          <a:xfrm>
            <a:off x="4644009" y="843558"/>
            <a:ext cx="4517950" cy="2423740"/>
          </a:xfrm>
          <a:prstGeom prst="rect">
            <a:avLst/>
          </a:prstGeom>
          <a:noFill/>
        </p:spPr>
        <p:txBody>
          <a:bodyPr wrap="square" lIns="68580" tIns="34290" rIns="68580" bIns="34290" rtlCol="0">
            <a:spAutoFit/>
          </a:bodyPr>
          <a:lstStyle/>
          <a:p>
            <a:r>
              <a:rPr lang="en-CA" sz="1600" b="1" dirty="0">
                <a:solidFill>
                  <a:schemeClr val="tx2"/>
                </a:solidFill>
                <a:latin typeface="Calibri" panose="020F0502020204030204" pitchFamily="34" charset="0"/>
              </a:rPr>
              <a:t>Existing Deposits:</a:t>
            </a:r>
          </a:p>
          <a:p>
            <a:pPr marL="469106" lvl="1" indent="-126206">
              <a:buClr>
                <a:schemeClr val="tx2"/>
              </a:buClr>
              <a:buFont typeface="Arial" pitchFamily="34" charset="0"/>
              <a:buChar char="•"/>
            </a:pPr>
            <a:r>
              <a:rPr lang="en-CA" sz="1200" dirty="0">
                <a:latin typeface="Calibri" panose="020F0502020204030204" pitchFamily="34" charset="0"/>
              </a:rPr>
              <a:t>Resource to reserve conversion</a:t>
            </a:r>
          </a:p>
          <a:p>
            <a:pPr marL="469106" lvl="1" indent="-126206">
              <a:buClr>
                <a:schemeClr val="tx2"/>
              </a:buClr>
              <a:buFont typeface="Arial" pitchFamily="34" charset="0"/>
              <a:buChar char="•"/>
            </a:pPr>
            <a:r>
              <a:rPr lang="en-CA" sz="1200" dirty="0">
                <a:latin typeface="Calibri" panose="020F0502020204030204" pitchFamily="34" charset="0"/>
              </a:rPr>
              <a:t>Resource/reserve expansion immediately adjacent to pits</a:t>
            </a:r>
          </a:p>
          <a:p>
            <a:pPr marL="469106" lvl="1" indent="-126206">
              <a:buClr>
                <a:schemeClr val="tx2"/>
              </a:buClr>
              <a:buFont typeface="Arial" pitchFamily="34" charset="0"/>
              <a:buChar char="•"/>
            </a:pPr>
            <a:r>
              <a:rPr lang="en-CA" sz="1200" dirty="0">
                <a:latin typeface="Calibri" panose="020F0502020204030204" pitchFamily="34" charset="0"/>
              </a:rPr>
              <a:t>In pit unclassified materials</a:t>
            </a:r>
          </a:p>
          <a:p>
            <a:pPr marL="469106" lvl="1" indent="-126206">
              <a:buClr>
                <a:schemeClr val="tx2"/>
              </a:buClr>
              <a:buFont typeface="Arial" pitchFamily="34" charset="0"/>
              <a:buChar char="•"/>
            </a:pPr>
            <a:r>
              <a:rPr lang="en-CA" sz="1200" dirty="0">
                <a:latin typeface="Calibri" panose="020F0502020204030204" pitchFamily="34" charset="0"/>
              </a:rPr>
              <a:t>Grade &amp;/or oz increases in historic data areas</a:t>
            </a:r>
            <a:endParaRPr lang="en-CA" dirty="0">
              <a:latin typeface="Calibri" panose="020F0502020204030204" pitchFamily="34" charset="0"/>
            </a:endParaRPr>
          </a:p>
          <a:p>
            <a:r>
              <a:rPr lang="en-CA" sz="1600" b="1" dirty="0">
                <a:solidFill>
                  <a:schemeClr val="tx2"/>
                </a:solidFill>
                <a:latin typeface="Calibri" panose="020F0502020204030204" pitchFamily="34" charset="0"/>
              </a:rPr>
              <a:t>Priority Prospects:</a:t>
            </a:r>
          </a:p>
          <a:p>
            <a:pPr marL="469106" lvl="1" indent="-126206">
              <a:buClr>
                <a:schemeClr val="tx2"/>
              </a:buClr>
              <a:buFont typeface="Arial" pitchFamily="34" charset="0"/>
              <a:buChar char="•"/>
            </a:pPr>
            <a:r>
              <a:rPr lang="en-CA" sz="1200" dirty="0">
                <a:latin typeface="Calibri" panose="020F0502020204030204" pitchFamily="34" charset="0"/>
              </a:rPr>
              <a:t>Small tonnage, high grade</a:t>
            </a:r>
          </a:p>
          <a:p>
            <a:pPr marL="812006" lvl="3" indent="-126206">
              <a:buClr>
                <a:schemeClr val="tx2"/>
              </a:buClr>
            </a:pPr>
            <a:r>
              <a:rPr lang="en-CA" sz="1100" dirty="0">
                <a:latin typeface="Calibri" panose="020F0502020204030204" pitchFamily="34" charset="0"/>
              </a:rPr>
              <a:t>e.g. Garnet, Scout, Upper Midnight</a:t>
            </a:r>
          </a:p>
          <a:p>
            <a:pPr marL="469106" lvl="1" indent="-126206">
              <a:buClr>
                <a:schemeClr val="tx2"/>
              </a:buClr>
              <a:buFont typeface="Arial" pitchFamily="34" charset="0"/>
              <a:buChar char="•"/>
            </a:pPr>
            <a:r>
              <a:rPr lang="en-CA" sz="1200" dirty="0">
                <a:latin typeface="Calibri" panose="020F0502020204030204" pitchFamily="34" charset="0"/>
              </a:rPr>
              <a:t>Bulk tonnage </a:t>
            </a:r>
          </a:p>
          <a:p>
            <a:pPr marL="812006" lvl="3" indent="-126206">
              <a:buClr>
                <a:schemeClr val="tx2"/>
              </a:buClr>
            </a:pPr>
            <a:r>
              <a:rPr lang="en-CA" sz="1100" dirty="0">
                <a:latin typeface="Calibri" panose="020F0502020204030204" pitchFamily="34" charset="0"/>
              </a:rPr>
              <a:t>e.g. Cinnamid-Ridgetop, Saddle-Fern, Rabbit</a:t>
            </a:r>
          </a:p>
          <a:p>
            <a:pPr marL="469106" lvl="1" indent="-126206">
              <a:buClr>
                <a:schemeClr val="tx2"/>
              </a:buClr>
              <a:buFont typeface="Arial" pitchFamily="34" charset="0"/>
              <a:buChar char="•"/>
            </a:pPr>
            <a:r>
              <a:rPr lang="en-CA" sz="1200" dirty="0">
                <a:latin typeface="Calibri" panose="020F0502020204030204" pitchFamily="34" charset="0"/>
              </a:rPr>
              <a:t>Undefined airborne targets</a:t>
            </a:r>
          </a:p>
          <a:p>
            <a:pPr marL="812006" lvl="3" indent="-126206">
              <a:buClr>
                <a:schemeClr val="tx2"/>
              </a:buClr>
            </a:pPr>
            <a:r>
              <a:rPr lang="en-CA" sz="1100" dirty="0">
                <a:latin typeface="Calibri" panose="020F0502020204030204" pitchFamily="34" charset="0"/>
              </a:rPr>
              <a:t>e.g. Mule, Salt &amp; Pepper, Blow-out</a:t>
            </a:r>
          </a:p>
        </p:txBody>
      </p:sp>
      <p:graphicFrame>
        <p:nvGraphicFramePr>
          <p:cNvPr id="10" name="Content Placeholder 6"/>
          <p:cNvGraphicFramePr>
            <a:graphicFrameLocks/>
          </p:cNvGraphicFramePr>
          <p:nvPr>
            <p:extLst>
              <p:ext uri="{D42A27DB-BD31-4B8C-83A1-F6EECF244321}">
                <p14:modId xmlns:p14="http://schemas.microsoft.com/office/powerpoint/2010/main" val="3084122544"/>
              </p:ext>
            </p:extLst>
          </p:nvPr>
        </p:nvGraphicFramePr>
        <p:xfrm>
          <a:off x="4644008" y="3385314"/>
          <a:ext cx="4032448" cy="17484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446519" y="4121388"/>
            <a:ext cx="1480590" cy="253916"/>
          </a:xfrm>
          <a:prstGeom prst="rect">
            <a:avLst/>
          </a:prstGeom>
          <a:noFill/>
        </p:spPr>
        <p:txBody>
          <a:bodyPr wrap="square" lIns="68580" tIns="34290" rIns="68580" bIns="34290" rtlCol="0">
            <a:spAutoFit/>
          </a:bodyPr>
          <a:lstStyle/>
          <a:p>
            <a:r>
              <a:rPr lang="en-CA" sz="1200" b="1" dirty="0">
                <a:solidFill>
                  <a:schemeClr val="bg1"/>
                </a:solidFill>
                <a:latin typeface="Calibri" panose="020F0502020204030204" pitchFamily="34" charset="0"/>
              </a:rPr>
              <a:t>Stibnite Gold Project</a:t>
            </a:r>
          </a:p>
        </p:txBody>
      </p:sp>
      <p:sp>
        <p:nvSpPr>
          <p:cNvPr id="12" name="TextBox 11"/>
          <p:cNvSpPr txBox="1"/>
          <p:nvPr/>
        </p:nvSpPr>
        <p:spPr>
          <a:xfrm>
            <a:off x="8604448" y="4451409"/>
            <a:ext cx="560040" cy="715581"/>
          </a:xfrm>
          <a:prstGeom prst="rect">
            <a:avLst/>
          </a:prstGeom>
          <a:noFill/>
        </p:spPr>
        <p:txBody>
          <a:bodyPr wrap="square" lIns="68580" tIns="34290" rIns="68580" bIns="34290" rtlCol="0">
            <a:spAutoFit/>
          </a:bodyPr>
          <a:lstStyle/>
          <a:p>
            <a:r>
              <a:rPr lang="en-CA" sz="700" i="1" dirty="0">
                <a:solidFill>
                  <a:schemeClr val="bg1"/>
                </a:solidFill>
                <a:latin typeface="Calibri" pitchFamily="34" charset="0"/>
                <a:cs typeface="Calibri" pitchFamily="34" charset="0"/>
              </a:rPr>
              <a:t>(1) Source: Mineral Economics Group, RBC Capital Markets</a:t>
            </a:r>
          </a:p>
        </p:txBody>
      </p:sp>
      <p:sp>
        <p:nvSpPr>
          <p:cNvPr id="13" name="TextBox 12"/>
          <p:cNvSpPr txBox="1"/>
          <p:nvPr/>
        </p:nvSpPr>
        <p:spPr>
          <a:xfrm>
            <a:off x="5688493" y="3174797"/>
            <a:ext cx="2498321" cy="238527"/>
          </a:xfrm>
          <a:prstGeom prst="rect">
            <a:avLst/>
          </a:prstGeom>
          <a:noFill/>
        </p:spPr>
        <p:txBody>
          <a:bodyPr wrap="square" lIns="68580" tIns="34290" rIns="68580" bIns="34290" rtlCol="0">
            <a:spAutoFit/>
          </a:bodyPr>
          <a:lstStyle/>
          <a:p>
            <a:pPr algn="ctr"/>
            <a:r>
              <a:rPr lang="en-CA" sz="1100" b="1" dirty="0">
                <a:solidFill>
                  <a:schemeClr val="bg1"/>
                </a:solidFill>
                <a:latin typeface="Calibri" pitchFamily="34" charset="0"/>
                <a:cs typeface="Calibri" pitchFamily="34" charset="0"/>
              </a:rPr>
              <a:t>Rarity of Global Gold Deposits &gt;5m oz</a:t>
            </a:r>
            <a:r>
              <a:rPr lang="en-CA" sz="1100" b="1" baseline="30000" dirty="0">
                <a:solidFill>
                  <a:schemeClr val="bg1"/>
                </a:solidFill>
                <a:latin typeface="Calibri" pitchFamily="34" charset="0"/>
                <a:cs typeface="Calibri" pitchFamily="34" charset="0"/>
              </a:rPr>
              <a:t>(1)</a:t>
            </a:r>
          </a:p>
        </p:txBody>
      </p:sp>
      <p:cxnSp>
        <p:nvCxnSpPr>
          <p:cNvPr id="14" name="Straight Connector 13"/>
          <p:cNvCxnSpPr>
            <a:endCxn id="11" idx="1"/>
          </p:cNvCxnSpPr>
          <p:nvPr/>
        </p:nvCxnSpPr>
        <p:spPr>
          <a:xfrm flipV="1">
            <a:off x="7181563" y="4248346"/>
            <a:ext cx="264956" cy="40246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4163" y="912742"/>
            <a:ext cx="4269226" cy="4202127"/>
          </a:xfrm>
          <a:prstGeom prst="rect">
            <a:avLst/>
          </a:prstGeom>
        </p:spPr>
      </p:pic>
      <p:sp>
        <p:nvSpPr>
          <p:cNvPr id="3" name="Title 2"/>
          <p:cNvSpPr>
            <a:spLocks noGrp="1"/>
          </p:cNvSpPr>
          <p:nvPr>
            <p:ph type="title"/>
          </p:nvPr>
        </p:nvSpPr>
        <p:spPr/>
        <p:txBody>
          <a:bodyPr/>
          <a:lstStyle/>
          <a:p>
            <a:r>
              <a:rPr lang="en-CA" dirty="0"/>
              <a:t>POTENTIAL UPSIDE - RESOURCES &amp; RESERVES</a:t>
            </a:r>
          </a:p>
        </p:txBody>
      </p:sp>
    </p:spTree>
    <p:extLst>
      <p:ext uri="{BB962C8B-B14F-4D97-AF65-F5344CB8AC3E}">
        <p14:creationId xmlns:p14="http://schemas.microsoft.com/office/powerpoint/2010/main" val="25611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6009" y="4336231"/>
            <a:ext cx="982697" cy="75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117248" y="4376449"/>
            <a:ext cx="2230220" cy="715581"/>
          </a:xfrm>
          <a:prstGeom prst="rect">
            <a:avLst/>
          </a:prstGeom>
          <a:noFill/>
        </p:spPr>
        <p:txBody>
          <a:bodyPr wrap="square" lIns="68580" tIns="34290" rIns="68580" bIns="34290" rtlCol="0">
            <a:spAutoFit/>
          </a:bodyPr>
          <a:lstStyle/>
          <a:p>
            <a:r>
              <a:rPr lang="en-CA" sz="700" dirty="0"/>
              <a:t>The PFS is intended to be read as a whole and sections should not be read or relied upon out of context.  The information in this presentation is subject to the assumptions, exclusions and qualifications contained in the PFS.  See “Regulatory Information” at the end of this presentation.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3894" t="3777" r="5450" b="4248"/>
          <a:stretch/>
        </p:blipFill>
        <p:spPr>
          <a:xfrm>
            <a:off x="6300192" y="971082"/>
            <a:ext cx="2692597" cy="204990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l="3753" t="4531" r="4602" b="3495"/>
          <a:stretch/>
        </p:blipFill>
        <p:spPr>
          <a:xfrm>
            <a:off x="6300192" y="3038140"/>
            <a:ext cx="2722018" cy="2049914"/>
          </a:xfrm>
          <a:prstGeom prst="rect">
            <a:avLst/>
          </a:prstGeom>
        </p:spPr>
      </p:pic>
      <p:sp>
        <p:nvSpPr>
          <p:cNvPr id="9" name="Rectangle 8"/>
          <p:cNvSpPr/>
          <p:nvPr/>
        </p:nvSpPr>
        <p:spPr>
          <a:xfrm>
            <a:off x="94090" y="1120172"/>
            <a:ext cx="2893382" cy="399898"/>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u="sng" dirty="0">
                <a:solidFill>
                  <a:schemeClr val="bg1"/>
                </a:solidFill>
              </a:rPr>
              <a:t>INSIDE</a:t>
            </a:r>
            <a:r>
              <a:rPr lang="en-CA" sz="1400" b="1" dirty="0">
                <a:solidFill>
                  <a:schemeClr val="bg1"/>
                </a:solidFill>
              </a:rPr>
              <a:t> THE PFS RESERVE PITS</a:t>
            </a:r>
          </a:p>
        </p:txBody>
      </p:sp>
      <p:sp>
        <p:nvSpPr>
          <p:cNvPr id="11" name="Rectangle 10"/>
          <p:cNvSpPr/>
          <p:nvPr/>
        </p:nvSpPr>
        <p:spPr>
          <a:xfrm>
            <a:off x="3105789" y="1131590"/>
            <a:ext cx="2893382" cy="39989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u="sng" dirty="0">
                <a:solidFill>
                  <a:schemeClr val="bg1"/>
                </a:solidFill>
              </a:rPr>
              <a:t>AROUND</a:t>
            </a:r>
            <a:r>
              <a:rPr lang="en-CA" sz="1400" b="1" dirty="0">
                <a:solidFill>
                  <a:schemeClr val="bg1"/>
                </a:solidFill>
              </a:rPr>
              <a:t> THE PFS RESERVE PITS THROUGH </a:t>
            </a:r>
            <a:r>
              <a:rPr lang="en-CA" sz="1400" b="1" u="sng" dirty="0">
                <a:solidFill>
                  <a:schemeClr val="bg1"/>
                </a:solidFill>
              </a:rPr>
              <a:t>RESOURCE CONVERSION</a:t>
            </a:r>
          </a:p>
        </p:txBody>
      </p:sp>
      <p:sp>
        <p:nvSpPr>
          <p:cNvPr id="12" name="Rectangle 11"/>
          <p:cNvSpPr/>
          <p:nvPr/>
        </p:nvSpPr>
        <p:spPr>
          <a:xfrm>
            <a:off x="94090" y="1531488"/>
            <a:ext cx="2893382" cy="2995032"/>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94090" y="1664528"/>
            <a:ext cx="2893382" cy="2728952"/>
          </a:xfrm>
          <a:prstGeom prst="rect">
            <a:avLst/>
          </a:prstGeom>
        </p:spPr>
        <p:txBody>
          <a:bodyPr wrap="square">
            <a:spAutoFit/>
          </a:bodyPr>
          <a:lstStyle/>
          <a:p>
            <a:pPr marL="135731" indent="-135731" fontAlgn="ctr">
              <a:spcAft>
                <a:spcPts val="225"/>
              </a:spcAft>
              <a:buClr>
                <a:schemeClr val="tx2"/>
              </a:buClr>
              <a:buFont typeface="Arial" panose="020B0604020202020204" pitchFamily="34" charset="0"/>
              <a:buChar char="•"/>
            </a:pPr>
            <a:r>
              <a:rPr lang="en-CA" sz="1400" dirty="0"/>
              <a:t>Converting some or all of </a:t>
            </a:r>
            <a:r>
              <a:rPr lang="en-CA" sz="1400" b="1" dirty="0"/>
              <a:t>346k oz Au @ 1.1 g/t Au </a:t>
            </a:r>
            <a:r>
              <a:rPr lang="en-CA" sz="1400" dirty="0"/>
              <a:t>in inferred mineral resources* to mineral reserves, also reducing strip ratio</a:t>
            </a:r>
          </a:p>
          <a:p>
            <a:pPr marL="135731" indent="-135731" fontAlgn="ctr">
              <a:spcAft>
                <a:spcPts val="225"/>
              </a:spcAft>
              <a:buClr>
                <a:schemeClr val="tx2"/>
              </a:buClr>
              <a:buFont typeface="Arial" panose="020B0604020202020204" pitchFamily="34" charset="0"/>
              <a:buChar char="•"/>
            </a:pPr>
            <a:r>
              <a:rPr lang="en-CA" sz="1400" b="1" dirty="0"/>
              <a:t>50-100k oz Au </a:t>
            </a:r>
            <a:r>
              <a:rPr lang="en-CA" sz="1400" dirty="0"/>
              <a:t>in partially drilled waste dumps currently treated as waste rock**</a:t>
            </a:r>
          </a:p>
          <a:p>
            <a:pPr marL="135731" indent="-135731" fontAlgn="ctr">
              <a:spcAft>
                <a:spcPts val="225"/>
              </a:spcAft>
              <a:buClr>
                <a:schemeClr val="tx2"/>
              </a:buClr>
              <a:buFont typeface="Arial" panose="020B0604020202020204" pitchFamily="34" charset="0"/>
              <a:buChar char="•"/>
            </a:pPr>
            <a:r>
              <a:rPr lang="en-CA" sz="1400" b="1" dirty="0"/>
              <a:t>50-100k oz Au + 30-50M lbs Sb </a:t>
            </a:r>
            <a:r>
              <a:rPr lang="en-CA" sz="1400" dirty="0"/>
              <a:t>through more detailed drilling of higher grade core of Yellow Pine, where historic data restricted or excluded**</a:t>
            </a:r>
          </a:p>
        </p:txBody>
      </p:sp>
      <p:sp>
        <p:nvSpPr>
          <p:cNvPr id="14" name="Rectangle 13"/>
          <p:cNvSpPr/>
          <p:nvPr/>
        </p:nvSpPr>
        <p:spPr>
          <a:xfrm>
            <a:off x="3105789" y="1541660"/>
            <a:ext cx="2893382" cy="196619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3105789" y="1682228"/>
            <a:ext cx="2893382" cy="1626086"/>
          </a:xfrm>
          <a:prstGeom prst="rect">
            <a:avLst/>
          </a:prstGeom>
        </p:spPr>
        <p:txBody>
          <a:bodyPr wrap="square">
            <a:spAutoFit/>
          </a:bodyPr>
          <a:lstStyle/>
          <a:p>
            <a:pPr marL="135731" indent="-135731" fontAlgn="ctr">
              <a:spcAft>
                <a:spcPts val="225"/>
              </a:spcAft>
              <a:buClr>
                <a:schemeClr val="tx2"/>
              </a:buClr>
              <a:buFont typeface="Arial" panose="020B0604020202020204" pitchFamily="34" charset="0"/>
              <a:buChar char="•"/>
            </a:pPr>
            <a:r>
              <a:rPr lang="en-CA" sz="1400" b="1" dirty="0"/>
              <a:t>889k oz Au @ 1.7g/t Au </a:t>
            </a:r>
            <a:r>
              <a:rPr lang="en-CA" sz="1400" dirty="0"/>
              <a:t>in indicated mineral resources between reserve pit and resource pit</a:t>
            </a:r>
          </a:p>
          <a:p>
            <a:pPr marL="135731" indent="-135731" fontAlgn="ctr">
              <a:spcAft>
                <a:spcPts val="225"/>
              </a:spcAft>
              <a:buClr>
                <a:schemeClr val="tx2"/>
              </a:buClr>
              <a:buFont typeface="Arial" panose="020B0604020202020204" pitchFamily="34" charset="0"/>
              <a:buChar char="•"/>
            </a:pPr>
            <a:r>
              <a:rPr lang="en-CA" sz="1400" b="1" dirty="0"/>
              <a:t>714k oz Au @ 1.5 g/t Au </a:t>
            </a:r>
            <a:r>
              <a:rPr lang="en-CA" sz="1400" dirty="0"/>
              <a:t>in inferred mineral resources* between reserve pit and resource pit</a:t>
            </a:r>
          </a:p>
        </p:txBody>
      </p:sp>
      <p:sp>
        <p:nvSpPr>
          <p:cNvPr id="17" name="Title 6"/>
          <p:cNvSpPr txBox="1">
            <a:spLocks/>
          </p:cNvSpPr>
          <p:nvPr/>
        </p:nvSpPr>
        <p:spPr>
          <a:xfrm>
            <a:off x="179512" y="205978"/>
            <a:ext cx="9217024" cy="857250"/>
          </a:xfrm>
          <a:prstGeom prst="rect">
            <a:avLst/>
          </a:prstGeom>
        </p:spPr>
        <p:txBody>
          <a:bodyPr anchor="ctr">
            <a:normAutofit/>
          </a:bodyPr>
          <a:lstStyle>
            <a:lvl1pPr algn="l" defTabSz="914400" rtl="0" eaLnBrk="1" latinLnBrk="0" hangingPunct="1">
              <a:spcBef>
                <a:spcPct val="0"/>
              </a:spcBef>
              <a:buNone/>
              <a:defRPr sz="2400" b="1" kern="1200" spc="300" baseline="0">
                <a:solidFill>
                  <a:schemeClr val="tx1"/>
                </a:solidFill>
                <a:latin typeface="Raleway" panose="020B0003030101060003" pitchFamily="34" charset="0"/>
                <a:ea typeface="+mj-ea"/>
                <a:cs typeface="+mj-cs"/>
              </a:defRPr>
            </a:lvl1pPr>
          </a:lstStyle>
          <a:p>
            <a:r>
              <a:rPr lang="en-CA" sz="2300" spc="200" dirty="0">
                <a:latin typeface="+mn-lt"/>
              </a:rPr>
              <a:t>POTENTIAL UPSIDE: IN- &amp; NEXT-TO-PIT RESERVE ADDITIONS</a:t>
            </a:r>
          </a:p>
        </p:txBody>
      </p:sp>
      <p:sp>
        <p:nvSpPr>
          <p:cNvPr id="16" name="TextBox 15"/>
          <p:cNvSpPr txBox="1"/>
          <p:nvPr/>
        </p:nvSpPr>
        <p:spPr>
          <a:xfrm>
            <a:off x="93220" y="4766853"/>
            <a:ext cx="2893382" cy="284693"/>
          </a:xfrm>
          <a:prstGeom prst="rect">
            <a:avLst/>
          </a:prstGeom>
          <a:noFill/>
        </p:spPr>
        <p:txBody>
          <a:bodyPr wrap="square" lIns="68580" tIns="34290" rIns="68580" bIns="34290" rtlCol="0">
            <a:spAutoFit/>
          </a:bodyPr>
          <a:lstStyle/>
          <a:p>
            <a:r>
              <a:rPr lang="en-CA" sz="700" dirty="0"/>
              <a:t>*  See slide 51 for disclaimer regarding Inferred Mineral Resources</a:t>
            </a:r>
          </a:p>
          <a:p>
            <a:r>
              <a:rPr lang="en-CA" sz="700" dirty="0"/>
              <a:t>** See slide 51 for disclaimer regarding geologic exploration potential</a:t>
            </a:r>
          </a:p>
        </p:txBody>
      </p:sp>
    </p:spTree>
    <p:extLst>
      <p:ext uri="{BB962C8B-B14F-4D97-AF65-F5344CB8AC3E}">
        <p14:creationId xmlns:p14="http://schemas.microsoft.com/office/powerpoint/2010/main" val="374028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41331" y="4452479"/>
            <a:ext cx="2893383" cy="500137"/>
          </a:xfrm>
          <a:prstGeom prst="rect">
            <a:avLst/>
          </a:prstGeom>
          <a:noFill/>
        </p:spPr>
        <p:txBody>
          <a:bodyPr wrap="square" lIns="68580" tIns="34290" rIns="68580" bIns="34290" rtlCol="0">
            <a:spAutoFit/>
          </a:bodyPr>
          <a:lstStyle/>
          <a:p>
            <a:r>
              <a:rPr lang="en-CA" sz="700" dirty="0"/>
              <a:t>The PFS is intended to be read as a whole and sections should not be read or relied upon out of context.  The information in this presentation is subject to the assumptions, exclusions and qualifications contained in the PFS.  See “Regulatory Information” at the end of this presentation.</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l="855" t="8582" r="758" b="1261"/>
          <a:stretch/>
        </p:blipFill>
        <p:spPr>
          <a:xfrm>
            <a:off x="6259125" y="971023"/>
            <a:ext cx="2858439" cy="208901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3926" t="11793" r="5701" b="3440"/>
          <a:stretch/>
        </p:blipFill>
        <p:spPr>
          <a:xfrm>
            <a:off x="6286560" y="3060033"/>
            <a:ext cx="2803568" cy="2031997"/>
          </a:xfrm>
          <a:prstGeom prst="rect">
            <a:avLst/>
          </a:prstGeom>
        </p:spPr>
      </p:pic>
      <p:sp>
        <p:nvSpPr>
          <p:cNvPr id="12" name="Title 6"/>
          <p:cNvSpPr txBox="1">
            <a:spLocks/>
          </p:cNvSpPr>
          <p:nvPr/>
        </p:nvSpPr>
        <p:spPr>
          <a:xfrm>
            <a:off x="179512" y="205978"/>
            <a:ext cx="9217024" cy="857250"/>
          </a:xfrm>
          <a:prstGeom prst="rect">
            <a:avLst/>
          </a:prstGeom>
        </p:spPr>
        <p:txBody>
          <a:bodyPr anchor="ctr">
            <a:normAutofit/>
          </a:bodyPr>
          <a:lstStyle>
            <a:lvl1pPr algn="l" defTabSz="914400" rtl="0" eaLnBrk="1" latinLnBrk="0" hangingPunct="1">
              <a:spcBef>
                <a:spcPct val="0"/>
              </a:spcBef>
              <a:buNone/>
              <a:defRPr sz="2400" b="1" kern="1200" spc="300" baseline="0">
                <a:solidFill>
                  <a:schemeClr val="tx1"/>
                </a:solidFill>
                <a:latin typeface="Raleway" panose="020B0003030101060003" pitchFamily="34" charset="0"/>
                <a:ea typeface="+mj-ea"/>
                <a:cs typeface="+mj-cs"/>
              </a:defRPr>
            </a:lvl1pPr>
          </a:lstStyle>
          <a:p>
            <a:r>
              <a:rPr lang="en-CA" sz="2300" spc="200" dirty="0">
                <a:latin typeface="+mn-lt"/>
              </a:rPr>
              <a:t>POTENTIAL UPSIDE - HIGH GRADE EXPLORATION TARGETS</a:t>
            </a:r>
          </a:p>
        </p:txBody>
      </p:sp>
      <p:sp>
        <p:nvSpPr>
          <p:cNvPr id="13" name="Rectangle 12"/>
          <p:cNvSpPr/>
          <p:nvPr/>
        </p:nvSpPr>
        <p:spPr>
          <a:xfrm>
            <a:off x="35496" y="922743"/>
            <a:ext cx="3168351" cy="399898"/>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u="sng" dirty="0">
                <a:solidFill>
                  <a:schemeClr val="bg1"/>
                </a:solidFill>
              </a:rPr>
              <a:t>EXPLORATION</a:t>
            </a:r>
            <a:r>
              <a:rPr lang="en-CA" sz="1400" b="1" dirty="0">
                <a:solidFill>
                  <a:schemeClr val="bg1"/>
                </a:solidFill>
              </a:rPr>
              <a:t>  POTENTIAL</a:t>
            </a:r>
          </a:p>
          <a:p>
            <a:pPr algn="ctr"/>
            <a:r>
              <a:rPr lang="en-CA" sz="1400" b="1" dirty="0">
                <a:solidFill>
                  <a:schemeClr val="bg1"/>
                </a:solidFill>
              </a:rPr>
              <a:t>AROUND THE PFS PITS</a:t>
            </a:r>
          </a:p>
        </p:txBody>
      </p:sp>
      <p:sp>
        <p:nvSpPr>
          <p:cNvPr id="14" name="Rectangle 13"/>
          <p:cNvSpPr/>
          <p:nvPr/>
        </p:nvSpPr>
        <p:spPr>
          <a:xfrm>
            <a:off x="3341333" y="917462"/>
            <a:ext cx="2893382" cy="39989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rPr>
              <a:t>HIGH GRADE </a:t>
            </a:r>
            <a:r>
              <a:rPr lang="en-CA" sz="1400" b="1" u="sng" dirty="0">
                <a:solidFill>
                  <a:schemeClr val="bg1"/>
                </a:solidFill>
              </a:rPr>
              <a:t>UNDERGROUND</a:t>
            </a:r>
            <a:r>
              <a:rPr lang="en-CA" sz="1400" b="1" dirty="0">
                <a:solidFill>
                  <a:schemeClr val="bg1"/>
                </a:solidFill>
              </a:rPr>
              <a:t> PROSPECTS</a:t>
            </a:r>
          </a:p>
        </p:txBody>
      </p:sp>
      <p:sp>
        <p:nvSpPr>
          <p:cNvPr id="15" name="Rectangle 14"/>
          <p:cNvSpPr/>
          <p:nvPr/>
        </p:nvSpPr>
        <p:spPr>
          <a:xfrm>
            <a:off x="35496" y="1310654"/>
            <a:ext cx="3168351" cy="3781376"/>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15"/>
          <p:cNvSpPr/>
          <p:nvPr/>
        </p:nvSpPr>
        <p:spPr>
          <a:xfrm>
            <a:off x="35496" y="1347614"/>
            <a:ext cx="3168351" cy="3839513"/>
          </a:xfrm>
          <a:prstGeom prst="rect">
            <a:avLst/>
          </a:prstGeom>
        </p:spPr>
        <p:txBody>
          <a:bodyPr wrap="square">
            <a:spAutoFit/>
          </a:bodyPr>
          <a:lstStyle/>
          <a:p>
            <a:pPr fontAlgn="ctr">
              <a:spcAft>
                <a:spcPts val="450"/>
              </a:spcAft>
              <a:buClr>
                <a:schemeClr val="tx2"/>
              </a:buClr>
            </a:pPr>
            <a:r>
              <a:rPr lang="en-CA" sz="1200" dirty="0">
                <a:latin typeface="Calibri" panose="020F0502020204030204" pitchFamily="34" charset="0"/>
              </a:rPr>
              <a:t>NE </a:t>
            </a:r>
            <a:r>
              <a:rPr lang="en-CA" sz="1200" b="1" dirty="0">
                <a:latin typeface="Calibri" panose="020F0502020204030204" pitchFamily="34" charset="0"/>
              </a:rPr>
              <a:t>Yellow Pine</a:t>
            </a:r>
            <a:r>
              <a:rPr lang="en-CA" sz="1200" dirty="0">
                <a:latin typeface="Calibri" panose="020F0502020204030204" pitchFamily="34" charset="0"/>
              </a:rPr>
              <a:t>, including intercepts of:</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162ft @ 5.4g/t Au</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45ft @ 5.9g/t Au</a:t>
            </a:r>
          </a:p>
          <a:p>
            <a:pPr fontAlgn="ctr">
              <a:spcAft>
                <a:spcPts val="225"/>
              </a:spcAft>
              <a:buClr>
                <a:schemeClr val="tx2"/>
              </a:buClr>
            </a:pPr>
            <a:r>
              <a:rPr lang="en-CA" sz="1200" b="1" dirty="0">
                <a:latin typeface="Calibri" panose="020F0502020204030204" pitchFamily="34" charset="0"/>
              </a:rPr>
              <a:t>Hangar Flats </a:t>
            </a:r>
            <a:r>
              <a:rPr lang="en-CA" sz="1200" dirty="0">
                <a:latin typeface="Calibri" panose="020F0502020204030204" pitchFamily="34" charset="0"/>
              </a:rPr>
              <a:t>below pit, including intercepts of:</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125ft @ 3.1g/t Au, 1.45% Sb</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249ft @ 1.6g/t Au, 2.5% Sb</a:t>
            </a:r>
          </a:p>
          <a:p>
            <a:pPr fontAlgn="ctr">
              <a:spcAft>
                <a:spcPts val="225"/>
              </a:spcAft>
              <a:buClr>
                <a:schemeClr val="tx2"/>
              </a:buClr>
            </a:pPr>
            <a:r>
              <a:rPr lang="en-CA" sz="1200" b="1" dirty="0">
                <a:latin typeface="Calibri" panose="020F0502020204030204" pitchFamily="34" charset="0"/>
              </a:rPr>
              <a:t>Hangar Flats </a:t>
            </a:r>
            <a:r>
              <a:rPr lang="en-CA" sz="1200" dirty="0">
                <a:latin typeface="Calibri" panose="020F0502020204030204" pitchFamily="34" charset="0"/>
              </a:rPr>
              <a:t>in the old DMEA workings area,</a:t>
            </a:r>
          </a:p>
          <a:p>
            <a:pPr fontAlgn="ctr">
              <a:spcAft>
                <a:spcPts val="225"/>
              </a:spcAft>
              <a:buClr>
                <a:schemeClr val="tx2"/>
              </a:buClr>
            </a:pPr>
            <a:r>
              <a:rPr lang="en-CA" sz="1200" dirty="0">
                <a:latin typeface="Calibri" panose="020F0502020204030204" pitchFamily="34" charset="0"/>
              </a:rPr>
              <a:t>which had intercepts of:</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84ft @ 3.6g/t Au</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157ft @ 5.1g/t Au, 0.30% Sb</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294ft @ 1.6g/t Au, 2.76% Sb</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125ft @ 6.6g/t Au, 0.51% Sb</a:t>
            </a:r>
          </a:p>
          <a:p>
            <a:pPr fontAlgn="ctr">
              <a:spcAft>
                <a:spcPts val="225"/>
              </a:spcAft>
              <a:buClr>
                <a:schemeClr val="tx2"/>
              </a:buClr>
            </a:pPr>
            <a:r>
              <a:rPr lang="en-CA" sz="1200" b="1" dirty="0">
                <a:latin typeface="Calibri" panose="020F0502020204030204" pitchFamily="34" charset="0"/>
              </a:rPr>
              <a:t>West End</a:t>
            </a:r>
            <a:r>
              <a:rPr lang="en-CA" sz="1200" dirty="0">
                <a:latin typeface="Calibri" panose="020F0502020204030204" pitchFamily="34" charset="0"/>
              </a:rPr>
              <a:t>, both along strike and deeper, including intercepts of:</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Deeper: 127ft @ 2.9g/t Au &amp; 230ft @ 2.3g/t Au</a:t>
            </a:r>
          </a:p>
          <a:p>
            <a:pPr marL="182563" lvl="1" indent="-95250" fontAlgn="ctr">
              <a:spcAft>
                <a:spcPts val="225"/>
              </a:spcAft>
              <a:buClr>
                <a:schemeClr val="tx2"/>
              </a:buClr>
              <a:buFont typeface="Arial" panose="020B0604020202020204" pitchFamily="34" charset="0"/>
              <a:buChar char="•"/>
            </a:pPr>
            <a:r>
              <a:rPr lang="en-CA" sz="1200" dirty="0">
                <a:latin typeface="Calibri" panose="020F0502020204030204" pitchFamily="34" charset="0"/>
              </a:rPr>
              <a:t>Along strike: 155ft @ 3.5g/t Au &amp; 95ft @ 3.2g/t Au</a:t>
            </a:r>
          </a:p>
        </p:txBody>
      </p:sp>
      <p:sp>
        <p:nvSpPr>
          <p:cNvPr id="17" name="Rectangle 16"/>
          <p:cNvSpPr/>
          <p:nvPr/>
        </p:nvSpPr>
        <p:spPr>
          <a:xfrm>
            <a:off x="3341333" y="1309824"/>
            <a:ext cx="2893382" cy="217113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p:cNvSpPr txBox="1"/>
          <p:nvPr/>
        </p:nvSpPr>
        <p:spPr>
          <a:xfrm>
            <a:off x="3341333" y="1349604"/>
            <a:ext cx="2893382" cy="2131353"/>
          </a:xfrm>
          <a:prstGeom prst="rect">
            <a:avLst/>
          </a:prstGeom>
          <a:noFill/>
        </p:spPr>
        <p:txBody>
          <a:bodyPr wrap="square" rtlCol="0">
            <a:spAutoFit/>
          </a:bodyPr>
          <a:lstStyle/>
          <a:p>
            <a:pPr fontAlgn="ctr">
              <a:spcAft>
                <a:spcPts val="225"/>
              </a:spcAft>
            </a:pPr>
            <a:r>
              <a:rPr lang="en-CA" sz="1200" b="1" dirty="0">
                <a:latin typeface="Calibri" panose="020F0502020204030204" pitchFamily="34" charset="0"/>
              </a:rPr>
              <a:t>Garnet</a:t>
            </a:r>
            <a:r>
              <a:rPr lang="en-CA" sz="1200" dirty="0">
                <a:latin typeface="Calibri" panose="020F0502020204030204" pitchFamily="34" charset="0"/>
              </a:rPr>
              <a:t> conceptual underground target with 95 holes completed:</a:t>
            </a:r>
          </a:p>
          <a:p>
            <a:pPr marL="269875" lvl="1" indent="-87313" fontAlgn="ctr">
              <a:spcAft>
                <a:spcPts val="225"/>
              </a:spcAft>
              <a:buFont typeface="Arial" panose="020B0604020202020204" pitchFamily="34" charset="0"/>
              <a:buChar char="•"/>
            </a:pPr>
            <a:r>
              <a:rPr lang="en-CA" sz="1200" dirty="0">
                <a:latin typeface="Calibri" panose="020F0502020204030204" pitchFamily="34" charset="0"/>
              </a:rPr>
              <a:t>1-2m ton range containing  </a:t>
            </a:r>
            <a:r>
              <a:rPr lang="en-CA" sz="1200" b="1" dirty="0">
                <a:latin typeface="Calibri" panose="020F0502020204030204" pitchFamily="34" charset="0"/>
              </a:rPr>
              <a:t>250 – 500k oz Au at grades of 5 – 8g/t Au</a:t>
            </a:r>
          </a:p>
          <a:p>
            <a:pPr fontAlgn="ctr">
              <a:spcAft>
                <a:spcPts val="450"/>
              </a:spcAft>
            </a:pPr>
            <a:r>
              <a:rPr lang="en-CA" sz="1200" b="1" dirty="0">
                <a:latin typeface="Calibri" panose="020F0502020204030204" pitchFamily="34" charset="0"/>
              </a:rPr>
              <a:t>Upper Midnight </a:t>
            </a:r>
            <a:r>
              <a:rPr lang="en-CA" sz="1200" dirty="0">
                <a:latin typeface="Calibri" panose="020F0502020204030204" pitchFamily="34" charset="0"/>
              </a:rPr>
              <a:t>is a high grade prospect, including intercepts of:</a:t>
            </a:r>
          </a:p>
          <a:p>
            <a:pPr marL="269875" lvl="1" indent="-87313" fontAlgn="ctr">
              <a:spcAft>
                <a:spcPts val="225"/>
              </a:spcAft>
              <a:buClr>
                <a:schemeClr val="tx2"/>
              </a:buClr>
              <a:buFont typeface="Arial" panose="020B0604020202020204" pitchFamily="34" charset="0"/>
              <a:buChar char="•"/>
            </a:pPr>
            <a:r>
              <a:rPr lang="en-CA" sz="1200" dirty="0">
                <a:latin typeface="Calibri" panose="020F0502020204030204" pitchFamily="34" charset="0"/>
              </a:rPr>
              <a:t>75ft @ 14.8g/t Au</a:t>
            </a:r>
          </a:p>
          <a:p>
            <a:pPr marL="269875" lvl="1" indent="-87313" fontAlgn="ctr">
              <a:spcAft>
                <a:spcPts val="225"/>
              </a:spcAft>
              <a:buClr>
                <a:schemeClr val="tx2"/>
              </a:buClr>
              <a:buFont typeface="Arial" panose="020B0604020202020204" pitchFamily="34" charset="0"/>
              <a:buChar char="•"/>
            </a:pPr>
            <a:r>
              <a:rPr lang="en-CA" sz="1200" dirty="0">
                <a:latin typeface="Calibri" panose="020F0502020204030204" pitchFamily="34" charset="0"/>
              </a:rPr>
              <a:t>100ft @ 6.7g/t Au</a:t>
            </a:r>
          </a:p>
          <a:p>
            <a:pPr marL="269875" lvl="1" indent="-87313" fontAlgn="ctr">
              <a:spcAft>
                <a:spcPts val="225"/>
              </a:spcAft>
              <a:buClr>
                <a:schemeClr val="tx2"/>
              </a:buClr>
              <a:buFont typeface="Arial" panose="020B0604020202020204" pitchFamily="34" charset="0"/>
              <a:buChar char="•"/>
            </a:pPr>
            <a:r>
              <a:rPr lang="en-CA" sz="1200" dirty="0">
                <a:latin typeface="Calibri" panose="020F0502020204030204" pitchFamily="34" charset="0"/>
              </a:rPr>
              <a:t>35ft @ 11.3g/t Au</a:t>
            </a:r>
          </a:p>
          <a:p>
            <a:pPr marL="269875" lvl="1" indent="-87313" fontAlgn="ctr">
              <a:spcAft>
                <a:spcPts val="225"/>
              </a:spcAft>
              <a:buClr>
                <a:schemeClr val="tx2"/>
              </a:buClr>
              <a:buFont typeface="Arial" panose="020B0604020202020204" pitchFamily="34" charset="0"/>
              <a:buChar char="•"/>
            </a:pPr>
            <a:r>
              <a:rPr lang="en-CA" sz="1200" dirty="0">
                <a:latin typeface="Calibri" panose="020F0502020204030204" pitchFamily="34" charset="0"/>
              </a:rPr>
              <a:t>25ft @ 15.6g/t Au</a:t>
            </a:r>
            <a:endParaRPr lang="en-CA" dirty="0"/>
          </a:p>
        </p:txBody>
      </p:sp>
    </p:spTree>
    <p:extLst>
      <p:ext uri="{BB962C8B-B14F-4D97-AF65-F5344CB8AC3E}">
        <p14:creationId xmlns:p14="http://schemas.microsoft.com/office/powerpoint/2010/main" val="82449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279" b="6795"/>
          <a:stretch/>
        </p:blipFill>
        <p:spPr>
          <a:xfrm>
            <a:off x="0" y="0"/>
            <a:ext cx="9144000" cy="5143500"/>
          </a:xfrm>
          <a:prstGeom prst="rect">
            <a:avLst/>
          </a:prstGeom>
        </p:spPr>
      </p:pic>
      <p:sp>
        <p:nvSpPr>
          <p:cNvPr id="7"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PEOPLE</a:t>
            </a:r>
          </a:p>
        </p:txBody>
      </p:sp>
      <p:grpSp>
        <p:nvGrpSpPr>
          <p:cNvPr id="11" name="Group 10"/>
          <p:cNvGrpSpPr/>
          <p:nvPr/>
        </p:nvGrpSpPr>
        <p:grpSpPr>
          <a:xfrm>
            <a:off x="3635896" y="2264681"/>
            <a:ext cx="1800200" cy="589471"/>
            <a:chOff x="3175093" y="2264681"/>
            <a:chExt cx="2684424" cy="589471"/>
          </a:xfrm>
        </p:grpSpPr>
        <p:cxnSp>
          <p:nvCxnSpPr>
            <p:cNvPr id="8" name="Straight Connector 7"/>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72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2720" y="3027303"/>
            <a:ext cx="767952" cy="1151927"/>
          </a:xfrm>
          <a:prstGeom prst="rect">
            <a:avLst/>
          </a:prstGeom>
        </p:spPr>
      </p:pic>
      <p:sp>
        <p:nvSpPr>
          <p:cNvPr id="45" name="TextBox 44"/>
          <p:cNvSpPr txBox="1"/>
          <p:nvPr/>
        </p:nvSpPr>
        <p:spPr>
          <a:xfrm>
            <a:off x="1272352" y="4146634"/>
            <a:ext cx="928688"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Don Bailey </a:t>
            </a:r>
            <a:r>
              <a:rPr lang="en-CA" sz="900" b="1" dirty="0">
                <a:solidFill>
                  <a:schemeClr val="accent1"/>
                </a:solidFill>
              </a:rPr>
              <a:t>Chair &amp; Director</a:t>
            </a:r>
            <a:endParaRPr lang="en-CA" dirty="0">
              <a:solidFill>
                <a:schemeClr val="accent1"/>
              </a:solidFill>
            </a:endParaRPr>
          </a:p>
        </p:txBody>
      </p:sp>
      <p:pic>
        <p:nvPicPr>
          <p:cNvPr id="7" name="Picture 6"/>
          <p:cNvPicPr>
            <a:picLocks noChangeAspect="1"/>
          </p:cNvPicPr>
          <p:nvPr/>
        </p:nvPicPr>
        <p:blipFill>
          <a:blip r:embed="rId3" cstate="print">
            <a:graysc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7408229" y="915895"/>
            <a:ext cx="764171" cy="1148717"/>
          </a:xfrm>
          <a:prstGeom prst="rect">
            <a:avLst/>
          </a:prstGeom>
        </p:spPr>
      </p:pic>
      <p:pic>
        <p:nvPicPr>
          <p:cNvPr id="8" name="Picture 7"/>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1264504" y="915895"/>
            <a:ext cx="760616" cy="1142555"/>
          </a:xfrm>
          <a:prstGeom prst="rect">
            <a:avLst/>
          </a:prstGeom>
        </p:spPr>
      </p:pic>
      <p:pic>
        <p:nvPicPr>
          <p:cNvPr id="11" name="Picture 10"/>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6408744" y="915895"/>
            <a:ext cx="760968" cy="1143939"/>
          </a:xfrm>
          <a:prstGeom prst="rect">
            <a:avLst/>
          </a:prstGeom>
        </p:spPr>
      </p:pic>
      <p:sp>
        <p:nvSpPr>
          <p:cNvPr id="13" name="TextBox 12"/>
          <p:cNvSpPr txBox="1"/>
          <p:nvPr/>
        </p:nvSpPr>
        <p:spPr>
          <a:xfrm>
            <a:off x="1167972" y="2008292"/>
            <a:ext cx="928688"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Peter Nixon </a:t>
            </a:r>
            <a:r>
              <a:rPr lang="en-CA" sz="900" b="1" dirty="0">
                <a:solidFill>
                  <a:schemeClr val="accent1"/>
                </a:solidFill>
              </a:rPr>
              <a:t>Chair &amp; Director</a:t>
            </a:r>
            <a:endParaRPr lang="en-CA" dirty="0">
              <a:solidFill>
                <a:schemeClr val="accent1"/>
              </a:solidFill>
            </a:endParaRPr>
          </a:p>
        </p:txBody>
      </p:sp>
      <p:sp>
        <p:nvSpPr>
          <p:cNvPr id="14" name="TextBox 13"/>
          <p:cNvSpPr txBox="1"/>
          <p:nvPr/>
        </p:nvSpPr>
        <p:spPr>
          <a:xfrm>
            <a:off x="1115616" y="2296341"/>
            <a:ext cx="1033400" cy="43858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Ex-Goepel, director of Dundee Precious Metals, ex-Miramar</a:t>
            </a:r>
          </a:p>
        </p:txBody>
      </p:sp>
      <p:sp>
        <p:nvSpPr>
          <p:cNvPr id="17" name="TextBox 16"/>
          <p:cNvSpPr txBox="1"/>
          <p:nvPr/>
        </p:nvSpPr>
        <p:spPr>
          <a:xfrm>
            <a:off x="4295043" y="2008292"/>
            <a:ext cx="928688"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Victor Flores</a:t>
            </a:r>
            <a:br>
              <a:rPr lang="en-CA" sz="1000" b="1" dirty="0">
                <a:solidFill>
                  <a:schemeClr val="tx2"/>
                </a:solidFill>
              </a:rPr>
            </a:br>
            <a:r>
              <a:rPr lang="en-CA" sz="900" b="1" dirty="0">
                <a:solidFill>
                  <a:schemeClr val="accent1"/>
                </a:solidFill>
              </a:rPr>
              <a:t>Director</a:t>
            </a:r>
            <a:endParaRPr lang="en-CA" dirty="0">
              <a:solidFill>
                <a:schemeClr val="accent1"/>
              </a:solidFill>
            </a:endParaRPr>
          </a:p>
        </p:txBody>
      </p:sp>
      <p:sp>
        <p:nvSpPr>
          <p:cNvPr id="18" name="TextBox 17"/>
          <p:cNvSpPr txBox="1"/>
          <p:nvPr/>
        </p:nvSpPr>
        <p:spPr>
          <a:xfrm>
            <a:off x="6350543" y="2008292"/>
            <a:ext cx="928688" cy="369332"/>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Stephen Quin </a:t>
            </a:r>
            <a:r>
              <a:rPr lang="en-CA" sz="900" b="1" dirty="0">
                <a:solidFill>
                  <a:schemeClr val="accent1"/>
                </a:solidFill>
              </a:rPr>
              <a:t>Director / CEO</a:t>
            </a:r>
            <a:endParaRPr lang="en-CA" dirty="0">
              <a:solidFill>
                <a:schemeClr val="accent1"/>
              </a:solidFill>
            </a:endParaRPr>
          </a:p>
        </p:txBody>
      </p:sp>
      <p:sp>
        <p:nvSpPr>
          <p:cNvPr id="20" name="TextBox 19"/>
          <p:cNvSpPr txBox="1"/>
          <p:nvPr/>
        </p:nvSpPr>
        <p:spPr>
          <a:xfrm>
            <a:off x="5206965" y="2008292"/>
            <a:ext cx="1104269"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Marcelo Kim</a:t>
            </a:r>
            <a:br>
              <a:rPr lang="en-CA" sz="1000" b="1" dirty="0">
                <a:solidFill>
                  <a:schemeClr val="tx2"/>
                </a:solidFill>
              </a:rPr>
            </a:br>
            <a:r>
              <a:rPr lang="en-CA" sz="900" b="1" dirty="0">
                <a:solidFill>
                  <a:schemeClr val="accent1"/>
                </a:solidFill>
              </a:rPr>
              <a:t>Director</a:t>
            </a:r>
            <a:endParaRPr lang="en-CA" dirty="0">
              <a:solidFill>
                <a:schemeClr val="accent1"/>
              </a:solidFill>
            </a:endParaRPr>
          </a:p>
        </p:txBody>
      </p:sp>
      <p:sp>
        <p:nvSpPr>
          <p:cNvPr id="21" name="TextBox 20"/>
          <p:cNvSpPr txBox="1"/>
          <p:nvPr/>
        </p:nvSpPr>
        <p:spPr>
          <a:xfrm>
            <a:off x="7325970" y="2008292"/>
            <a:ext cx="928688"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Donald Young </a:t>
            </a:r>
            <a:r>
              <a:rPr lang="en-CA" sz="900" b="1" dirty="0">
                <a:solidFill>
                  <a:schemeClr val="accent1"/>
                </a:solidFill>
              </a:rPr>
              <a:t>Director</a:t>
            </a:r>
            <a:endParaRPr lang="en-CA" dirty="0">
              <a:solidFill>
                <a:schemeClr val="accent1"/>
              </a:solidFill>
            </a:endParaRPr>
          </a:p>
        </p:txBody>
      </p:sp>
      <p:sp>
        <p:nvSpPr>
          <p:cNvPr id="22" name="TextBox 21"/>
          <p:cNvSpPr txBox="1"/>
          <p:nvPr/>
        </p:nvSpPr>
        <p:spPr>
          <a:xfrm>
            <a:off x="4258680" y="2296341"/>
            <a:ext cx="1033400" cy="315471"/>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Partner, Paulson &amp; Co.</a:t>
            </a:r>
          </a:p>
        </p:txBody>
      </p:sp>
      <p:sp>
        <p:nvSpPr>
          <p:cNvPr id="23" name="TextBox 22"/>
          <p:cNvSpPr txBox="1"/>
          <p:nvPr/>
        </p:nvSpPr>
        <p:spPr>
          <a:xfrm>
            <a:off x="6274904" y="2301832"/>
            <a:ext cx="1033400" cy="43858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Ex-Capstone, Sherwood, Miramar &amp; Northern Orion</a:t>
            </a:r>
          </a:p>
        </p:txBody>
      </p:sp>
      <p:sp>
        <p:nvSpPr>
          <p:cNvPr id="25" name="TextBox 24"/>
          <p:cNvSpPr txBox="1"/>
          <p:nvPr/>
        </p:nvSpPr>
        <p:spPr>
          <a:xfrm>
            <a:off x="5309126" y="2304653"/>
            <a:ext cx="918462" cy="315471"/>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Partner, Paulson &amp; Co</a:t>
            </a:r>
          </a:p>
        </p:txBody>
      </p:sp>
      <p:sp>
        <p:nvSpPr>
          <p:cNvPr id="26" name="TextBox 25"/>
          <p:cNvSpPr txBox="1"/>
          <p:nvPr/>
        </p:nvSpPr>
        <p:spPr>
          <a:xfrm>
            <a:off x="7273614" y="2296341"/>
            <a:ext cx="1033400" cy="56169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Ex-KPMG, Placer Dome, director of Dundee Precious Metals</a:t>
            </a:r>
          </a:p>
        </p:txBody>
      </p:sp>
      <p:pic>
        <p:nvPicPr>
          <p:cNvPr id="28" name="Picture 2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87418" y="915895"/>
            <a:ext cx="763976" cy="1145963"/>
          </a:xfrm>
          <a:prstGeom prst="rect">
            <a:avLst/>
          </a:prstGeom>
        </p:spPr>
      </p:pic>
      <p:sp>
        <p:nvSpPr>
          <p:cNvPr id="29" name="TextBox 28"/>
          <p:cNvSpPr txBox="1"/>
          <p:nvPr/>
        </p:nvSpPr>
        <p:spPr>
          <a:xfrm>
            <a:off x="2165041" y="2008292"/>
            <a:ext cx="928688" cy="369332"/>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Keith Allred </a:t>
            </a:r>
            <a:r>
              <a:rPr lang="en-CA" sz="900" b="1" dirty="0">
                <a:solidFill>
                  <a:schemeClr val="accent1"/>
                </a:solidFill>
              </a:rPr>
              <a:t>Director</a:t>
            </a:r>
            <a:endParaRPr lang="en-CA" sz="1100" dirty="0">
              <a:solidFill>
                <a:schemeClr val="accent1"/>
              </a:solidFill>
            </a:endParaRPr>
          </a:p>
        </p:txBody>
      </p:sp>
      <p:sp>
        <p:nvSpPr>
          <p:cNvPr id="30" name="TextBox 29"/>
          <p:cNvSpPr txBox="1"/>
          <p:nvPr/>
        </p:nvSpPr>
        <p:spPr>
          <a:xfrm>
            <a:off x="3273221" y="2008292"/>
            <a:ext cx="974506"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Michael Bogert</a:t>
            </a:r>
            <a:br>
              <a:rPr lang="en-CA" sz="1000" b="1" dirty="0">
                <a:solidFill>
                  <a:schemeClr val="tx2"/>
                </a:solidFill>
              </a:rPr>
            </a:br>
            <a:r>
              <a:rPr lang="en-CA" sz="900" b="1" dirty="0">
                <a:solidFill>
                  <a:schemeClr val="accent1"/>
                </a:solidFill>
              </a:rPr>
              <a:t>Director</a:t>
            </a:r>
            <a:endParaRPr lang="en-CA" sz="1100" dirty="0">
              <a:solidFill>
                <a:schemeClr val="accent1"/>
              </a:solidFill>
            </a:endParaRPr>
          </a:p>
        </p:txBody>
      </p:sp>
      <p:sp>
        <p:nvSpPr>
          <p:cNvPr id="31" name="TextBox 30"/>
          <p:cNvSpPr txBox="1"/>
          <p:nvPr/>
        </p:nvSpPr>
        <p:spPr>
          <a:xfrm>
            <a:off x="3093395" y="2298316"/>
            <a:ext cx="1341631" cy="684803"/>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Attorney, Parsons, </a:t>
            </a:r>
            <a:r>
              <a:rPr lang="en-CA" sz="800" dirty="0" err="1"/>
              <a:t>Behle</a:t>
            </a:r>
            <a:r>
              <a:rPr lang="en-CA" sz="800" dirty="0"/>
              <a:t> &amp; Latimer, former counselor to US Interior Secretary, former regional admin. of the US EPA Region 10 office</a:t>
            </a:r>
          </a:p>
        </p:txBody>
      </p:sp>
      <p:sp>
        <p:nvSpPr>
          <p:cNvPr id="32" name="TextBox 31"/>
          <p:cNvSpPr txBox="1"/>
          <p:nvPr/>
        </p:nvSpPr>
        <p:spPr>
          <a:xfrm>
            <a:off x="2095817" y="2296341"/>
            <a:ext cx="1116901" cy="56169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Partner at Cicero Group, 2010 Democratic candidate for Governor of Idaho</a:t>
            </a:r>
          </a:p>
        </p:txBody>
      </p:sp>
      <p:pic>
        <p:nvPicPr>
          <p:cNvPr id="33" name="Picture 3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02168" y="3040340"/>
            <a:ext cx="767152" cy="1151927"/>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31564" y="3040340"/>
            <a:ext cx="767952" cy="1151927"/>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80551" y="3040340"/>
            <a:ext cx="767152" cy="1151927"/>
          </a:xfrm>
          <a:prstGeom prst="rect">
            <a:avLst/>
          </a:prstGeom>
        </p:spPr>
      </p:pic>
      <p:sp>
        <p:nvSpPr>
          <p:cNvPr id="42" name="TextBox 41"/>
          <p:cNvSpPr txBox="1"/>
          <p:nvPr/>
        </p:nvSpPr>
        <p:spPr>
          <a:xfrm>
            <a:off x="3358382" y="4146634"/>
            <a:ext cx="928688" cy="369332"/>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Ken Brunk </a:t>
            </a:r>
            <a:r>
              <a:rPr lang="en-CA" sz="900" b="1" dirty="0">
                <a:solidFill>
                  <a:schemeClr val="accent1"/>
                </a:solidFill>
              </a:rPr>
              <a:t>Director</a:t>
            </a:r>
            <a:endParaRPr lang="en-CA" dirty="0">
              <a:solidFill>
                <a:schemeClr val="accent1"/>
              </a:solidFill>
            </a:endParaRPr>
          </a:p>
        </p:txBody>
      </p:sp>
      <p:sp>
        <p:nvSpPr>
          <p:cNvPr id="43" name="TextBox 42"/>
          <p:cNvSpPr txBox="1"/>
          <p:nvPr/>
        </p:nvSpPr>
        <p:spPr>
          <a:xfrm>
            <a:off x="6821399" y="4146634"/>
            <a:ext cx="928688" cy="369332"/>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Ronn Julian </a:t>
            </a:r>
            <a:r>
              <a:rPr lang="en-CA" sz="900" b="1" dirty="0">
                <a:solidFill>
                  <a:schemeClr val="accent1"/>
                </a:solidFill>
              </a:rPr>
              <a:t>Director</a:t>
            </a:r>
            <a:endParaRPr lang="en-CA" dirty="0">
              <a:solidFill>
                <a:schemeClr val="accent1"/>
              </a:solidFill>
            </a:endParaRPr>
          </a:p>
        </p:txBody>
      </p:sp>
      <p:sp>
        <p:nvSpPr>
          <p:cNvPr id="44" name="TextBox 43"/>
          <p:cNvSpPr txBox="1"/>
          <p:nvPr/>
        </p:nvSpPr>
        <p:spPr>
          <a:xfrm>
            <a:off x="4519463" y="4146634"/>
            <a:ext cx="1089326"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Scotty Davenport </a:t>
            </a:r>
            <a:r>
              <a:rPr lang="en-CA" sz="900" b="1" dirty="0">
                <a:solidFill>
                  <a:schemeClr val="accent1"/>
                </a:solidFill>
              </a:rPr>
              <a:t>Director</a:t>
            </a:r>
            <a:endParaRPr lang="en-CA" dirty="0">
              <a:solidFill>
                <a:schemeClr val="accent1"/>
              </a:solidFill>
            </a:endParaRPr>
          </a:p>
        </p:txBody>
      </p:sp>
      <p:sp>
        <p:nvSpPr>
          <p:cNvPr id="46" name="TextBox 45"/>
          <p:cNvSpPr txBox="1"/>
          <p:nvPr/>
        </p:nvSpPr>
        <p:spPr>
          <a:xfrm>
            <a:off x="5751196" y="4146634"/>
            <a:ext cx="928688" cy="369332"/>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Frank Eld </a:t>
            </a:r>
            <a:r>
              <a:rPr lang="en-CA" sz="900" b="1" dirty="0">
                <a:solidFill>
                  <a:schemeClr val="accent1"/>
                </a:solidFill>
              </a:rPr>
              <a:t>Director</a:t>
            </a:r>
            <a:endParaRPr lang="en-CA" dirty="0">
              <a:solidFill>
                <a:schemeClr val="accent1"/>
              </a:solidFill>
            </a:endParaRPr>
          </a:p>
        </p:txBody>
      </p:sp>
      <p:sp>
        <p:nvSpPr>
          <p:cNvPr id="47" name="TextBox 46"/>
          <p:cNvSpPr txBox="1"/>
          <p:nvPr/>
        </p:nvSpPr>
        <p:spPr>
          <a:xfrm>
            <a:off x="1141601" y="4472515"/>
            <a:ext cx="1190190" cy="56169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Served four terms on McCall City Council, two as mayor, resident of McCall, ID</a:t>
            </a:r>
          </a:p>
        </p:txBody>
      </p:sp>
      <p:sp>
        <p:nvSpPr>
          <p:cNvPr id="48" name="TextBox 47"/>
          <p:cNvSpPr txBox="1"/>
          <p:nvPr/>
        </p:nvSpPr>
        <p:spPr>
          <a:xfrm>
            <a:off x="5698840" y="4472515"/>
            <a:ext cx="1033400" cy="56169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Former Valley County Commissioner (two terms), resident of Rosebury, ID</a:t>
            </a:r>
          </a:p>
        </p:txBody>
      </p:sp>
      <p:sp>
        <p:nvSpPr>
          <p:cNvPr id="49" name="TextBox 48"/>
          <p:cNvSpPr txBox="1"/>
          <p:nvPr/>
        </p:nvSpPr>
        <p:spPr>
          <a:xfrm>
            <a:off x="4370179" y="4472515"/>
            <a:ext cx="1425957" cy="684803"/>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Founding member of Valley County Economic Development Council, business owner in Valley County, resident of McCall, ID</a:t>
            </a:r>
          </a:p>
        </p:txBody>
      </p:sp>
      <p:sp>
        <p:nvSpPr>
          <p:cNvPr id="50" name="TextBox 49"/>
          <p:cNvSpPr txBox="1"/>
          <p:nvPr/>
        </p:nvSpPr>
        <p:spPr>
          <a:xfrm>
            <a:off x="6731006" y="4472515"/>
            <a:ext cx="1153362" cy="43858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Three decades with the US Forest Service, resident of Cascade, ID</a:t>
            </a:r>
          </a:p>
        </p:txBody>
      </p:sp>
      <p:sp>
        <p:nvSpPr>
          <p:cNvPr id="51" name="TextBox 50"/>
          <p:cNvSpPr txBox="1"/>
          <p:nvPr/>
        </p:nvSpPr>
        <p:spPr>
          <a:xfrm>
            <a:off x="3274269" y="4472515"/>
            <a:ext cx="1153715" cy="56169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Ex-CEO Midway Gold, ex-Romarco, ex-Newmont, experienced mine builder &amp; operator</a:t>
            </a:r>
          </a:p>
        </p:txBody>
      </p:sp>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18146" y="3027302"/>
            <a:ext cx="767951" cy="1151927"/>
          </a:xfrm>
          <a:prstGeom prst="rect">
            <a:avLst/>
          </a:prstGeom>
        </p:spPr>
      </p:pic>
      <p:sp>
        <p:nvSpPr>
          <p:cNvPr id="53" name="TextBox 52"/>
          <p:cNvSpPr txBox="1"/>
          <p:nvPr/>
        </p:nvSpPr>
        <p:spPr>
          <a:xfrm>
            <a:off x="2195736" y="4146634"/>
            <a:ext cx="1209180" cy="361637"/>
          </a:xfrm>
          <a:prstGeom prst="rect">
            <a:avLst/>
          </a:prstGeom>
          <a:noFill/>
        </p:spPr>
        <p:txBody>
          <a:bodyPr wrap="square" lIns="68580" tIns="34290" rIns="68580" bIns="34290" rtlCol="0">
            <a:spAutoFit/>
          </a:bodyPr>
          <a:lstStyle/>
          <a:p>
            <a:pPr algn="ctr">
              <a:spcAft>
                <a:spcPts val="225"/>
              </a:spcAft>
              <a:buClr>
                <a:srgbClr val="71A63A"/>
              </a:buClr>
            </a:pPr>
            <a:r>
              <a:rPr lang="en-CA" sz="1000" b="1" dirty="0">
                <a:solidFill>
                  <a:schemeClr val="tx2"/>
                </a:solidFill>
              </a:rPr>
              <a:t>Bob Barnes</a:t>
            </a:r>
            <a:br>
              <a:rPr lang="en-CA" sz="1000" b="1" dirty="0">
                <a:solidFill>
                  <a:schemeClr val="tx2"/>
                </a:solidFill>
              </a:rPr>
            </a:br>
            <a:r>
              <a:rPr lang="en-CA" sz="900" b="1" dirty="0">
                <a:solidFill>
                  <a:schemeClr val="accent1"/>
                </a:solidFill>
              </a:rPr>
              <a:t>Director/COO</a:t>
            </a:r>
          </a:p>
        </p:txBody>
      </p:sp>
      <p:sp>
        <p:nvSpPr>
          <p:cNvPr id="54" name="TextBox 53"/>
          <p:cNvSpPr txBox="1"/>
          <p:nvPr/>
        </p:nvSpPr>
        <p:spPr>
          <a:xfrm>
            <a:off x="2273740" y="4472515"/>
            <a:ext cx="1012476" cy="561692"/>
          </a:xfrm>
          <a:prstGeom prst="rect">
            <a:avLst/>
          </a:prstGeom>
          <a:noFill/>
        </p:spPr>
        <p:txBody>
          <a:bodyPr wrap="square" lIns="68580" tIns="34290" rIns="68580" bIns="34290" rtlCol="0">
            <a:spAutoFit/>
          </a:bodyPr>
          <a:lstStyle/>
          <a:p>
            <a:pPr marL="0" lvl="1" algn="ctr">
              <a:spcAft>
                <a:spcPts val="300"/>
              </a:spcAft>
              <a:buClr>
                <a:srgbClr val="71A63A"/>
              </a:buClr>
            </a:pPr>
            <a:r>
              <a:rPr lang="en-CA" sz="800" dirty="0">
                <a:solidFill>
                  <a:srgbClr val="343434"/>
                </a:solidFill>
              </a:rPr>
              <a:t>COO Midas Gold, Ex-VP Ops Capstone, ex-Pan American, Goldcorp</a:t>
            </a:r>
            <a:endParaRPr lang="en-CA" sz="800" dirty="0"/>
          </a:p>
        </p:txBody>
      </p:sp>
      <p:pic>
        <p:nvPicPr>
          <p:cNvPr id="3" name="Picture 2"/>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l="6326" r="4785"/>
          <a:stretch/>
        </p:blipFill>
        <p:spPr>
          <a:xfrm>
            <a:off x="3498038" y="3027304"/>
            <a:ext cx="767952" cy="1151927"/>
          </a:xfrm>
          <a:prstGeom prst="rect">
            <a:avLst/>
          </a:prstGeom>
        </p:spPr>
      </p:pic>
      <p:cxnSp>
        <p:nvCxnSpPr>
          <p:cNvPr id="52" name="Straight Connector 51"/>
          <p:cNvCxnSpPr/>
          <p:nvPr/>
        </p:nvCxnSpPr>
        <p:spPr>
          <a:xfrm>
            <a:off x="58226" y="875601"/>
            <a:ext cx="0" cy="14411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Title 1"/>
          <p:cNvSpPr txBox="1">
            <a:spLocks/>
          </p:cNvSpPr>
          <p:nvPr/>
        </p:nvSpPr>
        <p:spPr>
          <a:xfrm>
            <a:off x="58226" y="1084378"/>
            <a:ext cx="1217187" cy="726384"/>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800" b="1" kern="1200">
                <a:solidFill>
                  <a:schemeClr val="tx2"/>
                </a:solidFill>
                <a:latin typeface="Calibri" panose="020F0502020204030204" pitchFamily="34" charset="0"/>
                <a:ea typeface="+mj-ea"/>
                <a:cs typeface="+mj-cs"/>
              </a:defRPr>
            </a:lvl1pPr>
          </a:lstStyle>
          <a:p>
            <a:r>
              <a:rPr lang="en-CA" sz="1200" dirty="0">
                <a:solidFill>
                  <a:schemeClr val="tx1"/>
                </a:solidFill>
                <a:latin typeface="+mn-lt"/>
                <a:cs typeface="Merriweather" panose="02000000000000000000" pitchFamily="2" charset="0"/>
              </a:rPr>
              <a:t>Midas Gold Corp. Board</a:t>
            </a:r>
          </a:p>
        </p:txBody>
      </p:sp>
      <p:sp>
        <p:nvSpPr>
          <p:cNvPr id="56" name="Oval 55"/>
          <p:cNvSpPr/>
          <p:nvPr/>
        </p:nvSpPr>
        <p:spPr>
          <a:xfrm>
            <a:off x="3687" y="2136715"/>
            <a:ext cx="360040" cy="360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p>
        </p:txBody>
      </p:sp>
      <p:cxnSp>
        <p:nvCxnSpPr>
          <p:cNvPr id="57" name="Straight Connector 56"/>
          <p:cNvCxnSpPr/>
          <p:nvPr/>
        </p:nvCxnSpPr>
        <p:spPr>
          <a:xfrm>
            <a:off x="58226" y="3026439"/>
            <a:ext cx="0" cy="144113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itle 1"/>
          <p:cNvSpPr txBox="1">
            <a:spLocks/>
          </p:cNvSpPr>
          <p:nvPr/>
        </p:nvSpPr>
        <p:spPr>
          <a:xfrm>
            <a:off x="58226" y="3219822"/>
            <a:ext cx="1217187" cy="945080"/>
          </a:xfrm>
          <a:prstGeom prst="rect">
            <a:avLst/>
          </a:prstGeom>
        </p:spPr>
        <p:txBody>
          <a:bodyPr vert="horz" lIns="68580" tIns="34290" rIns="68580" bIns="34290" rtlCol="0" anchor="ctr">
            <a:normAutofit fontScale="77500" lnSpcReduction="20000"/>
          </a:bodyPr>
          <a:lstStyle>
            <a:lvl1pPr algn="l" defTabSz="914400" rtl="0" eaLnBrk="1" latinLnBrk="0" hangingPunct="1">
              <a:spcBef>
                <a:spcPct val="0"/>
              </a:spcBef>
              <a:buNone/>
              <a:defRPr sz="2800" b="1" kern="1200">
                <a:solidFill>
                  <a:schemeClr val="tx2"/>
                </a:solidFill>
                <a:latin typeface="Calibri" panose="020F0502020204030204" pitchFamily="34" charset="0"/>
                <a:ea typeface="+mj-ea"/>
                <a:cs typeface="+mj-cs"/>
              </a:defRPr>
            </a:lvl1pPr>
          </a:lstStyle>
          <a:p>
            <a:r>
              <a:rPr lang="en-CA" sz="1600" dirty="0">
                <a:solidFill>
                  <a:schemeClr val="tx1"/>
                </a:solidFill>
                <a:latin typeface="+mn-lt"/>
                <a:cs typeface="Merriweather" panose="02000000000000000000" pitchFamily="2" charset="0"/>
              </a:rPr>
              <a:t>Midas Gold Idaho, Inc. Board</a:t>
            </a:r>
          </a:p>
          <a:p>
            <a:endParaRPr lang="en-CA" sz="1400" dirty="0">
              <a:solidFill>
                <a:schemeClr val="tx1"/>
              </a:solidFill>
              <a:latin typeface="+mn-lt"/>
              <a:cs typeface="Merriweather" panose="02000000000000000000" pitchFamily="2" charset="0"/>
            </a:endParaRPr>
          </a:p>
          <a:p>
            <a:r>
              <a:rPr lang="en-CA" sz="1400" dirty="0">
                <a:solidFill>
                  <a:schemeClr val="tx1"/>
                </a:solidFill>
                <a:latin typeface="+mn-lt"/>
                <a:cs typeface="Merriweather" panose="02000000000000000000" pitchFamily="2" charset="0"/>
              </a:rPr>
              <a:t>(Idaho operating subsidiary)</a:t>
            </a:r>
          </a:p>
        </p:txBody>
      </p:sp>
      <p:sp>
        <p:nvSpPr>
          <p:cNvPr id="59" name="Oval 58"/>
          <p:cNvSpPr/>
          <p:nvPr/>
        </p:nvSpPr>
        <p:spPr>
          <a:xfrm>
            <a:off x="3687" y="4287553"/>
            <a:ext cx="360040" cy="360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p>
        </p:txBody>
      </p:sp>
      <p:sp>
        <p:nvSpPr>
          <p:cNvPr id="5" name="Title 4"/>
          <p:cNvSpPr>
            <a:spLocks noGrp="1"/>
          </p:cNvSpPr>
          <p:nvPr>
            <p:ph type="title"/>
          </p:nvPr>
        </p:nvSpPr>
        <p:spPr>
          <a:xfrm>
            <a:off x="216024" y="51470"/>
            <a:ext cx="8964488" cy="857250"/>
          </a:xfrm>
        </p:spPr>
        <p:txBody>
          <a:bodyPr/>
          <a:lstStyle/>
          <a:p>
            <a:r>
              <a:rPr lang="en-CA" dirty="0"/>
              <a:t>BOARDS OF DIRECTORS: </a:t>
            </a:r>
            <a:br>
              <a:rPr lang="en-CA" dirty="0"/>
            </a:br>
            <a:r>
              <a:rPr lang="en-CA" sz="1600" spc="0" dirty="0"/>
              <a:t>PROVEN TRACK RECORD, LOCAL INTERESTS</a:t>
            </a:r>
          </a:p>
        </p:txBody>
      </p:sp>
      <p:pic>
        <p:nvPicPr>
          <p:cNvPr id="2" name="Picture 1"/>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l="3583" r="3583"/>
          <a:stretch/>
        </p:blipFill>
        <p:spPr>
          <a:xfrm>
            <a:off x="4412853" y="915895"/>
            <a:ext cx="761704" cy="1148717"/>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l="2776" t="18110" r="25656" b="18660"/>
          <a:stretch/>
        </p:blipFill>
        <p:spPr>
          <a:xfrm rot="5400000">
            <a:off x="5191766" y="1109608"/>
            <a:ext cx="1148393" cy="760967"/>
          </a:xfrm>
          <a:prstGeom prst="rect">
            <a:avLst/>
          </a:prstGeom>
        </p:spPr>
      </p:pic>
      <p:pic>
        <p:nvPicPr>
          <p:cNvPr id="6" name="Picture 5"/>
          <p:cNvPicPr>
            <a:picLocks noChangeAspect="1"/>
          </p:cNvPicPr>
          <p:nvPr/>
        </p:nvPicPr>
        <p:blipFill rotWithShape="1">
          <a:blip r:embed="rId18" cstate="print">
            <a:grayscl/>
            <a:extLst>
              <a:ext uri="{28A0092B-C50C-407E-A947-70E740481C1C}">
                <a14:useLocalDpi xmlns:a14="http://schemas.microsoft.com/office/drawing/2010/main"/>
              </a:ext>
            </a:extLst>
          </a:blip>
          <a:srcRect l="13564" r="18586"/>
          <a:stretch/>
        </p:blipFill>
        <p:spPr>
          <a:xfrm>
            <a:off x="3363492" y="912288"/>
            <a:ext cx="779599" cy="1149570"/>
          </a:xfrm>
          <a:prstGeom prst="rect">
            <a:avLst/>
          </a:prstGeom>
        </p:spPr>
      </p:pic>
      <p:pic>
        <p:nvPicPr>
          <p:cNvPr id="60" name="Picture 59"/>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7971972" y="3040340"/>
            <a:ext cx="790456" cy="1173481"/>
          </a:xfrm>
          <a:prstGeom prst="rect">
            <a:avLst/>
          </a:prstGeom>
        </p:spPr>
      </p:pic>
      <p:sp>
        <p:nvSpPr>
          <p:cNvPr id="61" name="TextBox 60"/>
          <p:cNvSpPr txBox="1"/>
          <p:nvPr/>
        </p:nvSpPr>
        <p:spPr>
          <a:xfrm>
            <a:off x="7800416" y="4155926"/>
            <a:ext cx="1128210" cy="3616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Laurel Sayer</a:t>
            </a:r>
            <a:br>
              <a:rPr lang="en-CA" sz="1000" b="1" dirty="0">
                <a:solidFill>
                  <a:schemeClr val="tx2"/>
                </a:solidFill>
              </a:rPr>
            </a:br>
            <a:r>
              <a:rPr lang="en-CA" sz="900" b="1" dirty="0">
                <a:solidFill>
                  <a:schemeClr val="accent1"/>
                </a:solidFill>
              </a:rPr>
              <a:t>Director / CEO</a:t>
            </a:r>
            <a:endParaRPr lang="en-CA" sz="800" b="1" dirty="0">
              <a:solidFill>
                <a:schemeClr val="accent1"/>
              </a:solidFill>
            </a:endParaRPr>
          </a:p>
        </p:txBody>
      </p:sp>
      <p:sp>
        <p:nvSpPr>
          <p:cNvPr id="62" name="TextBox 61"/>
          <p:cNvSpPr txBox="1"/>
          <p:nvPr/>
        </p:nvSpPr>
        <p:spPr>
          <a:xfrm>
            <a:off x="7800417" y="4443654"/>
            <a:ext cx="1308088" cy="684803"/>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Former E.D. of Idaho Coalition of Land Trusts, ex-director of natural resource issues &amp; policy for Idaho congressional delegation</a:t>
            </a:r>
          </a:p>
        </p:txBody>
      </p:sp>
    </p:spTree>
    <p:extLst>
      <p:ext uri="{BB962C8B-B14F-4D97-AF65-F5344CB8AC3E}">
        <p14:creationId xmlns:p14="http://schemas.microsoft.com/office/powerpoint/2010/main" val="28803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4581012" y="1210991"/>
            <a:ext cx="794793" cy="1194750"/>
          </a:xfrm>
          <a:prstGeom prst="rect">
            <a:avLst/>
          </a:prstGeom>
        </p:spPr>
      </p:pic>
      <p:pic>
        <p:nvPicPr>
          <p:cNvPr id="8" name="Picture 7"/>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6382660" y="1210993"/>
            <a:ext cx="843353" cy="1184795"/>
          </a:xfrm>
          <a:prstGeom prst="rect">
            <a:avLst/>
          </a:prstGeom>
        </p:spPr>
      </p:pic>
      <p:pic>
        <p:nvPicPr>
          <p:cNvPr id="9" name="Picture 8"/>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2810147" y="1210991"/>
            <a:ext cx="794793" cy="1194750"/>
          </a:xfrm>
          <a:prstGeom prst="rect">
            <a:avLst/>
          </a:prstGeom>
        </p:spPr>
      </p:pic>
      <p:pic>
        <p:nvPicPr>
          <p:cNvPr id="10" name="Picture 9"/>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117088" y="1200735"/>
            <a:ext cx="810146" cy="1184794"/>
          </a:xfrm>
          <a:prstGeom prst="rect">
            <a:avLst/>
          </a:prstGeom>
        </p:spPr>
      </p:pic>
      <p:pic>
        <p:nvPicPr>
          <p:cNvPr id="11" name="Picture 10"/>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3695295" y="1210991"/>
            <a:ext cx="795362" cy="1194750"/>
          </a:xfrm>
          <a:prstGeom prst="rect">
            <a:avLst/>
          </a:prstGeom>
        </p:spPr>
      </p:pic>
      <p:pic>
        <p:nvPicPr>
          <p:cNvPr id="14" name="Picture 13"/>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7316368" y="1203598"/>
            <a:ext cx="794794" cy="1194750"/>
          </a:xfrm>
          <a:prstGeom prst="rect">
            <a:avLst/>
          </a:prstGeom>
        </p:spPr>
      </p:pic>
      <p:sp>
        <p:nvSpPr>
          <p:cNvPr id="17" name="TextBox 16"/>
          <p:cNvSpPr txBox="1"/>
          <p:nvPr/>
        </p:nvSpPr>
        <p:spPr>
          <a:xfrm>
            <a:off x="21499" y="2364380"/>
            <a:ext cx="1003059" cy="484748"/>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Stephen Quin  </a:t>
            </a:r>
            <a:r>
              <a:rPr lang="en-CA" sz="900" b="1" dirty="0">
                <a:solidFill>
                  <a:schemeClr val="accent1"/>
                </a:solidFill>
              </a:rPr>
              <a:t>President &amp; CEO</a:t>
            </a:r>
            <a:br>
              <a:rPr lang="en-CA" sz="900" b="1" dirty="0">
                <a:solidFill>
                  <a:schemeClr val="accent1"/>
                </a:solidFill>
              </a:rPr>
            </a:br>
            <a:r>
              <a:rPr lang="en-CA" sz="800" b="1" dirty="0">
                <a:solidFill>
                  <a:schemeClr val="accent1"/>
                </a:solidFill>
              </a:rPr>
              <a:t>Midas Gold Corp.</a:t>
            </a:r>
            <a:endParaRPr lang="en-CA" sz="800" dirty="0">
              <a:solidFill>
                <a:schemeClr val="accent1"/>
              </a:solidFill>
            </a:endParaRPr>
          </a:p>
        </p:txBody>
      </p:sp>
      <p:sp>
        <p:nvSpPr>
          <p:cNvPr id="18" name="TextBox 17"/>
          <p:cNvSpPr txBox="1"/>
          <p:nvPr/>
        </p:nvSpPr>
        <p:spPr>
          <a:xfrm>
            <a:off x="1834331" y="2377080"/>
            <a:ext cx="1012717" cy="484748"/>
          </a:xfrm>
          <a:prstGeom prst="rect">
            <a:avLst/>
          </a:prstGeom>
          <a:noFill/>
        </p:spPr>
        <p:txBody>
          <a:bodyPr wrap="square" lIns="68580" tIns="34290" rIns="68580" bIns="34290" rtlCol="0">
            <a:spAutoFit/>
          </a:bodyPr>
          <a:lstStyle/>
          <a:p>
            <a:pPr algn="ctr">
              <a:spcAft>
                <a:spcPts val="225"/>
              </a:spcAft>
              <a:buClr>
                <a:srgbClr val="71A63A"/>
              </a:buClr>
            </a:pPr>
            <a:r>
              <a:rPr lang="en-CA" sz="1000" b="1" dirty="0">
                <a:solidFill>
                  <a:schemeClr val="tx2"/>
                </a:solidFill>
              </a:rPr>
              <a:t>Bob Barnes </a:t>
            </a:r>
            <a:r>
              <a:rPr lang="en-CA" sz="900" b="1" dirty="0">
                <a:solidFill>
                  <a:srgbClr val="C7B785"/>
                </a:solidFill>
              </a:rPr>
              <a:t>Director &amp; COO</a:t>
            </a:r>
            <a:br>
              <a:rPr lang="en-CA" sz="1000" b="1" dirty="0">
                <a:solidFill>
                  <a:srgbClr val="C7B785"/>
                </a:solidFill>
              </a:rPr>
            </a:br>
            <a:r>
              <a:rPr lang="en-CA" sz="800" b="1" dirty="0">
                <a:solidFill>
                  <a:srgbClr val="C7B785"/>
                </a:solidFill>
              </a:rPr>
              <a:t>Midas Gold Idaho</a:t>
            </a:r>
            <a:endParaRPr lang="en-CA" sz="900" b="1" dirty="0">
              <a:solidFill>
                <a:schemeClr val="accent1"/>
              </a:solidFill>
            </a:endParaRPr>
          </a:p>
        </p:txBody>
      </p:sp>
      <p:sp>
        <p:nvSpPr>
          <p:cNvPr id="19" name="TextBox 18"/>
          <p:cNvSpPr txBox="1"/>
          <p:nvPr/>
        </p:nvSpPr>
        <p:spPr>
          <a:xfrm>
            <a:off x="2704807" y="2377080"/>
            <a:ext cx="1009453" cy="664284"/>
          </a:xfrm>
          <a:prstGeom prst="rect">
            <a:avLst/>
          </a:prstGeom>
          <a:noFill/>
        </p:spPr>
        <p:txBody>
          <a:bodyPr wrap="square" lIns="68580" tIns="34290" rIns="68580" bIns="34290" rtlCol="0">
            <a:spAutoFit/>
          </a:bodyPr>
          <a:lstStyle/>
          <a:p>
            <a:pPr algn="ctr">
              <a:spcAft>
                <a:spcPts val="225"/>
              </a:spcAft>
              <a:buClr>
                <a:srgbClr val="71A63A"/>
              </a:buClr>
            </a:pPr>
            <a:r>
              <a:rPr lang="en-CA" sz="1000" b="1" dirty="0">
                <a:solidFill>
                  <a:schemeClr val="tx2"/>
                </a:solidFill>
              </a:rPr>
              <a:t>Darren Morgans   </a:t>
            </a:r>
            <a:br>
              <a:rPr lang="en-CA" sz="1000" b="1" dirty="0">
                <a:solidFill>
                  <a:srgbClr val="343434"/>
                </a:solidFill>
              </a:rPr>
            </a:br>
            <a:r>
              <a:rPr lang="en-CA" sz="900" b="1" dirty="0">
                <a:solidFill>
                  <a:schemeClr val="accent1"/>
                </a:solidFill>
              </a:rPr>
              <a:t>CFO</a:t>
            </a:r>
          </a:p>
          <a:p>
            <a:pPr algn="ctr"/>
            <a:endParaRPr lang="en-CA" dirty="0"/>
          </a:p>
        </p:txBody>
      </p:sp>
      <p:sp>
        <p:nvSpPr>
          <p:cNvPr id="21" name="TextBox 20"/>
          <p:cNvSpPr txBox="1"/>
          <p:nvPr/>
        </p:nvSpPr>
        <p:spPr>
          <a:xfrm>
            <a:off x="3657504" y="2377080"/>
            <a:ext cx="907256" cy="802143"/>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Anne Labelle   </a:t>
            </a:r>
            <a:br>
              <a:rPr lang="en-CA" sz="1200" b="1" dirty="0"/>
            </a:br>
            <a:r>
              <a:rPr lang="en-CA" sz="900" b="1" dirty="0">
                <a:solidFill>
                  <a:schemeClr val="accent1"/>
                </a:solidFill>
              </a:rPr>
              <a:t>VP Legal &amp; Sustainability</a:t>
            </a:r>
          </a:p>
          <a:p>
            <a:pPr marL="0" lvl="1" algn="ctr">
              <a:spcAft>
                <a:spcPts val="300"/>
              </a:spcAft>
              <a:buClr>
                <a:schemeClr val="tx2"/>
              </a:buClr>
            </a:pPr>
            <a:br>
              <a:rPr lang="en-CA" sz="800" dirty="0"/>
            </a:br>
            <a:endParaRPr lang="en-CA" sz="800" dirty="0"/>
          </a:p>
        </p:txBody>
      </p:sp>
      <p:sp>
        <p:nvSpPr>
          <p:cNvPr id="22" name="TextBox 21"/>
          <p:cNvSpPr txBox="1"/>
          <p:nvPr/>
        </p:nvSpPr>
        <p:spPr>
          <a:xfrm>
            <a:off x="4581233" y="2377080"/>
            <a:ext cx="883639" cy="802784"/>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John Meyer   </a:t>
            </a:r>
            <a:br>
              <a:rPr lang="en-CA" sz="1200" b="1" dirty="0"/>
            </a:br>
            <a:r>
              <a:rPr lang="en-CA" sz="900" b="1" dirty="0">
                <a:solidFill>
                  <a:schemeClr val="accent1"/>
                </a:solidFill>
              </a:rPr>
              <a:t>VP Development</a:t>
            </a:r>
          </a:p>
          <a:p>
            <a:pPr algn="ctr"/>
            <a:endParaRPr lang="en-CA" dirty="0"/>
          </a:p>
        </p:txBody>
      </p:sp>
      <p:sp>
        <p:nvSpPr>
          <p:cNvPr id="23" name="TextBox 22"/>
          <p:cNvSpPr txBox="1"/>
          <p:nvPr/>
        </p:nvSpPr>
        <p:spPr>
          <a:xfrm>
            <a:off x="7220565" y="2377080"/>
            <a:ext cx="953240" cy="802784"/>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Richard Moses   </a:t>
            </a:r>
            <a:br>
              <a:rPr lang="en-CA" sz="1100" b="1" dirty="0"/>
            </a:br>
            <a:r>
              <a:rPr lang="en-CA" sz="900" b="1" dirty="0">
                <a:solidFill>
                  <a:schemeClr val="accent1"/>
                </a:solidFill>
              </a:rPr>
              <a:t>Field Operations Manager</a:t>
            </a:r>
          </a:p>
          <a:p>
            <a:pPr algn="ctr"/>
            <a:endParaRPr lang="en-CA" dirty="0"/>
          </a:p>
        </p:txBody>
      </p:sp>
      <p:sp>
        <p:nvSpPr>
          <p:cNvPr id="24" name="TextBox 23"/>
          <p:cNvSpPr txBox="1"/>
          <p:nvPr/>
        </p:nvSpPr>
        <p:spPr>
          <a:xfrm>
            <a:off x="6364985" y="2377080"/>
            <a:ext cx="922620" cy="802784"/>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Chris Dail   </a:t>
            </a:r>
            <a:r>
              <a:rPr lang="en-CA" sz="900" b="1" dirty="0">
                <a:solidFill>
                  <a:schemeClr val="accent1"/>
                </a:solidFill>
              </a:rPr>
              <a:t>Exploration Manager</a:t>
            </a:r>
          </a:p>
          <a:p>
            <a:pPr algn="ctr"/>
            <a:endParaRPr lang="en-CA" dirty="0"/>
          </a:p>
        </p:txBody>
      </p:sp>
      <p:sp>
        <p:nvSpPr>
          <p:cNvPr id="25" name="TextBox 24"/>
          <p:cNvSpPr txBox="1"/>
          <p:nvPr/>
        </p:nvSpPr>
        <p:spPr>
          <a:xfrm>
            <a:off x="5401859" y="2377080"/>
            <a:ext cx="1001578" cy="5001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Rocky Chase   </a:t>
            </a:r>
            <a:r>
              <a:rPr lang="en-CA" sz="900" b="1" dirty="0">
                <a:solidFill>
                  <a:schemeClr val="accent1"/>
                </a:solidFill>
              </a:rPr>
              <a:t>VP Environment &amp; Permitting</a:t>
            </a:r>
          </a:p>
        </p:txBody>
      </p:sp>
      <p:sp>
        <p:nvSpPr>
          <p:cNvPr id="27" name="TextBox 26"/>
          <p:cNvSpPr txBox="1"/>
          <p:nvPr/>
        </p:nvSpPr>
        <p:spPr>
          <a:xfrm>
            <a:off x="8080809" y="2377080"/>
            <a:ext cx="1027695" cy="525785"/>
          </a:xfrm>
          <a:prstGeom prst="rect">
            <a:avLst/>
          </a:prstGeom>
          <a:noFill/>
        </p:spPr>
        <p:txBody>
          <a:bodyPr wrap="square" lIns="68580" tIns="34290" rIns="68580" bIns="34290" rtlCol="0">
            <a:spAutoFit/>
          </a:bodyPr>
          <a:lstStyle/>
          <a:p>
            <a:pPr algn="ctr">
              <a:spcAft>
                <a:spcPts val="225"/>
              </a:spcAft>
              <a:buClr>
                <a:srgbClr val="71A63A"/>
              </a:buClr>
            </a:pPr>
            <a:r>
              <a:rPr lang="en-CA" sz="1000" b="1" dirty="0">
                <a:solidFill>
                  <a:schemeClr val="tx2"/>
                </a:solidFill>
              </a:rPr>
              <a:t>Liz Monger</a:t>
            </a:r>
            <a:br>
              <a:rPr lang="en-CA" sz="1000" b="1" dirty="0">
                <a:solidFill>
                  <a:schemeClr val="tx2"/>
                </a:solidFill>
              </a:rPr>
            </a:br>
            <a:r>
              <a:rPr lang="en-CA" sz="900" b="1" dirty="0">
                <a:solidFill>
                  <a:schemeClr val="accent1"/>
                </a:solidFill>
              </a:rPr>
              <a:t>IR Manager</a:t>
            </a:r>
          </a:p>
          <a:p>
            <a:pPr algn="ctr">
              <a:spcAft>
                <a:spcPts val="225"/>
              </a:spcAft>
              <a:buClr>
                <a:srgbClr val="71A63A"/>
              </a:buClr>
            </a:pPr>
            <a:r>
              <a:rPr lang="en-CA" sz="900" b="1" dirty="0">
                <a:solidFill>
                  <a:schemeClr val="accent1"/>
                </a:solidFill>
              </a:rPr>
              <a:t>&amp; Corp. Secretary</a:t>
            </a:r>
          </a:p>
        </p:txBody>
      </p:sp>
      <p:sp>
        <p:nvSpPr>
          <p:cNvPr id="29" name="TextBox 28"/>
          <p:cNvSpPr txBox="1"/>
          <p:nvPr/>
        </p:nvSpPr>
        <p:spPr>
          <a:xfrm>
            <a:off x="37788" y="2817832"/>
            <a:ext cx="928687" cy="561692"/>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Ex-COO Capstone, ex-CEO Sherwood Copper, Miramar Mining</a:t>
            </a:r>
          </a:p>
        </p:txBody>
      </p:sp>
      <p:sp>
        <p:nvSpPr>
          <p:cNvPr id="30" name="TextBox 29"/>
          <p:cNvSpPr txBox="1"/>
          <p:nvPr/>
        </p:nvSpPr>
        <p:spPr>
          <a:xfrm>
            <a:off x="1907704" y="2857112"/>
            <a:ext cx="794793" cy="561692"/>
          </a:xfrm>
          <a:prstGeom prst="rect">
            <a:avLst/>
          </a:prstGeom>
          <a:noFill/>
        </p:spPr>
        <p:txBody>
          <a:bodyPr wrap="square" lIns="68580" tIns="34290" rIns="68580" bIns="34290" rtlCol="0">
            <a:spAutoFit/>
          </a:bodyPr>
          <a:lstStyle/>
          <a:p>
            <a:pPr marL="0" lvl="1" algn="ctr">
              <a:spcAft>
                <a:spcPts val="300"/>
              </a:spcAft>
              <a:buClr>
                <a:srgbClr val="71A63A"/>
              </a:buClr>
            </a:pPr>
            <a:r>
              <a:rPr lang="en-CA" sz="800" dirty="0">
                <a:solidFill>
                  <a:srgbClr val="343434"/>
                </a:solidFill>
              </a:rPr>
              <a:t>Ex-VP Ops Capstone, ex-Pan American, Goldcorp</a:t>
            </a:r>
            <a:endParaRPr lang="en-CA" sz="800" dirty="0"/>
          </a:p>
        </p:txBody>
      </p:sp>
      <p:sp>
        <p:nvSpPr>
          <p:cNvPr id="31" name="Rectangle 30"/>
          <p:cNvSpPr/>
          <p:nvPr/>
        </p:nvSpPr>
        <p:spPr>
          <a:xfrm>
            <a:off x="2721430" y="2857112"/>
            <a:ext cx="936074" cy="450123"/>
          </a:xfrm>
          <a:prstGeom prst="rect">
            <a:avLst/>
          </a:prstGeom>
        </p:spPr>
        <p:txBody>
          <a:bodyPr wrap="square" lIns="68580" tIns="34290" rIns="68580" bIns="34290">
            <a:spAutoFit/>
          </a:bodyPr>
          <a:lstStyle/>
          <a:p>
            <a:pPr marL="0" lvl="1" algn="ctr">
              <a:spcAft>
                <a:spcPts val="300"/>
              </a:spcAft>
              <a:buClr>
                <a:srgbClr val="71A63A"/>
              </a:buClr>
            </a:pPr>
            <a:r>
              <a:rPr lang="en-CA" sz="800" dirty="0">
                <a:solidFill>
                  <a:srgbClr val="343434"/>
                </a:solidFill>
              </a:rPr>
              <a:t>Ex-Terrane, Placer Dome, MIM and PWC</a:t>
            </a:r>
          </a:p>
        </p:txBody>
      </p:sp>
      <p:sp>
        <p:nvSpPr>
          <p:cNvPr id="33" name="Rectangle 32"/>
          <p:cNvSpPr/>
          <p:nvPr/>
        </p:nvSpPr>
        <p:spPr>
          <a:xfrm>
            <a:off x="3657504" y="2859194"/>
            <a:ext cx="907256" cy="450123"/>
          </a:xfrm>
          <a:prstGeom prst="rect">
            <a:avLst/>
          </a:prstGeom>
        </p:spPr>
        <p:txBody>
          <a:bodyPr wrap="square" lIns="68580" tIns="34290" rIns="68580" bIns="34290">
            <a:spAutoFit/>
          </a:bodyPr>
          <a:lstStyle/>
          <a:p>
            <a:pPr marL="0" lvl="1" algn="ctr">
              <a:spcAft>
                <a:spcPts val="300"/>
              </a:spcAft>
              <a:buClr>
                <a:schemeClr val="tx2"/>
              </a:buClr>
            </a:pPr>
            <a:r>
              <a:rPr lang="en-CA" sz="800" dirty="0"/>
              <a:t>Ex-Capstone, Sherwood, Miramar</a:t>
            </a:r>
          </a:p>
        </p:txBody>
      </p:sp>
      <p:sp>
        <p:nvSpPr>
          <p:cNvPr id="34" name="Rectangle 33"/>
          <p:cNvSpPr/>
          <p:nvPr/>
        </p:nvSpPr>
        <p:spPr>
          <a:xfrm>
            <a:off x="7238812" y="2840891"/>
            <a:ext cx="972959" cy="450123"/>
          </a:xfrm>
          <a:prstGeom prst="rect">
            <a:avLst/>
          </a:prstGeom>
        </p:spPr>
        <p:txBody>
          <a:bodyPr wrap="square" lIns="68580" tIns="34290" rIns="68580" bIns="34290">
            <a:spAutoFit/>
          </a:bodyPr>
          <a:lstStyle/>
          <a:p>
            <a:pPr marL="0" lvl="1" algn="ctr">
              <a:spcAft>
                <a:spcPts val="300"/>
              </a:spcAft>
              <a:buClr>
                <a:schemeClr val="tx2"/>
              </a:buClr>
            </a:pPr>
            <a:r>
              <a:rPr lang="en-CA" sz="800" dirty="0"/>
              <a:t>Ex-Livengood, Pebble, Donlin Creek, Bakyrchik</a:t>
            </a:r>
          </a:p>
        </p:txBody>
      </p:sp>
      <p:sp>
        <p:nvSpPr>
          <p:cNvPr id="35" name="Rectangle 34"/>
          <p:cNvSpPr/>
          <p:nvPr/>
        </p:nvSpPr>
        <p:spPr>
          <a:xfrm>
            <a:off x="6383968" y="2847445"/>
            <a:ext cx="884654" cy="684803"/>
          </a:xfrm>
          <a:prstGeom prst="rect">
            <a:avLst/>
          </a:prstGeom>
        </p:spPr>
        <p:txBody>
          <a:bodyPr wrap="square" lIns="68580" tIns="34290" rIns="68580" bIns="34290">
            <a:spAutoFit/>
          </a:bodyPr>
          <a:lstStyle/>
          <a:p>
            <a:pPr marL="0" lvl="1" algn="ctr">
              <a:buClr>
                <a:schemeClr val="tx2"/>
              </a:buClr>
            </a:pPr>
            <a:r>
              <a:rPr lang="en-CA" sz="800" dirty="0"/>
              <a:t>Ex-Cominco, Asarco, Kennecott, Piedmont,</a:t>
            </a:r>
          </a:p>
          <a:p>
            <a:pPr marL="0" lvl="1" algn="ctr">
              <a:buClr>
                <a:schemeClr val="tx2"/>
              </a:buClr>
            </a:pPr>
            <a:r>
              <a:rPr lang="en-CA" sz="800" dirty="0"/>
              <a:t>USFS</a:t>
            </a:r>
          </a:p>
        </p:txBody>
      </p:sp>
      <p:sp>
        <p:nvSpPr>
          <p:cNvPr id="36" name="Rectangle 35"/>
          <p:cNvSpPr/>
          <p:nvPr/>
        </p:nvSpPr>
        <p:spPr>
          <a:xfrm>
            <a:off x="5434283" y="2849298"/>
            <a:ext cx="1027976" cy="450123"/>
          </a:xfrm>
          <a:prstGeom prst="rect">
            <a:avLst/>
          </a:prstGeom>
        </p:spPr>
        <p:txBody>
          <a:bodyPr wrap="square" lIns="68580" tIns="34290" rIns="68580" bIns="34290">
            <a:spAutoFit/>
          </a:bodyPr>
          <a:lstStyle/>
          <a:p>
            <a:pPr marL="0" lvl="1" algn="ctr">
              <a:spcAft>
                <a:spcPts val="300"/>
              </a:spcAft>
              <a:buClr>
                <a:schemeClr val="tx2"/>
              </a:buClr>
            </a:pPr>
            <a:r>
              <a:rPr lang="en-CA" sz="800" dirty="0"/>
              <a:t>Ex-Barrick, Hecla, Stibnite district experience</a:t>
            </a:r>
          </a:p>
        </p:txBody>
      </p:sp>
      <p:sp>
        <p:nvSpPr>
          <p:cNvPr id="37" name="Rectangle 36"/>
          <p:cNvSpPr/>
          <p:nvPr/>
        </p:nvSpPr>
        <p:spPr>
          <a:xfrm>
            <a:off x="8187305" y="2851801"/>
            <a:ext cx="896561" cy="450123"/>
          </a:xfrm>
          <a:prstGeom prst="rect">
            <a:avLst/>
          </a:prstGeom>
        </p:spPr>
        <p:txBody>
          <a:bodyPr wrap="square" lIns="68580" tIns="34290" rIns="68580" bIns="34290">
            <a:spAutoFit/>
          </a:bodyPr>
          <a:lstStyle/>
          <a:p>
            <a:pPr marL="0" lvl="1" algn="ctr">
              <a:spcAft>
                <a:spcPts val="300"/>
              </a:spcAft>
              <a:buClr>
                <a:srgbClr val="71A63A"/>
              </a:buClr>
            </a:pPr>
            <a:r>
              <a:rPr lang="en-CA" sz="800" dirty="0">
                <a:solidFill>
                  <a:srgbClr val="343434"/>
                </a:solidFill>
              </a:rPr>
              <a:t>Ex-Rainy River and Rubicon Minerals</a:t>
            </a:r>
            <a:endParaRPr lang="en-CA" dirty="0"/>
          </a:p>
        </p:txBody>
      </p:sp>
      <p:sp>
        <p:nvSpPr>
          <p:cNvPr id="39" name="Rectangle 38"/>
          <p:cNvSpPr/>
          <p:nvPr/>
        </p:nvSpPr>
        <p:spPr>
          <a:xfrm>
            <a:off x="4524715" y="2859194"/>
            <a:ext cx="996674" cy="315471"/>
          </a:xfrm>
          <a:prstGeom prst="rect">
            <a:avLst/>
          </a:prstGeom>
        </p:spPr>
        <p:txBody>
          <a:bodyPr wrap="square" lIns="68580" tIns="34290" rIns="68580" bIns="34290">
            <a:spAutoFit/>
          </a:bodyPr>
          <a:lstStyle/>
          <a:p>
            <a:pPr marL="0" lvl="1" algn="ctr">
              <a:spcAft>
                <a:spcPts val="300"/>
              </a:spcAft>
              <a:buClr>
                <a:schemeClr val="tx2"/>
              </a:buClr>
            </a:pPr>
            <a:r>
              <a:rPr lang="en-CA" sz="800" dirty="0"/>
              <a:t>Ex-Kinross, Aurelian, Barrick, Syncrude</a:t>
            </a:r>
          </a:p>
        </p:txBody>
      </p:sp>
      <p:pic>
        <p:nvPicPr>
          <p:cNvPr id="4" name="Picture 3"/>
          <p:cNvPicPr>
            <a:picLocks noChangeAspect="1"/>
          </p:cNvPicPr>
          <p:nvPr/>
        </p:nvPicPr>
        <p:blipFill rotWithShape="1">
          <a:blip r:embed="rId9" cstate="print">
            <a:grayscl/>
            <a:extLst>
              <a:ext uri="{28A0092B-C50C-407E-A947-70E740481C1C}">
                <a14:useLocalDpi xmlns:a14="http://schemas.microsoft.com/office/drawing/2010/main"/>
              </a:ext>
            </a:extLst>
          </a:blip>
          <a:srcRect/>
          <a:stretch/>
        </p:blipFill>
        <p:spPr>
          <a:xfrm>
            <a:off x="8201520" y="1203598"/>
            <a:ext cx="794516" cy="1184796"/>
          </a:xfrm>
          <a:prstGeom prst="rect">
            <a:avLst/>
          </a:prstGeom>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466160" y="1212846"/>
            <a:ext cx="826145" cy="1184795"/>
          </a:xfrm>
          <a:prstGeom prst="rect">
            <a:avLst/>
          </a:prstGeom>
        </p:spPr>
      </p:pic>
      <p:pic>
        <p:nvPicPr>
          <p:cNvPr id="40" name="Picture 3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24999" y="1203598"/>
            <a:ext cx="794793" cy="1192190"/>
          </a:xfrm>
          <a:prstGeom prst="rect">
            <a:avLst/>
          </a:prstGeom>
        </p:spPr>
      </p:pic>
      <p:sp>
        <p:nvSpPr>
          <p:cNvPr id="5" name="Title 4"/>
          <p:cNvSpPr>
            <a:spLocks noGrp="1"/>
          </p:cNvSpPr>
          <p:nvPr>
            <p:ph type="title"/>
          </p:nvPr>
        </p:nvSpPr>
        <p:spPr>
          <a:xfrm>
            <a:off x="179512" y="51470"/>
            <a:ext cx="8507288" cy="857250"/>
          </a:xfrm>
        </p:spPr>
        <p:txBody>
          <a:bodyPr/>
          <a:lstStyle/>
          <a:p>
            <a:r>
              <a:rPr lang="en-US" dirty="0"/>
              <a:t>EXPERIENCED MANAGEMENT:</a:t>
            </a:r>
            <a:br>
              <a:rPr lang="en-US" dirty="0"/>
            </a:br>
            <a:r>
              <a:rPr lang="en-US" sz="1600" spc="0" dirty="0"/>
              <a:t>WE’VE DONE IT BEFORE!</a:t>
            </a:r>
            <a:endParaRPr lang="en-CA" sz="1600" spc="0" dirty="0"/>
          </a:p>
        </p:txBody>
      </p:sp>
      <p:pic>
        <p:nvPicPr>
          <p:cNvPr id="32" name="Picture 31"/>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31586" y="1203599"/>
            <a:ext cx="803058" cy="1192190"/>
          </a:xfrm>
          <a:prstGeom prst="rect">
            <a:avLst/>
          </a:prstGeom>
        </p:spPr>
      </p:pic>
      <p:sp>
        <p:nvSpPr>
          <p:cNvPr id="38" name="TextBox 37"/>
          <p:cNvSpPr txBox="1"/>
          <p:nvPr/>
        </p:nvSpPr>
        <p:spPr>
          <a:xfrm>
            <a:off x="860030" y="2377080"/>
            <a:ext cx="1128210" cy="500137"/>
          </a:xfrm>
          <a:prstGeom prst="rect">
            <a:avLst/>
          </a:prstGeom>
          <a:noFill/>
        </p:spPr>
        <p:txBody>
          <a:bodyPr wrap="square" lIns="68580" tIns="34290" rIns="68580" bIns="34290" rtlCol="0">
            <a:spAutoFit/>
          </a:bodyPr>
          <a:lstStyle/>
          <a:p>
            <a:pPr algn="ctr">
              <a:spcAft>
                <a:spcPts val="225"/>
              </a:spcAft>
              <a:buClr>
                <a:schemeClr val="tx2"/>
              </a:buClr>
            </a:pPr>
            <a:r>
              <a:rPr lang="en-CA" sz="1000" b="1" dirty="0">
                <a:solidFill>
                  <a:schemeClr val="tx2"/>
                </a:solidFill>
              </a:rPr>
              <a:t>Laurel Sayer </a:t>
            </a:r>
            <a:r>
              <a:rPr lang="en-CA" sz="900" b="1" dirty="0">
                <a:solidFill>
                  <a:schemeClr val="accent1"/>
                </a:solidFill>
              </a:rPr>
              <a:t>President &amp; CEO</a:t>
            </a:r>
            <a:br>
              <a:rPr lang="en-CA" sz="1000" b="1" dirty="0">
                <a:solidFill>
                  <a:schemeClr val="accent1"/>
                </a:solidFill>
              </a:rPr>
            </a:br>
            <a:r>
              <a:rPr lang="en-CA" sz="800" b="1" dirty="0">
                <a:solidFill>
                  <a:schemeClr val="accent1"/>
                </a:solidFill>
              </a:rPr>
              <a:t>Midas Gold Idaho</a:t>
            </a:r>
          </a:p>
        </p:txBody>
      </p:sp>
      <p:sp>
        <p:nvSpPr>
          <p:cNvPr id="41" name="TextBox 40"/>
          <p:cNvSpPr txBox="1"/>
          <p:nvPr/>
        </p:nvSpPr>
        <p:spPr>
          <a:xfrm>
            <a:off x="911685" y="2851302"/>
            <a:ext cx="987883" cy="1054135"/>
          </a:xfrm>
          <a:prstGeom prst="rect">
            <a:avLst/>
          </a:prstGeom>
          <a:noFill/>
        </p:spPr>
        <p:txBody>
          <a:bodyPr wrap="square" lIns="68580" tIns="34290" rIns="68580" bIns="34290" rtlCol="0">
            <a:spAutoFit/>
          </a:bodyPr>
          <a:lstStyle/>
          <a:p>
            <a:pPr marL="0" lvl="1" algn="ctr">
              <a:spcAft>
                <a:spcPts val="300"/>
              </a:spcAft>
              <a:buClr>
                <a:schemeClr val="tx2"/>
              </a:buClr>
            </a:pPr>
            <a:r>
              <a:rPr lang="en-CA" sz="800" dirty="0"/>
              <a:t>Former Executive Director of Idaho Coalition of Land Trusts, ex-director of natural resource issues &amp; policy for Idaho congressional delegation</a:t>
            </a:r>
          </a:p>
        </p:txBody>
      </p:sp>
    </p:spTree>
    <p:extLst>
      <p:ext uri="{BB962C8B-B14F-4D97-AF65-F5344CB8AC3E}">
        <p14:creationId xmlns:p14="http://schemas.microsoft.com/office/powerpoint/2010/main" val="162871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n-lt"/>
              </a:rPr>
              <a:t>FORWARD LOOKING STATEMENTS</a:t>
            </a:r>
          </a:p>
        </p:txBody>
      </p:sp>
      <p:sp>
        <p:nvSpPr>
          <p:cNvPr id="3" name="Content Placeholder 2"/>
          <p:cNvSpPr>
            <a:spLocks noGrp="1"/>
          </p:cNvSpPr>
          <p:nvPr>
            <p:ph idx="1"/>
          </p:nvPr>
        </p:nvSpPr>
        <p:spPr>
          <a:xfrm>
            <a:off x="179512" y="843558"/>
            <a:ext cx="8712968" cy="3528392"/>
          </a:xfrm>
        </p:spPr>
        <p:txBody>
          <a:bodyPr>
            <a:noAutofit/>
          </a:bodyPr>
          <a:lstStyle/>
          <a:p>
            <a:pPr marL="0" indent="0" algn="just">
              <a:buNone/>
            </a:pPr>
            <a:r>
              <a:rPr lang="en-CA" sz="800" dirty="0"/>
              <a:t>Statements contained in this presentation that are not historical facts are "forward-looking information" or "forward-looking statements" (collectively, "Forward-Looking Information") within the meaning of applicable Canadian securities legislation and the United States Private Securities Litigation Reform Act of 1995. Forward-Looking Information includes, but is not limited to, disclosure regarding possible events, conditions or financial performance that is based on assumptions about future economic conditions and courses of action; and the plans for completion of the Offerings, expected use of proceeds and business objectives. In certain cases, Forward-Looking Information can be identified by the use of words and phrases such as "anticipates", "expects", "understanding", "has agreed to" or variations of such words and phrases or statements that certain actions, events or results "would", "occur" or "be achieved". Although Midas Gold has attempted to identify important factors that could affect Midas Gold and may cause actual actions, events or results to differ materially from those described in Forward-Looking Information, there may be other factors that cause actions, events or results not to be as anticipated, estimated or intended, including, without limitation, the risks and uncertainties related to the Offerings not being completed in the event that the conditions precedent thereto are not satisfied; uncertainties related to raising sufficient financing in a timely manner and on acceptable terms. In making the forward-looking statements in this news release, Midas Gold has applied several material assumptions, including the assumptions that (1) the conditions precedent to completion of the Offerings will be fulfilled so as to permit the Offerings to be completed in or about April of 2016; (2) all necessary approvals and consents, including shareholder approval, in respect of the Offerings will be obtained in a timely manner and on acceptable terms; and (3) general business and economic conditions will not change in a materially adverse manner. There can be no assurance that Forward-Looking Information will prove to be accurate, as actual results and future events could differ materially from those anticipated in such statements. Accordingly, readers should not place undue reliance on Forward-Looking Information. Except as required by law, Midas Gold does not assume any obligation to release publicly any revisions to Forward-Looking Information contained in this news release to reflect events or circumstances after the date hereof or to reflect the occurrence of unanticipated events.</a:t>
            </a:r>
          </a:p>
          <a:p>
            <a:pPr marL="0" indent="0" algn="just">
              <a:buNone/>
            </a:pPr>
            <a:r>
              <a:rPr lang="en-CA" sz="800" kern="1400" dirty="0">
                <a:ea typeface="Calibri"/>
              </a:rPr>
              <a:t>Forward-Looking Information involves known and unknown risks, uncertainties and other factors which may cause the actual results, performance or achievements of the Corporation to be materially different from any future results, performance or achievements expressed or implied by the Forward-Looking Information. Such risks and other factors include, among others, the industry-wide risks and project-specific risks identified in the PFS and summarized above; risks related to the availability of financing on commercially reasonable terms and the expected use of proceeds; operations and contractual obligations; changes in exploration programs based upon results of exploration; changes in estimated mineral reserves or mineral resources; future prices of metals; availability of third party contractors; availability of equipment; failure of equipment to operate as anticipated; accidents, effects of weather and other natural phenomena and other risks associated with the mineral exploration industry; environmental risks, including environmental matters under US federal and Idaho rules and regulations; impact of environmental remediation requirements and the terms of existing and potential consent decrees on the Corporation‘s planned exploration and development activities on the Stibnite Gold Project; certainty of mineral title; community relations; delays in obtaining governmental approvals or financing; fluctuations in mineral prices; the Corporation‘s dependence on one mineral project; the nature of mineral exploration and mining and the uncertain commercial viability of certain mineral deposits; the Corporation‘s lack of operating revenues; governmental regulations and the ability to obtain necessary licences and permits; risks related to mineral properties being subject to prior unregistered agreements, transfers or claims and other defects in title; currency fluctuations; changes in environmental laws and regulations and changes in the application of standards pursuant to existing laws and regulations which may increase costs of doing business and restrict operations; risks related to dependence on key personnel; and estimates used in financial statements proving to be incorrect; as well as those factors discussed in the Corporation's public disclosure record. Although the Corporation has attempted to identify important factors that could affect the Corporation and may cause actual actions, events or results to differ materially from those described in Forward-Looking Information, there may be other factors that cause actions, events or results not to be as anticipated, estimated or intended. There can be no assurance that Forward-Looking Information will prove to be accurate, as actual results and future events could differ materially from those anticipated in such statements. Accordingly, readers should not place undue reliance on Forward-Looking Information.  </a:t>
            </a:r>
            <a:r>
              <a:rPr lang="en-CA" sz="800" dirty="0"/>
              <a:t>Except as required by law, the Corporation does not assume any obligation to release publicly any revisions to Forward-Looking Information contained in this presentation to reflect events or circumstances after the date hereof or to reflect the occurrence of unanticipated events.</a:t>
            </a:r>
            <a:endParaRPr lang="en-CA" sz="800" kern="1400" dirty="0">
              <a:ea typeface="Calibri"/>
            </a:endParaRPr>
          </a:p>
        </p:txBody>
      </p:sp>
      <p:sp>
        <p:nvSpPr>
          <p:cNvPr id="4" name="Title 1"/>
          <p:cNvSpPr txBox="1">
            <a:spLocks/>
          </p:cNvSpPr>
          <p:nvPr/>
        </p:nvSpPr>
        <p:spPr>
          <a:xfrm>
            <a:off x="179512" y="4371950"/>
            <a:ext cx="7028962" cy="386706"/>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800" b="1" kern="1200">
                <a:solidFill>
                  <a:schemeClr val="tx2"/>
                </a:solidFill>
                <a:latin typeface="Calibri" panose="020F0502020204030204" pitchFamily="34" charset="0"/>
                <a:ea typeface="+mj-ea"/>
                <a:cs typeface="+mj-cs"/>
              </a:defRPr>
            </a:lvl1pPr>
          </a:lstStyle>
          <a:p>
            <a:r>
              <a:rPr lang="en-CA" sz="1400" dirty="0">
                <a:latin typeface="+mn-lt"/>
              </a:rPr>
              <a:t>Cautionary Note</a:t>
            </a:r>
          </a:p>
        </p:txBody>
      </p:sp>
      <p:sp>
        <p:nvSpPr>
          <p:cNvPr id="5" name="Content Placeholder 2"/>
          <p:cNvSpPr txBox="1">
            <a:spLocks/>
          </p:cNvSpPr>
          <p:nvPr/>
        </p:nvSpPr>
        <p:spPr>
          <a:xfrm>
            <a:off x="206744" y="4623145"/>
            <a:ext cx="8613727" cy="423543"/>
          </a:xfrm>
          <a:prstGeom prst="rect">
            <a:avLst/>
          </a:prstGeom>
        </p:spPr>
        <p:txBody>
          <a:bodyPr vert="horz" lIns="68580" tIns="34290" rIns="68580" bIns="3429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lumMod val="75000"/>
                  </a:schemeClr>
                </a:solidFill>
                <a:latin typeface="Calibri" panose="020F0502020204030204" pitchFamily="34" charset="0"/>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lumMod val="75000"/>
                  </a:schemeClr>
                </a:solidFill>
                <a:latin typeface="Calibri" panose="020F0502020204030204" pitchFamily="34" charset="0"/>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a:lnSpc>
                <a:spcPct val="100000"/>
              </a:lnSpc>
              <a:spcBef>
                <a:spcPts val="300"/>
              </a:spcBef>
              <a:buNone/>
            </a:pPr>
            <a:r>
              <a:rPr lang="en-CA" sz="800" dirty="0">
                <a:latin typeface="+mn-lt"/>
                <a:cs typeface="Merriweather" panose="02000000000000000000" pitchFamily="2" charset="0"/>
              </a:rPr>
              <a:t>The presentation has been prepared by Midas Gold management and does not represent a recommendation to buy or sell these securities. Investors should always consult their investment advisors prior to making any investment decisions. </a:t>
            </a:r>
          </a:p>
          <a:p>
            <a:pPr marL="0" indent="0" algn="just">
              <a:lnSpc>
                <a:spcPct val="100000"/>
              </a:lnSpc>
              <a:spcBef>
                <a:spcPts val="300"/>
              </a:spcBef>
              <a:buNone/>
            </a:pPr>
            <a:r>
              <a:rPr lang="en-CA" sz="800" dirty="0">
                <a:solidFill>
                  <a:schemeClr val="tx1"/>
                </a:solidFill>
                <a:latin typeface="+mn-lt"/>
                <a:cs typeface="Merriweather" panose="02000000000000000000" pitchFamily="2" charset="0"/>
              </a:rPr>
              <a:t>All references to “dollars” or “$” shall mean United States dollars unless otherwise specified. Exchange rates and share prices used, where appropriate, are based on the spot prices as of Feb. 19</a:t>
            </a:r>
            <a:r>
              <a:rPr lang="en-CA" sz="800" baseline="30000" dirty="0">
                <a:solidFill>
                  <a:schemeClr val="tx1"/>
                </a:solidFill>
                <a:latin typeface="+mn-lt"/>
                <a:cs typeface="Merriweather" panose="02000000000000000000" pitchFamily="2" charset="0"/>
              </a:rPr>
              <a:t>th</a:t>
            </a:r>
            <a:r>
              <a:rPr lang="en-CA" sz="800" dirty="0">
                <a:solidFill>
                  <a:schemeClr val="tx1"/>
                </a:solidFill>
                <a:latin typeface="+mn-lt"/>
                <a:cs typeface="Merriweather" panose="02000000000000000000" pitchFamily="2" charset="0"/>
              </a:rPr>
              <a:t>, 2016.</a:t>
            </a:r>
          </a:p>
        </p:txBody>
      </p:sp>
    </p:spTree>
    <p:extLst>
      <p:ext uri="{BB962C8B-B14F-4D97-AF65-F5344CB8AC3E}">
        <p14:creationId xmlns:p14="http://schemas.microsoft.com/office/powerpoint/2010/main" val="133356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 t="4453" b="10692"/>
          <a:stretch/>
        </p:blipFill>
        <p:spPr>
          <a:xfrm>
            <a:off x="19305" y="0"/>
            <a:ext cx="9124695" cy="5143500"/>
          </a:xfrm>
          <a:prstGeom prst="rect">
            <a:avLst/>
          </a:prstGeom>
        </p:spPr>
      </p:pic>
      <p:sp>
        <p:nvSpPr>
          <p:cNvPr id="7"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PAULSON</a:t>
            </a:r>
          </a:p>
        </p:txBody>
      </p:sp>
      <p:grpSp>
        <p:nvGrpSpPr>
          <p:cNvPr id="11" name="Group 10"/>
          <p:cNvGrpSpPr/>
          <p:nvPr/>
        </p:nvGrpSpPr>
        <p:grpSpPr>
          <a:xfrm>
            <a:off x="3491880" y="2264681"/>
            <a:ext cx="2088232" cy="589471"/>
            <a:chOff x="3175093" y="2264681"/>
            <a:chExt cx="2684424" cy="589471"/>
          </a:xfrm>
        </p:grpSpPr>
        <p:cxnSp>
          <p:nvCxnSpPr>
            <p:cNvPr id="8" name="Straight Connector 7"/>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114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41378" y="994202"/>
            <a:ext cx="4802622" cy="3881803"/>
          </a:xfrm>
          <a:prstGeom prst="rect">
            <a:avLst/>
          </a:prstGeom>
        </p:spPr>
      </p:pic>
      <p:sp>
        <p:nvSpPr>
          <p:cNvPr id="16" name="Title 1"/>
          <p:cNvSpPr txBox="1">
            <a:spLocks/>
          </p:cNvSpPr>
          <p:nvPr/>
        </p:nvSpPr>
        <p:spPr>
          <a:xfrm>
            <a:off x="179512" y="205978"/>
            <a:ext cx="8964488"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300" baseline="0">
                <a:solidFill>
                  <a:schemeClr val="tx1"/>
                </a:solidFill>
                <a:latin typeface="Raleway" panose="020B0003030101060003" pitchFamily="34" charset="0"/>
                <a:ea typeface="+mj-ea"/>
                <a:cs typeface="+mj-cs"/>
              </a:defRPr>
            </a:lvl1pPr>
          </a:lstStyle>
          <a:p>
            <a:r>
              <a:rPr lang="en-CA" sz="2400" spc="150" dirty="0">
                <a:latin typeface="+mn-lt"/>
              </a:rPr>
              <a:t>PAULSON - STRATEGIC INVESTMENT IN MIDAS GOLD</a:t>
            </a:r>
            <a:endParaRPr lang="en-CA" sz="1200" spc="150" dirty="0">
              <a:latin typeface="+mn-lt"/>
            </a:endParaRPr>
          </a:p>
        </p:txBody>
      </p:sp>
      <p:sp>
        <p:nvSpPr>
          <p:cNvPr id="2" name="Content Placeholder 1"/>
          <p:cNvSpPr>
            <a:spLocks noGrp="1"/>
          </p:cNvSpPr>
          <p:nvPr>
            <p:ph idx="1"/>
          </p:nvPr>
        </p:nvSpPr>
        <p:spPr>
          <a:xfrm>
            <a:off x="288925" y="915566"/>
            <a:ext cx="4139059" cy="3269883"/>
          </a:xfrm>
        </p:spPr>
        <p:txBody>
          <a:bodyPr>
            <a:normAutofit fontScale="92500" lnSpcReduction="20000"/>
          </a:bodyPr>
          <a:lstStyle/>
          <a:p>
            <a:pPr>
              <a:spcBef>
                <a:spcPts val="600"/>
              </a:spcBef>
            </a:pPr>
            <a:r>
              <a:rPr lang="en-CA" sz="1800" b="1" dirty="0">
                <a:solidFill>
                  <a:schemeClr val="accent3"/>
                </a:solidFill>
              </a:rPr>
              <a:t>C$55.2 million </a:t>
            </a:r>
            <a:r>
              <a:rPr lang="en-CA" sz="1800" dirty="0"/>
              <a:t>investment backstopped by Paulson – March 2016</a:t>
            </a:r>
          </a:p>
          <a:p>
            <a:pPr lvl="1">
              <a:spcBef>
                <a:spcPts val="600"/>
              </a:spcBef>
            </a:pPr>
            <a:r>
              <a:rPr lang="en-CA" sz="1600" dirty="0"/>
              <a:t>Current shareholders participated for C$20.7 million </a:t>
            </a:r>
          </a:p>
          <a:p>
            <a:pPr lvl="1">
              <a:spcBef>
                <a:spcPts val="600"/>
              </a:spcBef>
            </a:pPr>
            <a:r>
              <a:rPr lang="en-CA" sz="1600" dirty="0"/>
              <a:t>Paulson took up balance (C$34.5 million)</a:t>
            </a:r>
          </a:p>
          <a:p>
            <a:pPr>
              <a:spcBef>
                <a:spcPts val="600"/>
              </a:spcBef>
            </a:pPr>
            <a:r>
              <a:rPr lang="en-CA" sz="1800" b="1" dirty="0">
                <a:solidFill>
                  <a:schemeClr val="accent3"/>
                </a:solidFill>
              </a:rPr>
              <a:t>0.05%</a:t>
            </a:r>
            <a:r>
              <a:rPr lang="en-CA" sz="1800" dirty="0"/>
              <a:t> coupon, senior unsecured convertible debenture</a:t>
            </a:r>
          </a:p>
          <a:p>
            <a:pPr>
              <a:spcBef>
                <a:spcPts val="600"/>
              </a:spcBef>
            </a:pPr>
            <a:r>
              <a:rPr lang="en-CA" sz="1800" b="1" dirty="0">
                <a:solidFill>
                  <a:schemeClr val="accent3"/>
                </a:solidFill>
              </a:rPr>
              <a:t>7-year term</a:t>
            </a:r>
            <a:r>
              <a:rPr lang="en-CA" sz="1800" dirty="0"/>
              <a:t>, redeemable after 4 years</a:t>
            </a:r>
            <a:endParaRPr lang="en-CA" sz="1800" b="1" dirty="0">
              <a:solidFill>
                <a:schemeClr val="accent3"/>
              </a:solidFill>
            </a:endParaRPr>
          </a:p>
          <a:p>
            <a:pPr>
              <a:spcBef>
                <a:spcPts val="600"/>
              </a:spcBef>
            </a:pPr>
            <a:r>
              <a:rPr lang="en-CA" sz="1800" dirty="0"/>
              <a:t>Funds the permitting process and feasibility for the Stibnite Gold Project</a:t>
            </a:r>
          </a:p>
          <a:p>
            <a:pPr>
              <a:spcBef>
                <a:spcPts val="600"/>
              </a:spcBef>
            </a:pPr>
            <a:r>
              <a:rPr lang="en-CA" sz="1800" dirty="0"/>
              <a:t>Funding certainty for </a:t>
            </a:r>
            <a:r>
              <a:rPr lang="en-CA" sz="1800" b="1" dirty="0">
                <a:solidFill>
                  <a:schemeClr val="accent3"/>
                </a:solidFill>
              </a:rPr>
              <a:t>3+ year </a:t>
            </a:r>
            <a:r>
              <a:rPr lang="en-CA" sz="1800" dirty="0"/>
              <a:t>period</a:t>
            </a:r>
          </a:p>
          <a:p>
            <a:pPr>
              <a:spcBef>
                <a:spcPts val="600"/>
              </a:spcBef>
            </a:pPr>
            <a:r>
              <a:rPr lang="en-CA" sz="1800" dirty="0"/>
              <a:t>Adds cornerstone committed gold investor with strong balance sheet</a:t>
            </a:r>
          </a:p>
        </p:txBody>
      </p:sp>
      <p:sp>
        <p:nvSpPr>
          <p:cNvPr id="5" name="Rectangle 4"/>
          <p:cNvSpPr/>
          <p:nvPr/>
        </p:nvSpPr>
        <p:spPr>
          <a:xfrm>
            <a:off x="0" y="4207396"/>
            <a:ext cx="9144000" cy="936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288925" y="4261033"/>
            <a:ext cx="8459539" cy="830997"/>
          </a:xfrm>
          <a:prstGeom prst="rect">
            <a:avLst/>
          </a:prstGeom>
          <a:noFill/>
        </p:spPr>
        <p:txBody>
          <a:bodyPr wrap="square" rtlCol="0">
            <a:spAutoFit/>
          </a:bodyPr>
          <a:lstStyle/>
          <a:p>
            <a:pPr algn="ctr"/>
            <a:r>
              <a:rPr lang="en-CA" sz="1200" i="1" dirty="0">
                <a:solidFill>
                  <a:schemeClr val="bg1"/>
                </a:solidFill>
              </a:rPr>
              <a:t>“We are excited to be investing in one of North America’s largest, highest quality gold development projects.  With funding certainty, the team at Midas Gold will be able to continue to advance the Stibnite Gold Project.  Following shareholder approval, we look forward to working with Midas Gold to see this project through the regulatory process, and into site restoration and development.”</a:t>
            </a:r>
          </a:p>
          <a:p>
            <a:pPr algn="ctr"/>
            <a:r>
              <a:rPr lang="en-CA" sz="1200" i="1" dirty="0">
                <a:solidFill>
                  <a:schemeClr val="bg1"/>
                </a:solidFill>
              </a:rPr>
              <a:t>-Victor Flores, Partner, Paulson &amp; Co.</a:t>
            </a:r>
          </a:p>
        </p:txBody>
      </p:sp>
    </p:spTree>
    <p:extLst>
      <p:ext uri="{BB962C8B-B14F-4D97-AF65-F5344CB8AC3E}">
        <p14:creationId xmlns:p14="http://schemas.microsoft.com/office/powerpoint/2010/main" val="298556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95486"/>
            <a:ext cx="8954946" cy="857250"/>
          </a:xfrm>
        </p:spPr>
        <p:txBody>
          <a:bodyPr>
            <a:normAutofit/>
          </a:bodyPr>
          <a:lstStyle/>
          <a:p>
            <a:r>
              <a:rPr lang="en-CA" dirty="0">
                <a:latin typeface="+mn-lt"/>
              </a:rPr>
              <a:t>USE OF PROCEEDS</a:t>
            </a:r>
            <a:r>
              <a:rPr lang="en-CA" dirty="0">
                <a:solidFill>
                  <a:srgbClr val="FF0000"/>
                </a:solidFill>
                <a:latin typeface="+mn-lt"/>
              </a:rPr>
              <a:t> </a:t>
            </a:r>
            <a:r>
              <a:rPr lang="en-CA" dirty="0">
                <a:latin typeface="+mn-lt"/>
              </a:rPr>
              <a:t>- PERMITTING &amp; FEASIBILITY</a:t>
            </a:r>
          </a:p>
        </p:txBody>
      </p:sp>
      <p:graphicFrame>
        <p:nvGraphicFramePr>
          <p:cNvPr id="2" name="Diagram 1"/>
          <p:cNvGraphicFramePr/>
          <p:nvPr>
            <p:extLst>
              <p:ext uri="{D42A27DB-BD31-4B8C-83A1-F6EECF244321}">
                <p14:modId xmlns:p14="http://schemas.microsoft.com/office/powerpoint/2010/main" val="1543499312"/>
              </p:ext>
            </p:extLst>
          </p:nvPr>
        </p:nvGraphicFramePr>
        <p:xfrm>
          <a:off x="-337936" y="1440594"/>
          <a:ext cx="5976440" cy="3415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115616" y="2948643"/>
            <a:ext cx="1064715" cy="461665"/>
          </a:xfrm>
          <a:prstGeom prst="rect">
            <a:avLst/>
          </a:prstGeom>
          <a:noFill/>
        </p:spPr>
        <p:txBody>
          <a:bodyPr wrap="none" rtlCol="0">
            <a:spAutoFit/>
          </a:bodyPr>
          <a:lstStyle/>
          <a:p>
            <a:pPr lvl="0"/>
            <a:r>
              <a:rPr lang="en-CA" sz="2400" b="1" kern="0" dirty="0">
                <a:solidFill>
                  <a:schemeClr val="bg1"/>
                </a:solidFill>
              </a:rPr>
              <a:t>C$55m</a:t>
            </a:r>
            <a:endParaRPr lang="en-CA" sz="2400" dirty="0">
              <a:solidFill>
                <a:schemeClr val="bg1"/>
              </a:solidFill>
            </a:endParaRPr>
          </a:p>
        </p:txBody>
      </p:sp>
      <p:sp>
        <p:nvSpPr>
          <p:cNvPr id="10" name="Rectangle 9"/>
          <p:cNvSpPr/>
          <p:nvPr/>
        </p:nvSpPr>
        <p:spPr>
          <a:xfrm>
            <a:off x="179512" y="1080691"/>
            <a:ext cx="2286460" cy="523220"/>
          </a:xfrm>
          <a:prstGeom prst="rect">
            <a:avLst/>
          </a:prstGeom>
        </p:spPr>
        <p:txBody>
          <a:bodyPr wrap="none">
            <a:spAutoFit/>
          </a:bodyPr>
          <a:lstStyle/>
          <a:p>
            <a:r>
              <a:rPr lang="en-CA" sz="1600" b="1" dirty="0"/>
              <a:t>Multi-year Investment</a:t>
            </a:r>
          </a:p>
          <a:p>
            <a:r>
              <a:rPr lang="en-CA" sz="1200" i="1" dirty="0"/>
              <a:t>(all percentages are approximate)</a:t>
            </a:r>
            <a:endParaRPr lang="en-CA" sz="1200" b="1" i="1" baseline="30000" dirty="0">
              <a:solidFill>
                <a:srgbClr val="000000"/>
              </a:solidFill>
              <a:ea typeface="+mj-ea"/>
              <a:cs typeface="+mj-cs"/>
            </a:endParaRPr>
          </a:p>
        </p:txBody>
      </p:sp>
      <p:sp>
        <p:nvSpPr>
          <p:cNvPr id="17" name="Rectangle 16"/>
          <p:cNvSpPr/>
          <p:nvPr/>
        </p:nvSpPr>
        <p:spPr>
          <a:xfrm>
            <a:off x="61524" y="3938018"/>
            <a:ext cx="2532232" cy="338554"/>
          </a:xfrm>
          <a:prstGeom prst="rect">
            <a:avLst/>
          </a:prstGeom>
        </p:spPr>
        <p:txBody>
          <a:bodyPr wrap="none">
            <a:spAutoFit/>
          </a:bodyPr>
          <a:lstStyle/>
          <a:p>
            <a:r>
              <a:rPr lang="en-CA" sz="1600" b="1" dirty="0">
                <a:solidFill>
                  <a:schemeClr val="bg1"/>
                </a:solidFill>
                <a:cs typeface="Times New Roman" pitchFamily="18" charset="0"/>
              </a:rPr>
              <a:t>Continued Cost Reductions:</a:t>
            </a:r>
            <a:endParaRPr lang="en-CA" b="1" dirty="0">
              <a:solidFill>
                <a:schemeClr val="bg1"/>
              </a:solidFill>
            </a:endParaRPr>
          </a:p>
        </p:txBody>
      </p:sp>
      <p:sp>
        <p:nvSpPr>
          <p:cNvPr id="13" name="Rectangle 12"/>
          <p:cNvSpPr/>
          <p:nvPr/>
        </p:nvSpPr>
        <p:spPr>
          <a:xfrm>
            <a:off x="5478264" y="792652"/>
            <a:ext cx="1865191" cy="338554"/>
          </a:xfrm>
          <a:prstGeom prst="rect">
            <a:avLst/>
          </a:prstGeom>
        </p:spPr>
        <p:txBody>
          <a:bodyPr wrap="none">
            <a:spAutoFit/>
          </a:bodyPr>
          <a:lstStyle/>
          <a:p>
            <a:r>
              <a:rPr lang="en-CA" sz="1600" b="1" dirty="0"/>
              <a:t>Illustrative Timeline</a:t>
            </a:r>
            <a:endParaRPr lang="en-CA" sz="1400" b="1" baseline="30000" dirty="0">
              <a:solidFill>
                <a:srgbClr val="000000"/>
              </a:solidFill>
              <a:ea typeface="+mj-ea"/>
              <a:cs typeface="+mj-cs"/>
            </a:endParaRPr>
          </a:p>
        </p:txBody>
      </p:sp>
      <p:sp>
        <p:nvSpPr>
          <p:cNvPr id="4" name="Rectangle 3"/>
          <p:cNvSpPr/>
          <p:nvPr/>
        </p:nvSpPr>
        <p:spPr>
          <a:xfrm>
            <a:off x="5592747" y="1181142"/>
            <a:ext cx="3549145" cy="3982896"/>
          </a:xfrm>
          <a:prstGeom prst="rect">
            <a:avLst/>
          </a:prstGeom>
          <a:solidFill>
            <a:srgbClr val="FB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ounded Rectangle 10"/>
          <p:cNvSpPr/>
          <p:nvPr/>
        </p:nvSpPr>
        <p:spPr>
          <a:xfrm>
            <a:off x="5966441" y="4132794"/>
            <a:ext cx="45719" cy="9592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ounded Rectangle 20"/>
          <p:cNvSpPr/>
          <p:nvPr/>
        </p:nvSpPr>
        <p:spPr>
          <a:xfrm>
            <a:off x="5966441" y="3173558"/>
            <a:ext cx="45719" cy="95923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ounded Rectangle 21"/>
          <p:cNvSpPr/>
          <p:nvPr/>
        </p:nvSpPr>
        <p:spPr>
          <a:xfrm>
            <a:off x="5966441" y="2214322"/>
            <a:ext cx="45719" cy="95923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ounded Rectangle 22"/>
          <p:cNvSpPr/>
          <p:nvPr/>
        </p:nvSpPr>
        <p:spPr>
          <a:xfrm>
            <a:off x="5966441" y="1255086"/>
            <a:ext cx="45719" cy="95923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5526559" y="4473912"/>
            <a:ext cx="498855" cy="276999"/>
          </a:xfrm>
          <a:prstGeom prst="rect">
            <a:avLst/>
          </a:prstGeom>
          <a:noFill/>
        </p:spPr>
        <p:txBody>
          <a:bodyPr wrap="none" rtlCol="0">
            <a:spAutoFit/>
          </a:bodyPr>
          <a:lstStyle/>
          <a:p>
            <a:r>
              <a:rPr lang="en-CA" sz="1200" b="1" dirty="0">
                <a:solidFill>
                  <a:schemeClr val="accent1">
                    <a:lumMod val="50000"/>
                  </a:schemeClr>
                </a:solidFill>
              </a:rPr>
              <a:t>2019</a:t>
            </a:r>
          </a:p>
        </p:txBody>
      </p:sp>
      <p:sp>
        <p:nvSpPr>
          <p:cNvPr id="25" name="TextBox 24"/>
          <p:cNvSpPr txBox="1"/>
          <p:nvPr/>
        </p:nvSpPr>
        <p:spPr>
          <a:xfrm>
            <a:off x="5526559" y="3514676"/>
            <a:ext cx="498855" cy="276999"/>
          </a:xfrm>
          <a:prstGeom prst="rect">
            <a:avLst/>
          </a:prstGeom>
          <a:noFill/>
        </p:spPr>
        <p:txBody>
          <a:bodyPr wrap="none" rtlCol="0">
            <a:spAutoFit/>
          </a:bodyPr>
          <a:lstStyle/>
          <a:p>
            <a:r>
              <a:rPr lang="en-CA" sz="1200" b="1" dirty="0">
                <a:solidFill>
                  <a:schemeClr val="accent1">
                    <a:lumMod val="75000"/>
                  </a:schemeClr>
                </a:solidFill>
              </a:rPr>
              <a:t>2018</a:t>
            </a:r>
          </a:p>
        </p:txBody>
      </p:sp>
      <p:sp>
        <p:nvSpPr>
          <p:cNvPr id="26" name="TextBox 25"/>
          <p:cNvSpPr txBox="1"/>
          <p:nvPr/>
        </p:nvSpPr>
        <p:spPr>
          <a:xfrm>
            <a:off x="5526559" y="2555440"/>
            <a:ext cx="498855" cy="276999"/>
          </a:xfrm>
          <a:prstGeom prst="rect">
            <a:avLst/>
          </a:prstGeom>
          <a:noFill/>
        </p:spPr>
        <p:txBody>
          <a:bodyPr wrap="none" rtlCol="0">
            <a:spAutoFit/>
          </a:bodyPr>
          <a:lstStyle/>
          <a:p>
            <a:r>
              <a:rPr lang="en-CA" sz="1200" b="1" dirty="0">
                <a:solidFill>
                  <a:schemeClr val="accent1">
                    <a:lumMod val="60000"/>
                    <a:lumOff val="40000"/>
                  </a:schemeClr>
                </a:solidFill>
              </a:rPr>
              <a:t>2017</a:t>
            </a:r>
          </a:p>
        </p:txBody>
      </p:sp>
      <p:sp>
        <p:nvSpPr>
          <p:cNvPr id="27" name="TextBox 26"/>
          <p:cNvSpPr txBox="1"/>
          <p:nvPr/>
        </p:nvSpPr>
        <p:spPr>
          <a:xfrm>
            <a:off x="5526558" y="1596204"/>
            <a:ext cx="498855" cy="276999"/>
          </a:xfrm>
          <a:prstGeom prst="rect">
            <a:avLst/>
          </a:prstGeom>
          <a:noFill/>
        </p:spPr>
        <p:txBody>
          <a:bodyPr wrap="none" rtlCol="0">
            <a:spAutoFit/>
          </a:bodyPr>
          <a:lstStyle/>
          <a:p>
            <a:r>
              <a:rPr lang="en-CA" sz="1200" b="1" dirty="0">
                <a:solidFill>
                  <a:schemeClr val="accent1">
                    <a:lumMod val="40000"/>
                    <a:lumOff val="60000"/>
                  </a:schemeClr>
                </a:solidFill>
              </a:rPr>
              <a:t>2016</a:t>
            </a:r>
          </a:p>
        </p:txBody>
      </p:sp>
      <p:grpSp>
        <p:nvGrpSpPr>
          <p:cNvPr id="53" name="Group 52"/>
          <p:cNvGrpSpPr/>
          <p:nvPr/>
        </p:nvGrpSpPr>
        <p:grpSpPr>
          <a:xfrm>
            <a:off x="5748212" y="1309265"/>
            <a:ext cx="324526" cy="861970"/>
            <a:chOff x="5748212" y="1309265"/>
            <a:chExt cx="324526" cy="861970"/>
          </a:xfrm>
        </p:grpSpPr>
        <p:grpSp>
          <p:nvGrpSpPr>
            <p:cNvPr id="29" name="Group 28"/>
            <p:cNvGrpSpPr/>
            <p:nvPr/>
          </p:nvGrpSpPr>
          <p:grpSpPr>
            <a:xfrm>
              <a:off x="5989300" y="1412938"/>
              <a:ext cx="83438" cy="650575"/>
              <a:chOff x="5989300" y="1417119"/>
              <a:chExt cx="166876" cy="650575"/>
            </a:xfrm>
          </p:grpSpPr>
          <p:cxnSp>
            <p:nvCxnSpPr>
              <p:cNvPr id="28" name="Straight Connector 27"/>
              <p:cNvCxnSpPr/>
              <p:nvPr/>
            </p:nvCxnSpPr>
            <p:spPr>
              <a:xfrm>
                <a:off x="5989300" y="1417119"/>
                <a:ext cx="16687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89300" y="1633977"/>
                <a:ext cx="16687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89300" y="1850835"/>
                <a:ext cx="16687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89300" y="2067694"/>
                <a:ext cx="16687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748212" y="1309265"/>
              <a:ext cx="304892" cy="861970"/>
              <a:chOff x="5748212" y="1285819"/>
              <a:chExt cx="304892" cy="861970"/>
            </a:xfrm>
          </p:grpSpPr>
          <p:sp>
            <p:nvSpPr>
              <p:cNvPr id="33" name="TextBox 32"/>
              <p:cNvSpPr txBox="1"/>
              <p:nvPr/>
            </p:nvSpPr>
            <p:spPr>
              <a:xfrm>
                <a:off x="5748212" y="1285819"/>
                <a:ext cx="304892" cy="215444"/>
              </a:xfrm>
              <a:prstGeom prst="rect">
                <a:avLst/>
              </a:prstGeom>
              <a:noFill/>
            </p:spPr>
            <p:txBody>
              <a:bodyPr wrap="none" rtlCol="0">
                <a:spAutoFit/>
              </a:bodyPr>
              <a:lstStyle/>
              <a:p>
                <a:r>
                  <a:rPr lang="en-CA" sz="800" dirty="0">
                    <a:solidFill>
                      <a:schemeClr val="accent1">
                        <a:lumMod val="40000"/>
                        <a:lumOff val="60000"/>
                      </a:schemeClr>
                    </a:solidFill>
                  </a:rPr>
                  <a:t>Q1</a:t>
                </a:r>
              </a:p>
            </p:txBody>
          </p:sp>
          <p:sp>
            <p:nvSpPr>
              <p:cNvPr id="50" name="TextBox 49"/>
              <p:cNvSpPr txBox="1"/>
              <p:nvPr/>
            </p:nvSpPr>
            <p:spPr>
              <a:xfrm>
                <a:off x="5748212" y="1492634"/>
                <a:ext cx="304892" cy="215444"/>
              </a:xfrm>
              <a:prstGeom prst="rect">
                <a:avLst/>
              </a:prstGeom>
              <a:noFill/>
            </p:spPr>
            <p:txBody>
              <a:bodyPr wrap="none" rtlCol="0">
                <a:spAutoFit/>
              </a:bodyPr>
              <a:lstStyle/>
              <a:p>
                <a:r>
                  <a:rPr lang="en-CA" sz="800" dirty="0">
                    <a:solidFill>
                      <a:schemeClr val="accent1">
                        <a:lumMod val="40000"/>
                        <a:lumOff val="60000"/>
                      </a:schemeClr>
                    </a:solidFill>
                  </a:rPr>
                  <a:t>Q2</a:t>
                </a:r>
              </a:p>
            </p:txBody>
          </p:sp>
          <p:sp>
            <p:nvSpPr>
              <p:cNvPr id="51" name="TextBox 50"/>
              <p:cNvSpPr txBox="1"/>
              <p:nvPr/>
            </p:nvSpPr>
            <p:spPr>
              <a:xfrm>
                <a:off x="5748212" y="1715486"/>
                <a:ext cx="304892" cy="215444"/>
              </a:xfrm>
              <a:prstGeom prst="rect">
                <a:avLst/>
              </a:prstGeom>
              <a:noFill/>
            </p:spPr>
            <p:txBody>
              <a:bodyPr wrap="none" rtlCol="0">
                <a:spAutoFit/>
              </a:bodyPr>
              <a:lstStyle/>
              <a:p>
                <a:r>
                  <a:rPr lang="en-CA" sz="800" dirty="0">
                    <a:solidFill>
                      <a:schemeClr val="accent1">
                        <a:lumMod val="40000"/>
                        <a:lumOff val="60000"/>
                      </a:schemeClr>
                    </a:solidFill>
                  </a:rPr>
                  <a:t>Q3</a:t>
                </a:r>
              </a:p>
            </p:txBody>
          </p:sp>
          <p:sp>
            <p:nvSpPr>
              <p:cNvPr id="52" name="TextBox 51"/>
              <p:cNvSpPr txBox="1"/>
              <p:nvPr/>
            </p:nvSpPr>
            <p:spPr>
              <a:xfrm>
                <a:off x="5748212" y="1932345"/>
                <a:ext cx="304892" cy="215444"/>
              </a:xfrm>
              <a:prstGeom prst="rect">
                <a:avLst/>
              </a:prstGeom>
              <a:noFill/>
            </p:spPr>
            <p:txBody>
              <a:bodyPr wrap="none" rtlCol="0">
                <a:spAutoFit/>
              </a:bodyPr>
              <a:lstStyle/>
              <a:p>
                <a:r>
                  <a:rPr lang="en-CA" sz="800" dirty="0">
                    <a:solidFill>
                      <a:schemeClr val="accent1">
                        <a:lumMod val="40000"/>
                        <a:lumOff val="60000"/>
                      </a:schemeClr>
                    </a:solidFill>
                  </a:rPr>
                  <a:t>Q4</a:t>
                </a:r>
              </a:p>
            </p:txBody>
          </p:sp>
        </p:grpSp>
      </p:grpSp>
      <p:grpSp>
        <p:nvGrpSpPr>
          <p:cNvPr id="56" name="Group 55"/>
          <p:cNvGrpSpPr/>
          <p:nvPr/>
        </p:nvGrpSpPr>
        <p:grpSpPr>
          <a:xfrm>
            <a:off x="5989300" y="2377243"/>
            <a:ext cx="83438" cy="650575"/>
            <a:chOff x="5989300" y="1417119"/>
            <a:chExt cx="166876" cy="650575"/>
          </a:xfrm>
        </p:grpSpPr>
        <p:cxnSp>
          <p:nvCxnSpPr>
            <p:cNvPr id="62" name="Straight Connector 61"/>
            <p:cNvCxnSpPr/>
            <p:nvPr/>
          </p:nvCxnSpPr>
          <p:spPr>
            <a:xfrm>
              <a:off x="5989300" y="1417119"/>
              <a:ext cx="16687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989300" y="1633977"/>
              <a:ext cx="16687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989300" y="1850835"/>
              <a:ext cx="16687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989300" y="2067694"/>
              <a:ext cx="16687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5748212" y="2273570"/>
            <a:ext cx="304892" cy="861970"/>
            <a:chOff x="5748212" y="1285819"/>
            <a:chExt cx="304892" cy="861970"/>
          </a:xfrm>
        </p:grpSpPr>
        <p:sp>
          <p:nvSpPr>
            <p:cNvPr id="58" name="TextBox 57"/>
            <p:cNvSpPr txBox="1"/>
            <p:nvPr/>
          </p:nvSpPr>
          <p:spPr>
            <a:xfrm>
              <a:off x="5748212" y="1285819"/>
              <a:ext cx="304892" cy="215444"/>
            </a:xfrm>
            <a:prstGeom prst="rect">
              <a:avLst/>
            </a:prstGeom>
            <a:noFill/>
          </p:spPr>
          <p:txBody>
            <a:bodyPr wrap="none" rtlCol="0">
              <a:spAutoFit/>
            </a:bodyPr>
            <a:lstStyle/>
            <a:p>
              <a:r>
                <a:rPr lang="en-CA" sz="800" dirty="0">
                  <a:solidFill>
                    <a:schemeClr val="accent1">
                      <a:lumMod val="60000"/>
                      <a:lumOff val="40000"/>
                    </a:schemeClr>
                  </a:solidFill>
                </a:rPr>
                <a:t>Q1</a:t>
              </a:r>
            </a:p>
          </p:txBody>
        </p:sp>
        <p:sp>
          <p:nvSpPr>
            <p:cNvPr id="59" name="TextBox 58"/>
            <p:cNvSpPr txBox="1"/>
            <p:nvPr/>
          </p:nvSpPr>
          <p:spPr>
            <a:xfrm>
              <a:off x="5748212" y="1492634"/>
              <a:ext cx="304892" cy="215444"/>
            </a:xfrm>
            <a:prstGeom prst="rect">
              <a:avLst/>
            </a:prstGeom>
            <a:noFill/>
          </p:spPr>
          <p:txBody>
            <a:bodyPr wrap="none" rtlCol="0">
              <a:spAutoFit/>
            </a:bodyPr>
            <a:lstStyle/>
            <a:p>
              <a:r>
                <a:rPr lang="en-CA" sz="800" dirty="0">
                  <a:solidFill>
                    <a:schemeClr val="accent1">
                      <a:lumMod val="60000"/>
                      <a:lumOff val="40000"/>
                    </a:schemeClr>
                  </a:solidFill>
                </a:rPr>
                <a:t>Q2</a:t>
              </a:r>
            </a:p>
          </p:txBody>
        </p:sp>
        <p:sp>
          <p:nvSpPr>
            <p:cNvPr id="60" name="TextBox 59"/>
            <p:cNvSpPr txBox="1"/>
            <p:nvPr/>
          </p:nvSpPr>
          <p:spPr>
            <a:xfrm>
              <a:off x="5748212" y="1715486"/>
              <a:ext cx="304892" cy="215444"/>
            </a:xfrm>
            <a:prstGeom prst="rect">
              <a:avLst/>
            </a:prstGeom>
            <a:noFill/>
          </p:spPr>
          <p:txBody>
            <a:bodyPr wrap="none" rtlCol="0">
              <a:spAutoFit/>
            </a:bodyPr>
            <a:lstStyle/>
            <a:p>
              <a:r>
                <a:rPr lang="en-CA" sz="800" dirty="0">
                  <a:solidFill>
                    <a:schemeClr val="accent1">
                      <a:lumMod val="60000"/>
                      <a:lumOff val="40000"/>
                    </a:schemeClr>
                  </a:solidFill>
                </a:rPr>
                <a:t>Q3</a:t>
              </a:r>
            </a:p>
          </p:txBody>
        </p:sp>
        <p:sp>
          <p:nvSpPr>
            <p:cNvPr id="61" name="TextBox 60"/>
            <p:cNvSpPr txBox="1"/>
            <p:nvPr/>
          </p:nvSpPr>
          <p:spPr>
            <a:xfrm>
              <a:off x="5748212" y="1932345"/>
              <a:ext cx="304892" cy="215444"/>
            </a:xfrm>
            <a:prstGeom prst="rect">
              <a:avLst/>
            </a:prstGeom>
            <a:noFill/>
          </p:spPr>
          <p:txBody>
            <a:bodyPr wrap="none" rtlCol="0">
              <a:spAutoFit/>
            </a:bodyPr>
            <a:lstStyle/>
            <a:p>
              <a:r>
                <a:rPr lang="en-CA" sz="800" dirty="0">
                  <a:solidFill>
                    <a:schemeClr val="accent1">
                      <a:lumMod val="60000"/>
                      <a:lumOff val="40000"/>
                    </a:schemeClr>
                  </a:solidFill>
                </a:rPr>
                <a:t>Q4</a:t>
              </a:r>
            </a:p>
          </p:txBody>
        </p:sp>
      </p:grpSp>
      <p:grpSp>
        <p:nvGrpSpPr>
          <p:cNvPr id="67" name="Group 66"/>
          <p:cNvGrpSpPr/>
          <p:nvPr/>
        </p:nvGrpSpPr>
        <p:grpSpPr>
          <a:xfrm>
            <a:off x="5989300" y="3325863"/>
            <a:ext cx="83438" cy="650575"/>
            <a:chOff x="5989300" y="1417119"/>
            <a:chExt cx="166876" cy="650575"/>
          </a:xfrm>
        </p:grpSpPr>
        <p:cxnSp>
          <p:nvCxnSpPr>
            <p:cNvPr id="73" name="Straight Connector 72"/>
            <p:cNvCxnSpPr/>
            <p:nvPr/>
          </p:nvCxnSpPr>
          <p:spPr>
            <a:xfrm>
              <a:off x="5989300" y="1417119"/>
              <a:ext cx="16687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989300" y="1633977"/>
              <a:ext cx="16687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89300" y="1850835"/>
              <a:ext cx="16687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89300" y="2067694"/>
              <a:ext cx="16687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748212" y="3222190"/>
            <a:ext cx="304892" cy="861970"/>
            <a:chOff x="5748212" y="1285819"/>
            <a:chExt cx="304892" cy="861970"/>
          </a:xfrm>
        </p:grpSpPr>
        <p:sp>
          <p:nvSpPr>
            <p:cNvPr id="69" name="TextBox 68"/>
            <p:cNvSpPr txBox="1"/>
            <p:nvPr/>
          </p:nvSpPr>
          <p:spPr>
            <a:xfrm>
              <a:off x="5748212" y="1285819"/>
              <a:ext cx="304892" cy="215444"/>
            </a:xfrm>
            <a:prstGeom prst="rect">
              <a:avLst/>
            </a:prstGeom>
            <a:noFill/>
          </p:spPr>
          <p:txBody>
            <a:bodyPr wrap="none" rtlCol="0">
              <a:spAutoFit/>
            </a:bodyPr>
            <a:lstStyle/>
            <a:p>
              <a:r>
                <a:rPr lang="en-CA" sz="800" dirty="0">
                  <a:solidFill>
                    <a:schemeClr val="accent1">
                      <a:lumMod val="75000"/>
                    </a:schemeClr>
                  </a:solidFill>
                </a:rPr>
                <a:t>Q1</a:t>
              </a:r>
            </a:p>
          </p:txBody>
        </p:sp>
        <p:sp>
          <p:nvSpPr>
            <p:cNvPr id="70" name="TextBox 69"/>
            <p:cNvSpPr txBox="1"/>
            <p:nvPr/>
          </p:nvSpPr>
          <p:spPr>
            <a:xfrm>
              <a:off x="5748212" y="1492634"/>
              <a:ext cx="304892" cy="215444"/>
            </a:xfrm>
            <a:prstGeom prst="rect">
              <a:avLst/>
            </a:prstGeom>
            <a:noFill/>
          </p:spPr>
          <p:txBody>
            <a:bodyPr wrap="none" rtlCol="0">
              <a:spAutoFit/>
            </a:bodyPr>
            <a:lstStyle/>
            <a:p>
              <a:r>
                <a:rPr lang="en-CA" sz="800" dirty="0">
                  <a:solidFill>
                    <a:schemeClr val="accent1">
                      <a:lumMod val="75000"/>
                    </a:schemeClr>
                  </a:solidFill>
                </a:rPr>
                <a:t>Q2</a:t>
              </a:r>
            </a:p>
          </p:txBody>
        </p:sp>
        <p:sp>
          <p:nvSpPr>
            <p:cNvPr id="71" name="TextBox 70"/>
            <p:cNvSpPr txBox="1"/>
            <p:nvPr/>
          </p:nvSpPr>
          <p:spPr>
            <a:xfrm>
              <a:off x="5748212" y="1715486"/>
              <a:ext cx="304892" cy="215444"/>
            </a:xfrm>
            <a:prstGeom prst="rect">
              <a:avLst/>
            </a:prstGeom>
            <a:noFill/>
          </p:spPr>
          <p:txBody>
            <a:bodyPr wrap="none" rtlCol="0">
              <a:spAutoFit/>
            </a:bodyPr>
            <a:lstStyle/>
            <a:p>
              <a:r>
                <a:rPr lang="en-CA" sz="800" dirty="0">
                  <a:solidFill>
                    <a:schemeClr val="accent1">
                      <a:lumMod val="75000"/>
                    </a:schemeClr>
                  </a:solidFill>
                </a:rPr>
                <a:t>Q3</a:t>
              </a:r>
            </a:p>
          </p:txBody>
        </p:sp>
        <p:sp>
          <p:nvSpPr>
            <p:cNvPr id="72" name="TextBox 71"/>
            <p:cNvSpPr txBox="1"/>
            <p:nvPr/>
          </p:nvSpPr>
          <p:spPr>
            <a:xfrm>
              <a:off x="5748212" y="1932345"/>
              <a:ext cx="304892" cy="215444"/>
            </a:xfrm>
            <a:prstGeom prst="rect">
              <a:avLst/>
            </a:prstGeom>
            <a:noFill/>
          </p:spPr>
          <p:txBody>
            <a:bodyPr wrap="none" rtlCol="0">
              <a:spAutoFit/>
            </a:bodyPr>
            <a:lstStyle/>
            <a:p>
              <a:r>
                <a:rPr lang="en-CA" sz="800" dirty="0">
                  <a:solidFill>
                    <a:schemeClr val="accent1">
                      <a:lumMod val="75000"/>
                    </a:schemeClr>
                  </a:solidFill>
                </a:rPr>
                <a:t>Q4</a:t>
              </a:r>
            </a:p>
          </p:txBody>
        </p:sp>
      </p:grpSp>
      <p:grpSp>
        <p:nvGrpSpPr>
          <p:cNvPr id="78" name="Group 77"/>
          <p:cNvGrpSpPr/>
          <p:nvPr/>
        </p:nvGrpSpPr>
        <p:grpSpPr>
          <a:xfrm>
            <a:off x="5989300" y="4285100"/>
            <a:ext cx="83438" cy="650575"/>
            <a:chOff x="5989300" y="1417119"/>
            <a:chExt cx="166876" cy="650575"/>
          </a:xfrm>
        </p:grpSpPr>
        <p:cxnSp>
          <p:nvCxnSpPr>
            <p:cNvPr id="84" name="Straight Connector 83"/>
            <p:cNvCxnSpPr/>
            <p:nvPr/>
          </p:nvCxnSpPr>
          <p:spPr>
            <a:xfrm>
              <a:off x="5989300" y="1417119"/>
              <a:ext cx="166876"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89300" y="1633977"/>
              <a:ext cx="166876"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989300" y="1850835"/>
              <a:ext cx="166876"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989300" y="2067694"/>
              <a:ext cx="166876"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5748212" y="4181427"/>
            <a:ext cx="304892" cy="861970"/>
            <a:chOff x="5748212" y="1285819"/>
            <a:chExt cx="304892" cy="861970"/>
          </a:xfrm>
        </p:grpSpPr>
        <p:sp>
          <p:nvSpPr>
            <p:cNvPr id="80" name="TextBox 79"/>
            <p:cNvSpPr txBox="1"/>
            <p:nvPr/>
          </p:nvSpPr>
          <p:spPr>
            <a:xfrm>
              <a:off x="5748212" y="1285819"/>
              <a:ext cx="304892" cy="215444"/>
            </a:xfrm>
            <a:prstGeom prst="rect">
              <a:avLst/>
            </a:prstGeom>
            <a:noFill/>
          </p:spPr>
          <p:txBody>
            <a:bodyPr wrap="none" rtlCol="0">
              <a:spAutoFit/>
            </a:bodyPr>
            <a:lstStyle/>
            <a:p>
              <a:r>
                <a:rPr lang="en-CA" sz="800" dirty="0">
                  <a:solidFill>
                    <a:schemeClr val="accent1">
                      <a:lumMod val="50000"/>
                    </a:schemeClr>
                  </a:solidFill>
                </a:rPr>
                <a:t>Q1</a:t>
              </a:r>
            </a:p>
          </p:txBody>
        </p:sp>
        <p:sp>
          <p:nvSpPr>
            <p:cNvPr id="81" name="TextBox 80"/>
            <p:cNvSpPr txBox="1"/>
            <p:nvPr/>
          </p:nvSpPr>
          <p:spPr>
            <a:xfrm>
              <a:off x="5748212" y="1492634"/>
              <a:ext cx="304892" cy="215444"/>
            </a:xfrm>
            <a:prstGeom prst="rect">
              <a:avLst/>
            </a:prstGeom>
            <a:noFill/>
          </p:spPr>
          <p:txBody>
            <a:bodyPr wrap="none" rtlCol="0">
              <a:spAutoFit/>
            </a:bodyPr>
            <a:lstStyle/>
            <a:p>
              <a:r>
                <a:rPr lang="en-CA" sz="800" dirty="0">
                  <a:solidFill>
                    <a:schemeClr val="accent1">
                      <a:lumMod val="50000"/>
                    </a:schemeClr>
                  </a:solidFill>
                </a:rPr>
                <a:t>Q2</a:t>
              </a:r>
            </a:p>
          </p:txBody>
        </p:sp>
        <p:sp>
          <p:nvSpPr>
            <p:cNvPr id="82" name="TextBox 81"/>
            <p:cNvSpPr txBox="1"/>
            <p:nvPr/>
          </p:nvSpPr>
          <p:spPr>
            <a:xfrm>
              <a:off x="5748212" y="1715486"/>
              <a:ext cx="304892" cy="215444"/>
            </a:xfrm>
            <a:prstGeom prst="rect">
              <a:avLst/>
            </a:prstGeom>
            <a:noFill/>
          </p:spPr>
          <p:txBody>
            <a:bodyPr wrap="none" rtlCol="0">
              <a:spAutoFit/>
            </a:bodyPr>
            <a:lstStyle/>
            <a:p>
              <a:r>
                <a:rPr lang="en-CA" sz="800" dirty="0">
                  <a:solidFill>
                    <a:schemeClr val="accent1">
                      <a:lumMod val="50000"/>
                    </a:schemeClr>
                  </a:solidFill>
                </a:rPr>
                <a:t>Q3</a:t>
              </a:r>
            </a:p>
          </p:txBody>
        </p:sp>
        <p:sp>
          <p:nvSpPr>
            <p:cNvPr id="83" name="TextBox 82"/>
            <p:cNvSpPr txBox="1"/>
            <p:nvPr/>
          </p:nvSpPr>
          <p:spPr>
            <a:xfrm>
              <a:off x="5748212" y="1932345"/>
              <a:ext cx="304892" cy="215444"/>
            </a:xfrm>
            <a:prstGeom prst="rect">
              <a:avLst/>
            </a:prstGeom>
            <a:noFill/>
          </p:spPr>
          <p:txBody>
            <a:bodyPr wrap="none" rtlCol="0">
              <a:spAutoFit/>
            </a:bodyPr>
            <a:lstStyle/>
            <a:p>
              <a:r>
                <a:rPr lang="en-CA" sz="800" dirty="0">
                  <a:solidFill>
                    <a:schemeClr val="accent1">
                      <a:lumMod val="50000"/>
                    </a:schemeClr>
                  </a:solidFill>
                </a:rPr>
                <a:t>Q4</a:t>
              </a:r>
            </a:p>
          </p:txBody>
        </p:sp>
      </p:grpSp>
      <p:sp>
        <p:nvSpPr>
          <p:cNvPr id="90" name="Rounded Rectangle 89"/>
          <p:cNvSpPr/>
          <p:nvPr/>
        </p:nvSpPr>
        <p:spPr>
          <a:xfrm>
            <a:off x="6270715" y="1255085"/>
            <a:ext cx="48223" cy="808427"/>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2" name="Rounded Rectangle 91"/>
          <p:cNvSpPr/>
          <p:nvPr/>
        </p:nvSpPr>
        <p:spPr>
          <a:xfrm>
            <a:off x="6468834" y="2063513"/>
            <a:ext cx="45719" cy="2203979"/>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6" name="Rounded Rectangle 65"/>
          <p:cNvSpPr/>
          <p:nvPr/>
        </p:nvSpPr>
        <p:spPr>
          <a:xfrm>
            <a:off x="7092280" y="1245674"/>
            <a:ext cx="45719" cy="358228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7" name="Rounded Rectangle 76"/>
          <p:cNvSpPr/>
          <p:nvPr/>
        </p:nvSpPr>
        <p:spPr>
          <a:xfrm>
            <a:off x="7766641" y="1269823"/>
            <a:ext cx="45719" cy="190373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8" name="Rounded Rectangle 87"/>
          <p:cNvSpPr/>
          <p:nvPr/>
        </p:nvSpPr>
        <p:spPr>
          <a:xfrm>
            <a:off x="7964760" y="2214322"/>
            <a:ext cx="45719" cy="228763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6025414" y="991254"/>
            <a:ext cx="710451" cy="230832"/>
          </a:xfrm>
          <a:prstGeom prst="rect">
            <a:avLst/>
          </a:prstGeom>
          <a:noFill/>
        </p:spPr>
        <p:txBody>
          <a:bodyPr wrap="none" rtlCol="0">
            <a:spAutoFit/>
          </a:bodyPr>
          <a:lstStyle/>
          <a:p>
            <a:r>
              <a:rPr lang="en-CA" sz="900" b="1" dirty="0">
                <a:solidFill>
                  <a:schemeClr val="tx2">
                    <a:lumMod val="50000"/>
                  </a:schemeClr>
                </a:solidFill>
              </a:rPr>
              <a:t>Regulatory</a:t>
            </a:r>
          </a:p>
        </p:txBody>
      </p:sp>
      <p:sp>
        <p:nvSpPr>
          <p:cNvPr id="89" name="TextBox 88"/>
          <p:cNvSpPr txBox="1"/>
          <p:nvPr/>
        </p:nvSpPr>
        <p:spPr>
          <a:xfrm>
            <a:off x="6909377" y="994688"/>
            <a:ext cx="365806" cy="230832"/>
          </a:xfrm>
          <a:prstGeom prst="rect">
            <a:avLst/>
          </a:prstGeom>
          <a:noFill/>
        </p:spPr>
        <p:txBody>
          <a:bodyPr wrap="none" rtlCol="0">
            <a:spAutoFit/>
          </a:bodyPr>
          <a:lstStyle/>
          <a:p>
            <a:r>
              <a:rPr lang="en-CA" sz="900" b="1" dirty="0">
                <a:solidFill>
                  <a:schemeClr val="tx2">
                    <a:lumMod val="75000"/>
                  </a:schemeClr>
                </a:solidFill>
              </a:rPr>
              <a:t>CSR</a:t>
            </a:r>
          </a:p>
        </p:txBody>
      </p:sp>
      <p:sp>
        <p:nvSpPr>
          <p:cNvPr id="91" name="TextBox 90"/>
          <p:cNvSpPr txBox="1"/>
          <p:nvPr/>
        </p:nvSpPr>
        <p:spPr>
          <a:xfrm>
            <a:off x="7524328" y="991254"/>
            <a:ext cx="835485" cy="230832"/>
          </a:xfrm>
          <a:prstGeom prst="rect">
            <a:avLst/>
          </a:prstGeom>
          <a:noFill/>
        </p:spPr>
        <p:txBody>
          <a:bodyPr wrap="none" rtlCol="0">
            <a:spAutoFit/>
          </a:bodyPr>
          <a:lstStyle/>
          <a:p>
            <a:r>
              <a:rPr lang="en-CA" sz="900" b="1" dirty="0">
                <a:solidFill>
                  <a:schemeClr val="tx2"/>
                </a:solidFill>
              </a:rPr>
              <a:t>Development</a:t>
            </a:r>
          </a:p>
        </p:txBody>
      </p:sp>
      <p:sp>
        <p:nvSpPr>
          <p:cNvPr id="6" name="Rounded Rectangle 5"/>
          <p:cNvSpPr/>
          <p:nvPr/>
        </p:nvSpPr>
        <p:spPr>
          <a:xfrm>
            <a:off x="8287805" y="3103021"/>
            <a:ext cx="748691" cy="2383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en-CA" sz="900" b="1" dirty="0"/>
              <a:t>Feasibility Study</a:t>
            </a:r>
          </a:p>
        </p:txBody>
      </p:sp>
      <p:cxnSp>
        <p:nvCxnSpPr>
          <p:cNvPr id="9" name="Straight Connector 8"/>
          <p:cNvCxnSpPr>
            <a:endCxn id="6" idx="1"/>
          </p:cNvCxnSpPr>
          <p:nvPr/>
        </p:nvCxnSpPr>
        <p:spPr>
          <a:xfrm flipV="1">
            <a:off x="7987619" y="3222190"/>
            <a:ext cx="300186" cy="11916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8078194" y="1629794"/>
            <a:ext cx="1056264" cy="43371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en-CA" sz="900" b="1" dirty="0"/>
              <a:t>Project optimization, drilling, site characterization</a:t>
            </a:r>
          </a:p>
        </p:txBody>
      </p:sp>
      <p:cxnSp>
        <p:nvCxnSpPr>
          <p:cNvPr id="94" name="Straight Connector 93"/>
          <p:cNvCxnSpPr>
            <a:endCxn id="93" idx="1"/>
          </p:cNvCxnSpPr>
          <p:nvPr/>
        </p:nvCxnSpPr>
        <p:spPr>
          <a:xfrm flipV="1">
            <a:off x="7778008" y="1846654"/>
            <a:ext cx="300186" cy="2148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6442488" y="1309265"/>
            <a:ext cx="567390" cy="23833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en-CA" sz="900" b="1" dirty="0"/>
              <a:t>Finalize PoO</a:t>
            </a:r>
          </a:p>
        </p:txBody>
      </p:sp>
      <p:cxnSp>
        <p:nvCxnSpPr>
          <p:cNvPr id="96" name="Straight Connector 95"/>
          <p:cNvCxnSpPr>
            <a:stCxn id="90" idx="1"/>
            <a:endCxn id="95" idx="1"/>
          </p:cNvCxnSpPr>
          <p:nvPr/>
        </p:nvCxnSpPr>
        <p:spPr>
          <a:xfrm flipV="1">
            <a:off x="6270715" y="1428434"/>
            <a:ext cx="171773" cy="230865"/>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6664318" y="2405137"/>
            <a:ext cx="802568" cy="360593"/>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en-CA" sz="900" b="1" dirty="0"/>
              <a:t>Permitting, Joint Review, EIS</a:t>
            </a:r>
          </a:p>
        </p:txBody>
      </p:sp>
      <p:cxnSp>
        <p:nvCxnSpPr>
          <p:cNvPr id="98" name="Straight Connector 97"/>
          <p:cNvCxnSpPr>
            <a:endCxn id="97" idx="1"/>
          </p:cNvCxnSpPr>
          <p:nvPr/>
        </p:nvCxnSpPr>
        <p:spPr>
          <a:xfrm>
            <a:off x="6514553" y="2429502"/>
            <a:ext cx="149765" cy="155932"/>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7356592" y="4267493"/>
            <a:ext cx="884886" cy="5050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en-CA" sz="900" b="1" dirty="0"/>
              <a:t>Ongoing community &amp; government relations</a:t>
            </a:r>
          </a:p>
        </p:txBody>
      </p:sp>
      <p:cxnSp>
        <p:nvCxnSpPr>
          <p:cNvPr id="100" name="Straight Connector 99"/>
          <p:cNvCxnSpPr>
            <a:endCxn id="99" idx="1"/>
          </p:cNvCxnSpPr>
          <p:nvPr/>
        </p:nvCxnSpPr>
        <p:spPr>
          <a:xfrm>
            <a:off x="7137999" y="4396871"/>
            <a:ext cx="218593" cy="12315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92" idx="2"/>
          </p:cNvCxnSpPr>
          <p:nvPr/>
        </p:nvCxnSpPr>
        <p:spPr>
          <a:xfrm>
            <a:off x="6491694" y="4267492"/>
            <a:ext cx="0" cy="560462"/>
          </a:xfrm>
          <a:prstGeom prst="line">
            <a:avLst/>
          </a:prstGeom>
          <a:ln w="4445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7112772" y="4675970"/>
            <a:ext cx="1" cy="411804"/>
          </a:xfrm>
          <a:prstGeom prst="line">
            <a:avLst/>
          </a:prstGeom>
          <a:ln w="44450">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64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974"/>
          <a:stretch/>
        </p:blipFill>
        <p:spPr>
          <a:xfrm>
            <a:off x="0" y="0"/>
            <a:ext cx="9144000" cy="5143500"/>
          </a:xfrm>
          <a:prstGeom prst="rect">
            <a:avLst/>
          </a:prstGeom>
        </p:spPr>
      </p:pic>
      <p:sp>
        <p:nvSpPr>
          <p:cNvPr id="4"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Past</a:t>
            </a:r>
          </a:p>
        </p:txBody>
      </p:sp>
      <p:grpSp>
        <p:nvGrpSpPr>
          <p:cNvPr id="5" name="Group 4"/>
          <p:cNvGrpSpPr/>
          <p:nvPr/>
        </p:nvGrpSpPr>
        <p:grpSpPr>
          <a:xfrm>
            <a:off x="3923928" y="2264681"/>
            <a:ext cx="1224136" cy="589471"/>
            <a:chOff x="3175093" y="2264681"/>
            <a:chExt cx="2684424" cy="589471"/>
          </a:xfrm>
        </p:grpSpPr>
        <p:cxnSp>
          <p:nvCxnSpPr>
            <p:cNvPr id="6" name="Straight Connector 5"/>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733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grayscl/>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0" y="1203598"/>
            <a:ext cx="2245454" cy="1806167"/>
          </a:xfrm>
          <a:prstGeom prst="rect">
            <a:avLst/>
          </a:prstGeom>
        </p:spPr>
      </p:pic>
      <p:pic>
        <p:nvPicPr>
          <p:cNvPr id="5" name="Picture 4"/>
          <p:cNvPicPr>
            <a:picLocks noChangeAspect="1"/>
          </p:cNvPicPr>
          <p:nvPr/>
        </p:nvPicPr>
        <p:blipFill rotWithShape="1">
          <a:blip r:embed="rId4" cstate="print">
            <a:graysc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2355086" y="3106912"/>
            <a:ext cx="2202554" cy="1804133"/>
          </a:xfrm>
          <a:prstGeom prst="rect">
            <a:avLst/>
          </a:prstGeom>
        </p:spPr>
      </p:pic>
      <p:pic>
        <p:nvPicPr>
          <p:cNvPr id="6" name="Picture 5"/>
          <p:cNvPicPr>
            <a:picLocks noChangeAspect="1"/>
          </p:cNvPicPr>
          <p:nvPr/>
        </p:nvPicPr>
        <p:blipFill rotWithShape="1">
          <a:blip r:embed="rId6" cstate="print">
            <a:grayscl/>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a:xfrm>
            <a:off x="2355086" y="1205633"/>
            <a:ext cx="2219498" cy="1806167"/>
          </a:xfrm>
          <a:prstGeom prst="rect">
            <a:avLst/>
          </a:prstGeom>
        </p:spPr>
      </p:pic>
      <p:pic>
        <p:nvPicPr>
          <p:cNvPr id="7" name="Picture 6"/>
          <p:cNvPicPr>
            <a:picLocks noChangeAspect="1"/>
          </p:cNvPicPr>
          <p:nvPr/>
        </p:nvPicPr>
        <p:blipFill rotWithShape="1">
          <a:blip r:embed="rId8" cstate="print">
            <a:grayscl/>
            <a:extLst>
              <a:ext uri="{BEBA8EAE-BF5A-486C-A8C5-ECC9F3942E4B}">
                <a14:imgProps xmlns:a14="http://schemas.microsoft.com/office/drawing/2010/main">
                  <a14:imgLayer r:embed="rId9">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 y="3135468"/>
            <a:ext cx="2245454" cy="1779999"/>
          </a:xfrm>
          <a:prstGeom prst="rect">
            <a:avLst/>
          </a:prstGeom>
        </p:spPr>
      </p:pic>
      <p:pic>
        <p:nvPicPr>
          <p:cNvPr id="8" name="Picture 3"/>
          <p:cNvPicPr>
            <a:picLocks noChangeAspect="1" noChangeArrowheads="1"/>
          </p:cNvPicPr>
          <p:nvPr/>
        </p:nvPicPr>
        <p:blipFill rotWithShape="1">
          <a:blip r:embed="rId10" cstate="print">
            <a:grayscl/>
            <a:extLst>
              <a:ext uri="{BEBA8EAE-BF5A-486C-A8C5-ECC9F3942E4B}">
                <a14:imgProps xmlns:a14="http://schemas.microsoft.com/office/drawing/2010/main">
                  <a14:imgLayer r:embed="rId11">
                    <a14:imgEffect>
                      <a14:colorTemperature colorTemp="112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941446" y="3114556"/>
            <a:ext cx="2202554" cy="179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12" cstate="print">
            <a:grayscl/>
            <a:extLst>
              <a:ext uri="{BEBA8EAE-BF5A-486C-A8C5-ECC9F3942E4B}">
                <a14:imgProps xmlns:a14="http://schemas.microsoft.com/office/drawing/2010/main">
                  <a14:imgLayer r:embed="rId13">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637306" y="3114556"/>
            <a:ext cx="2217964" cy="1788845"/>
          </a:xfrm>
          <a:prstGeom prst="rect">
            <a:avLst/>
          </a:prstGeom>
        </p:spPr>
      </p:pic>
      <p:pic>
        <p:nvPicPr>
          <p:cNvPr id="10" name="Picture 9"/>
          <p:cNvPicPr>
            <a:picLocks noChangeAspect="1"/>
          </p:cNvPicPr>
          <p:nvPr/>
        </p:nvPicPr>
        <p:blipFill rotWithShape="1">
          <a:blip r:embed="rId14" cstate="print">
            <a:grayscl/>
            <a:extLst>
              <a:ext uri="{BEBA8EAE-BF5A-486C-A8C5-ECC9F3942E4B}">
                <a14:imgProps xmlns:a14="http://schemas.microsoft.com/office/drawing/2010/main">
                  <a14:imgLayer r:embed="rId1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6941446" y="1203598"/>
            <a:ext cx="2219498" cy="1804133"/>
          </a:xfrm>
          <a:prstGeom prst="rect">
            <a:avLst/>
          </a:prstGeom>
        </p:spPr>
      </p:pic>
      <p:pic>
        <p:nvPicPr>
          <p:cNvPr id="11" name="Picture 10"/>
          <p:cNvPicPr>
            <a:picLocks noChangeAspect="1"/>
          </p:cNvPicPr>
          <p:nvPr/>
        </p:nvPicPr>
        <p:blipFill>
          <a:blip r:embed="rId16" cstate="print">
            <a:duotone>
              <a:prstClr val="black"/>
              <a:schemeClr val="accent3">
                <a:tint val="45000"/>
                <a:satMod val="400000"/>
              </a:schemeClr>
            </a:duotone>
            <a:extLst>
              <a:ext uri="{BEBA8EAE-BF5A-486C-A8C5-ECC9F3942E4B}">
                <a14:imgProps xmlns:a14="http://schemas.microsoft.com/office/drawing/2010/main">
                  <a14:imgLayer r:embed="rId17">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684216" y="1207667"/>
            <a:ext cx="2147597" cy="1804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60"/>
          <p:cNvSpPr>
            <a:spLocks noGrp="1"/>
          </p:cNvSpPr>
          <p:nvPr>
            <p:ph type="title"/>
          </p:nvPr>
        </p:nvSpPr>
        <p:spPr>
          <a:xfrm>
            <a:off x="179512" y="205978"/>
            <a:ext cx="8784976" cy="857250"/>
          </a:xfrm>
        </p:spPr>
        <p:txBody>
          <a:bodyPr>
            <a:normAutofit/>
          </a:bodyPr>
          <a:lstStyle/>
          <a:p>
            <a:r>
              <a:rPr lang="en-CA" dirty="0"/>
              <a:t>STIBNITE, IDAHO: A RICH HISTORY OF MINING</a:t>
            </a:r>
          </a:p>
        </p:txBody>
      </p:sp>
    </p:spTree>
    <p:extLst>
      <p:ext uri="{BB962C8B-B14F-4D97-AF65-F5344CB8AC3E}">
        <p14:creationId xmlns:p14="http://schemas.microsoft.com/office/powerpoint/2010/main" val="18325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4162" y="855325"/>
            <a:ext cx="7911660" cy="4299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bwMode="auto">
          <a:xfrm>
            <a:off x="284162" y="1843423"/>
            <a:ext cx="4947767" cy="331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sz="half" idx="1"/>
          </p:nvPr>
        </p:nvSpPr>
        <p:spPr>
          <a:xfrm>
            <a:off x="827584" y="1059582"/>
            <a:ext cx="3612897" cy="720080"/>
          </a:xfrm>
        </p:spPr>
        <p:txBody>
          <a:bodyPr>
            <a:normAutofit/>
          </a:bodyPr>
          <a:lstStyle/>
          <a:p>
            <a:pPr marL="0" indent="0" algn="ctr">
              <a:spcBef>
                <a:spcPts val="900"/>
              </a:spcBef>
              <a:buNone/>
            </a:pPr>
            <a:r>
              <a:rPr lang="en-US" sz="1600" b="1" dirty="0">
                <a:solidFill>
                  <a:schemeClr val="bg1"/>
                </a:solidFill>
                <a:latin typeface="+mn-lt"/>
                <a:cs typeface="Times New Roman" pitchFamily="18" charset="0"/>
              </a:rPr>
              <a:t>Example:</a:t>
            </a:r>
          </a:p>
          <a:p>
            <a:pPr marL="0" indent="0" algn="ctr">
              <a:spcBef>
                <a:spcPts val="900"/>
              </a:spcBef>
              <a:buNone/>
            </a:pPr>
            <a:r>
              <a:rPr lang="en-US" sz="1600" i="1" dirty="0">
                <a:solidFill>
                  <a:schemeClr val="bg1"/>
                </a:solidFill>
                <a:latin typeface="+mn-lt"/>
                <a:cs typeface="Times New Roman" pitchFamily="18" charset="0"/>
              </a:rPr>
              <a:t>Fish Passage blocked since 1938</a:t>
            </a:r>
            <a:endParaRPr lang="en-US" sz="1600" i="1" dirty="0">
              <a:solidFill>
                <a:schemeClr val="bg1"/>
              </a:solidFill>
              <a:effectLst>
                <a:outerShdw blurRad="38100" dist="38100" dir="2700000" algn="tl">
                  <a:srgbClr val="000000">
                    <a:alpha val="43137"/>
                  </a:srgbClr>
                </a:outerShdw>
              </a:effectLst>
              <a:latin typeface="+mn-lt"/>
            </a:endParaRPr>
          </a:p>
        </p:txBody>
      </p:sp>
      <p:pic>
        <p:nvPicPr>
          <p:cNvPr id="6" name="Content Placeholder 4" descr="DSC_206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31930" y="855325"/>
            <a:ext cx="2963892" cy="2687066"/>
          </a:xfrm>
          <a:prstGeom prst="rect">
            <a:avLst/>
          </a:prstGeom>
        </p:spPr>
      </p:pic>
      <p:sp>
        <p:nvSpPr>
          <p:cNvPr id="3" name="TextBox 2"/>
          <p:cNvSpPr txBox="1"/>
          <p:nvPr/>
        </p:nvSpPr>
        <p:spPr>
          <a:xfrm>
            <a:off x="5231929" y="3946990"/>
            <a:ext cx="2961877" cy="648896"/>
          </a:xfrm>
          <a:prstGeom prst="rect">
            <a:avLst/>
          </a:prstGeom>
          <a:noFill/>
        </p:spPr>
        <p:txBody>
          <a:bodyPr wrap="square" rtlCol="0">
            <a:spAutoFit/>
          </a:bodyPr>
          <a:lstStyle/>
          <a:p>
            <a:pPr algn="ctr">
              <a:spcBef>
                <a:spcPts val="450"/>
              </a:spcBef>
            </a:pPr>
            <a:r>
              <a:rPr lang="en-US" sz="1600" b="1" dirty="0">
                <a:solidFill>
                  <a:schemeClr val="bg1"/>
                </a:solidFill>
              </a:rPr>
              <a:t>Midas Gold would:</a:t>
            </a:r>
          </a:p>
          <a:p>
            <a:pPr algn="ctr">
              <a:spcBef>
                <a:spcPts val="450"/>
              </a:spcBef>
            </a:pPr>
            <a:r>
              <a:rPr lang="en-US" sz="1600" i="1" dirty="0">
                <a:solidFill>
                  <a:schemeClr val="bg1"/>
                </a:solidFill>
              </a:rPr>
              <a:t>Restore fish passage</a:t>
            </a:r>
            <a:endParaRPr lang="en-CA" sz="1600" i="1" dirty="0">
              <a:solidFill>
                <a:schemeClr val="bg1"/>
              </a:solidFill>
            </a:endParaRPr>
          </a:p>
        </p:txBody>
      </p:sp>
      <p:sp>
        <p:nvSpPr>
          <p:cNvPr id="7" name="Title 6"/>
          <p:cNvSpPr>
            <a:spLocks noGrp="1"/>
          </p:cNvSpPr>
          <p:nvPr>
            <p:ph type="title"/>
          </p:nvPr>
        </p:nvSpPr>
        <p:spPr>
          <a:xfrm>
            <a:off x="179512" y="51470"/>
            <a:ext cx="8507288" cy="857250"/>
          </a:xfrm>
        </p:spPr>
        <p:txBody>
          <a:bodyPr>
            <a:normAutofit/>
          </a:bodyPr>
          <a:lstStyle/>
          <a:p>
            <a:r>
              <a:rPr lang="en-CA" sz="2400" dirty="0"/>
              <a:t>STIBNITE’S LEGACY </a:t>
            </a:r>
            <a:br>
              <a:rPr lang="en-CA" sz="2400" dirty="0"/>
            </a:br>
            <a:r>
              <a:rPr lang="en-CA" sz="1600" spc="0" dirty="0"/>
              <a:t>BROWNFIELDS SITE &amp; RESTORATION OPPORTUNITY</a:t>
            </a:r>
          </a:p>
        </p:txBody>
      </p:sp>
    </p:spTree>
    <p:extLst>
      <p:ext uri="{BB962C8B-B14F-4D97-AF65-F5344CB8AC3E}">
        <p14:creationId xmlns:p14="http://schemas.microsoft.com/office/powerpoint/2010/main" val="404548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32443"/>
            <a:ext cx="9144000" cy="24482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378"/>
          <a:stretch/>
        </p:blipFill>
        <p:spPr bwMode="auto">
          <a:xfrm>
            <a:off x="2483768" y="1004451"/>
            <a:ext cx="3113929" cy="2264486"/>
          </a:xfrm>
          <a:prstGeom prst="rect">
            <a:avLst/>
          </a:prstGeom>
          <a:noFill/>
          <a:ln>
            <a:no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24526" y="1004451"/>
            <a:ext cx="3113929" cy="2264485"/>
          </a:xfrm>
          <a:prstGeom prst="rect">
            <a:avLst/>
          </a:prstGeom>
        </p:spPr>
      </p:pic>
      <p:sp>
        <p:nvSpPr>
          <p:cNvPr id="6" name="TextBox 5"/>
          <p:cNvSpPr txBox="1"/>
          <p:nvPr/>
        </p:nvSpPr>
        <p:spPr>
          <a:xfrm>
            <a:off x="8028384" y="3481070"/>
            <a:ext cx="1026095" cy="1577355"/>
          </a:xfrm>
          <a:prstGeom prst="rect">
            <a:avLst/>
          </a:prstGeom>
          <a:noFill/>
        </p:spPr>
        <p:txBody>
          <a:bodyPr wrap="square" lIns="68580" tIns="34290" rIns="68580" bIns="34290" rtlCol="0">
            <a:spAutoFit/>
          </a:bodyPr>
          <a:lstStyle/>
          <a:p>
            <a:r>
              <a:rPr lang="en-CA" sz="700" dirty="0"/>
              <a:t>The PFS is intended to be read as a whole and sections should not be read or relied upon out of context.  The information in this presentation is subject to the assumptions, exclusions and qualifications contained in the PFS.  See “Regulatory Information” at the end of this presentation.</a:t>
            </a:r>
          </a:p>
        </p:txBody>
      </p:sp>
      <p:sp>
        <p:nvSpPr>
          <p:cNvPr id="7" name="Title 6"/>
          <p:cNvSpPr>
            <a:spLocks noGrp="1"/>
          </p:cNvSpPr>
          <p:nvPr>
            <p:ph type="title"/>
          </p:nvPr>
        </p:nvSpPr>
        <p:spPr/>
        <p:txBody>
          <a:bodyPr/>
          <a:lstStyle/>
          <a:p>
            <a:r>
              <a:rPr lang="en-CA" dirty="0"/>
              <a:t>STIBNITE: RESTORING THE SITE</a:t>
            </a:r>
          </a:p>
        </p:txBody>
      </p:sp>
      <p:sp>
        <p:nvSpPr>
          <p:cNvPr id="8" name="TextBox 7"/>
          <p:cNvSpPr txBox="1"/>
          <p:nvPr/>
        </p:nvSpPr>
        <p:spPr>
          <a:xfrm>
            <a:off x="179513" y="1042720"/>
            <a:ext cx="2304256" cy="2223686"/>
          </a:xfrm>
          <a:prstGeom prst="rect">
            <a:avLst/>
          </a:prstGeom>
          <a:noFill/>
        </p:spPr>
        <p:txBody>
          <a:bodyPr wrap="square" rtlCol="0">
            <a:spAutoFit/>
          </a:bodyPr>
          <a:lstStyle/>
          <a:p>
            <a:r>
              <a:rPr lang="en-CA" sz="1400" b="1" dirty="0">
                <a:solidFill>
                  <a:schemeClr val="bg1"/>
                </a:solidFill>
              </a:rPr>
              <a:t>An economically feasible, socially &amp; environmentally sound project…</a:t>
            </a:r>
          </a:p>
          <a:p>
            <a:pPr marL="180975" lvl="1" indent="-95250">
              <a:spcBef>
                <a:spcPts val="450"/>
              </a:spcBef>
              <a:buClr>
                <a:schemeClr val="tx2"/>
              </a:buClr>
              <a:buFont typeface="Arial" panose="020B0604020202020204" pitchFamily="34" charset="0"/>
              <a:buChar char="•"/>
              <a:tabLst>
                <a:tab pos="180975" algn="l"/>
              </a:tabLst>
            </a:pPr>
            <a:r>
              <a:rPr lang="en-CA" sz="1400" dirty="0">
                <a:solidFill>
                  <a:schemeClr val="bg1"/>
                </a:solidFill>
              </a:rPr>
              <a:t>&gt;$1 billion to be invested in Idaho</a:t>
            </a:r>
          </a:p>
          <a:p>
            <a:pPr marL="180975" lvl="1" indent="-95250">
              <a:spcBef>
                <a:spcPts val="450"/>
              </a:spcBef>
              <a:buClr>
                <a:schemeClr val="tx2"/>
              </a:buClr>
              <a:buFont typeface="Arial" panose="020B0604020202020204" pitchFamily="34" charset="0"/>
              <a:buChar char="•"/>
              <a:tabLst>
                <a:tab pos="180975" algn="l"/>
              </a:tabLst>
            </a:pPr>
            <a:r>
              <a:rPr lang="en-CA" sz="1400" dirty="0">
                <a:solidFill>
                  <a:schemeClr val="bg1"/>
                </a:solidFill>
              </a:rPr>
              <a:t>~1,000 well-paid jobs </a:t>
            </a:r>
          </a:p>
          <a:p>
            <a:pPr marL="180975" lvl="1" indent="-95250">
              <a:spcBef>
                <a:spcPts val="450"/>
              </a:spcBef>
              <a:buClr>
                <a:schemeClr val="tx2"/>
              </a:buClr>
              <a:buFont typeface="Arial" panose="020B0604020202020204" pitchFamily="34" charset="0"/>
              <a:buChar char="•"/>
              <a:tabLst>
                <a:tab pos="180975" algn="l"/>
              </a:tabLst>
            </a:pPr>
            <a:r>
              <a:rPr lang="en-CA" sz="1400" dirty="0">
                <a:solidFill>
                  <a:schemeClr val="bg1"/>
                </a:solidFill>
              </a:rPr>
              <a:t>20-year project, including construction, operations and reclamation</a:t>
            </a:r>
            <a:endParaRPr lang="en-CA" dirty="0">
              <a:solidFill>
                <a:schemeClr val="bg1"/>
              </a:solidFill>
            </a:endParaRPr>
          </a:p>
        </p:txBody>
      </p:sp>
      <p:sp>
        <p:nvSpPr>
          <p:cNvPr id="9" name="TextBox 8"/>
          <p:cNvSpPr txBox="1"/>
          <p:nvPr/>
        </p:nvSpPr>
        <p:spPr>
          <a:xfrm>
            <a:off x="2411760" y="3416951"/>
            <a:ext cx="6192688" cy="1705595"/>
          </a:xfrm>
          <a:prstGeom prst="rect">
            <a:avLst/>
          </a:prstGeom>
          <a:noFill/>
        </p:spPr>
        <p:txBody>
          <a:bodyPr wrap="square" rtlCol="0">
            <a:spAutoFit/>
          </a:bodyPr>
          <a:lstStyle/>
          <a:p>
            <a:r>
              <a:rPr lang="en-CA" sz="1400" b="1" dirty="0">
                <a:solidFill>
                  <a:schemeClr val="tx2"/>
                </a:solidFill>
              </a:rPr>
              <a:t>…that will finance restoration at an existing brownfields site...</a:t>
            </a:r>
          </a:p>
          <a:p>
            <a:pPr marL="266700" lvl="1" indent="-85725">
              <a:spcBef>
                <a:spcPts val="450"/>
              </a:spcBef>
              <a:buClr>
                <a:schemeClr val="tx2"/>
              </a:buClr>
              <a:buFont typeface="Arial" panose="020B0604020202020204" pitchFamily="34" charset="0"/>
              <a:buChar char="•"/>
            </a:pPr>
            <a:r>
              <a:rPr lang="en-CA" sz="1400" dirty="0"/>
              <a:t>Re-establish fish passage in the upper watershed</a:t>
            </a:r>
          </a:p>
          <a:p>
            <a:pPr marL="266700" lvl="1" indent="-85725">
              <a:spcBef>
                <a:spcPts val="450"/>
              </a:spcBef>
              <a:buClr>
                <a:schemeClr val="tx2"/>
              </a:buClr>
              <a:buFont typeface="Arial" panose="020B0604020202020204" pitchFamily="34" charset="0"/>
              <a:buChar char="•"/>
            </a:pPr>
            <a:r>
              <a:rPr lang="en-CA" sz="1400" dirty="0"/>
              <a:t>Rehabilitate stream channels and create wetlands</a:t>
            </a:r>
          </a:p>
          <a:p>
            <a:pPr marL="266700" lvl="1" indent="-85725">
              <a:spcBef>
                <a:spcPts val="450"/>
              </a:spcBef>
              <a:buClr>
                <a:schemeClr val="tx2"/>
              </a:buClr>
              <a:buFont typeface="Arial" panose="020B0604020202020204" pitchFamily="34" charset="0"/>
              <a:buChar char="•"/>
            </a:pPr>
            <a:r>
              <a:rPr lang="en-CA" sz="1400" dirty="0"/>
              <a:t>Remove and reprocess existing tailings</a:t>
            </a:r>
          </a:p>
          <a:p>
            <a:pPr marL="266700" lvl="1" indent="-85725">
              <a:spcBef>
                <a:spcPts val="450"/>
              </a:spcBef>
              <a:buClr>
                <a:schemeClr val="tx2"/>
              </a:buClr>
              <a:buFont typeface="Arial" panose="020B0604020202020204" pitchFamily="34" charset="0"/>
              <a:buChar char="•"/>
            </a:pPr>
            <a:r>
              <a:rPr lang="en-CA" sz="1400" dirty="0"/>
              <a:t>Reuse existing spent ore &amp; waste rock for new construction</a:t>
            </a:r>
          </a:p>
          <a:p>
            <a:pPr marL="266700" lvl="1" indent="-85725">
              <a:spcBef>
                <a:spcPts val="450"/>
              </a:spcBef>
              <a:buClr>
                <a:schemeClr val="tx2"/>
              </a:buClr>
              <a:buFont typeface="Arial" panose="020B0604020202020204" pitchFamily="34" charset="0"/>
              <a:buChar char="•"/>
            </a:pPr>
            <a:r>
              <a:rPr lang="en-CA" sz="1400" dirty="0"/>
              <a:t>Rehabilitate historical impacts</a:t>
            </a:r>
            <a:endParaRPr lang="en-CA" dirty="0"/>
          </a:p>
        </p:txBody>
      </p:sp>
    </p:spTree>
    <p:extLst>
      <p:ext uri="{BB962C8B-B14F-4D97-AF65-F5344CB8AC3E}">
        <p14:creationId xmlns:p14="http://schemas.microsoft.com/office/powerpoint/2010/main" val="49883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657" b="7658"/>
          <a:stretch/>
        </p:blipFill>
        <p:spPr>
          <a:xfrm>
            <a:off x="0" y="0"/>
            <a:ext cx="9144000" cy="5143500"/>
          </a:xfrm>
          <a:prstGeom prst="rect">
            <a:avLst/>
          </a:prstGeom>
        </p:spPr>
      </p:pic>
      <p:sp>
        <p:nvSpPr>
          <p:cNvPr id="7"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PERMITTING</a:t>
            </a:r>
          </a:p>
        </p:txBody>
      </p:sp>
      <p:grpSp>
        <p:nvGrpSpPr>
          <p:cNvPr id="11" name="Group 10"/>
          <p:cNvGrpSpPr/>
          <p:nvPr/>
        </p:nvGrpSpPr>
        <p:grpSpPr>
          <a:xfrm>
            <a:off x="3203848" y="2264681"/>
            <a:ext cx="2736304" cy="589471"/>
            <a:chOff x="3175093" y="2264681"/>
            <a:chExt cx="2684424" cy="589471"/>
          </a:xfrm>
        </p:grpSpPr>
        <p:cxnSp>
          <p:nvCxnSpPr>
            <p:cNvPr id="8" name="Straight Connector 7"/>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896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17224"/>
            <a:ext cx="3059832" cy="183510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2200" y="1268707"/>
            <a:ext cx="2772477" cy="1683621"/>
          </a:xfrm>
          <a:prstGeom prst="rect">
            <a:avLst/>
          </a:prstGeom>
        </p:spPr>
      </p:pic>
      <p:sp>
        <p:nvSpPr>
          <p:cNvPr id="2" name="Title 1"/>
          <p:cNvSpPr>
            <a:spLocks noGrp="1"/>
          </p:cNvSpPr>
          <p:nvPr>
            <p:ph type="title"/>
          </p:nvPr>
        </p:nvSpPr>
        <p:spPr/>
        <p:txBody>
          <a:bodyPr/>
          <a:lstStyle/>
          <a:p>
            <a:r>
              <a:rPr lang="en-CA" dirty="0"/>
              <a:t>THE PERMITTING PROCESS – MINE PLAN REVIEW</a:t>
            </a:r>
          </a:p>
        </p:txBody>
      </p:sp>
      <p:sp>
        <p:nvSpPr>
          <p:cNvPr id="3" name="Content Placeholder 2"/>
          <p:cNvSpPr>
            <a:spLocks noGrp="1"/>
          </p:cNvSpPr>
          <p:nvPr>
            <p:ph idx="1"/>
          </p:nvPr>
        </p:nvSpPr>
        <p:spPr>
          <a:xfrm>
            <a:off x="107504" y="915566"/>
            <a:ext cx="8928992" cy="576064"/>
          </a:xfrm>
        </p:spPr>
        <p:txBody>
          <a:bodyPr/>
          <a:lstStyle/>
          <a:p>
            <a:pPr marL="0" indent="0">
              <a:buNone/>
            </a:pPr>
            <a:r>
              <a:rPr lang="en-CA" dirty="0"/>
              <a:t>The US Forest Service generally follows a five-step process for reviewing mine plans:</a:t>
            </a:r>
          </a:p>
        </p:txBody>
      </p:sp>
      <p:graphicFrame>
        <p:nvGraphicFramePr>
          <p:cNvPr id="4" name="Diagram 3"/>
          <p:cNvGraphicFramePr/>
          <p:nvPr>
            <p:extLst>
              <p:ext uri="{D42A27DB-BD31-4B8C-83A1-F6EECF244321}">
                <p14:modId xmlns:p14="http://schemas.microsoft.com/office/powerpoint/2010/main" val="2691498839"/>
              </p:ext>
            </p:extLst>
          </p:nvPr>
        </p:nvGraphicFramePr>
        <p:xfrm>
          <a:off x="1" y="1976135"/>
          <a:ext cx="9108503" cy="3403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529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137"/>
          <a:stretch/>
        </p:blipFill>
        <p:spPr>
          <a:xfrm>
            <a:off x="18505" y="1"/>
            <a:ext cx="9125495" cy="5143500"/>
          </a:xfrm>
          <a:prstGeom prst="rect">
            <a:avLst/>
          </a:prstGeom>
        </p:spPr>
      </p:pic>
      <p:sp>
        <p:nvSpPr>
          <p:cNvPr id="4"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PRE-FEASIBILITY STUDY</a:t>
            </a:r>
          </a:p>
        </p:txBody>
      </p:sp>
      <p:grpSp>
        <p:nvGrpSpPr>
          <p:cNvPr id="5" name="Group 4"/>
          <p:cNvGrpSpPr/>
          <p:nvPr/>
        </p:nvGrpSpPr>
        <p:grpSpPr>
          <a:xfrm>
            <a:off x="2195736" y="2264681"/>
            <a:ext cx="4752527" cy="589471"/>
            <a:chOff x="3175093" y="2264681"/>
            <a:chExt cx="2684424" cy="589471"/>
          </a:xfrm>
        </p:grpSpPr>
        <p:cxnSp>
          <p:nvCxnSpPr>
            <p:cNvPr id="6" name="Straight Connector 5"/>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6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05978"/>
            <a:ext cx="8784976" cy="857250"/>
          </a:xfrm>
        </p:spPr>
        <p:txBody>
          <a:bodyPr/>
          <a:lstStyle/>
          <a:p>
            <a:r>
              <a:rPr lang="en-CA" spc="150" dirty="0"/>
              <a:t>HIGHLIGHTS: MIDAS GOLD &amp; THE STIBNITE GOLD PROJECT</a:t>
            </a:r>
            <a:endParaRPr lang="en-CA" dirty="0"/>
          </a:p>
        </p:txBody>
      </p:sp>
      <p:sp>
        <p:nvSpPr>
          <p:cNvPr id="4" name="Rectangle 3"/>
          <p:cNvSpPr/>
          <p:nvPr/>
        </p:nvSpPr>
        <p:spPr>
          <a:xfrm>
            <a:off x="35496" y="987574"/>
            <a:ext cx="4882823" cy="280855"/>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rPr>
              <a:t>WORLD CLASS GOLD PROJECT </a:t>
            </a:r>
            <a:r>
              <a:rPr lang="en-CA" sz="1100" b="1" baseline="30000" dirty="0">
                <a:solidFill>
                  <a:schemeClr val="bg1"/>
                </a:solidFill>
                <a:ea typeface="+mj-ea"/>
                <a:cs typeface="+mj-cs"/>
              </a:rPr>
              <a:t>(1, 2)</a:t>
            </a:r>
            <a:r>
              <a:rPr lang="en-CA" sz="1400" b="1" baseline="30000" dirty="0">
                <a:solidFill>
                  <a:schemeClr val="bg1"/>
                </a:solidFill>
              </a:rPr>
              <a:t> </a:t>
            </a:r>
          </a:p>
        </p:txBody>
      </p:sp>
      <p:sp>
        <p:nvSpPr>
          <p:cNvPr id="5" name="Rectangle 4"/>
          <p:cNvSpPr/>
          <p:nvPr/>
        </p:nvSpPr>
        <p:spPr>
          <a:xfrm>
            <a:off x="35495" y="1277901"/>
            <a:ext cx="4882824" cy="361979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46855" y="1273625"/>
            <a:ext cx="4871464" cy="3624069"/>
          </a:xfrm>
          <a:prstGeom prst="rect">
            <a:avLst/>
          </a:prstGeom>
          <a:noFill/>
        </p:spPr>
        <p:txBody>
          <a:bodyPr wrap="square">
            <a:spAutoFit/>
          </a:bodyPr>
          <a:lstStyle/>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Low geopolitical risk  </a:t>
            </a:r>
            <a:r>
              <a:rPr lang="en-CA" sz="1200" dirty="0">
                <a:latin typeface="Calibri" panose="020F0502020204030204" pitchFamily="34" charset="0"/>
              </a:rPr>
              <a:t>Idaho, USA – a stable mining jurisdiction</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Brownfields site  </a:t>
            </a:r>
            <a:r>
              <a:rPr lang="en-CA" sz="1200" dirty="0">
                <a:latin typeface="Calibri" panose="020F0502020204030204" pitchFamily="34" charset="0"/>
              </a:rPr>
              <a:t>Restoration of extensive prior disturbance</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Positive Pre-Feasibility Study  </a:t>
            </a:r>
            <a:r>
              <a:rPr lang="en-CA" sz="1200" dirty="0">
                <a:latin typeface="Calibri" panose="020F0502020204030204" pitchFamily="34" charset="0"/>
              </a:rPr>
              <a:t>US$832 million NPV &amp; 19.3% IRR (after tax at 5% discount rate) at $1,350/oz gold</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Multi-million ounce deposit  </a:t>
            </a:r>
            <a:r>
              <a:rPr lang="en-CA" sz="1200" dirty="0">
                <a:latin typeface="Calibri" panose="020F0502020204030204" pitchFamily="34" charset="0"/>
              </a:rPr>
              <a:t>8</a:t>
            </a:r>
            <a:r>
              <a:rPr lang="en-CA" sz="1200" baseline="30000" dirty="0">
                <a:latin typeface="Calibri" panose="020F0502020204030204" pitchFamily="34" charset="0"/>
              </a:rPr>
              <a:t>th</a:t>
            </a:r>
            <a:r>
              <a:rPr lang="en-CA" sz="1200" dirty="0">
                <a:latin typeface="Calibri" panose="020F0502020204030204" pitchFamily="34" charset="0"/>
              </a:rPr>
              <a:t> largest gold reserve in USA</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Size</a:t>
            </a:r>
            <a:r>
              <a:rPr lang="en-CA" sz="1200" dirty="0">
                <a:latin typeface="Calibri" panose="020F0502020204030204" pitchFamily="34" charset="0"/>
              </a:rPr>
              <a:t>  4 million oz gold produced over 12 year mine life</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Superior grade  </a:t>
            </a:r>
            <a:r>
              <a:rPr lang="en-CA" sz="1200" dirty="0">
                <a:latin typeface="Calibri" panose="020F0502020204030204" pitchFamily="34" charset="0"/>
              </a:rPr>
              <a:t>1.6g/t gold; 4</a:t>
            </a:r>
            <a:r>
              <a:rPr lang="en-CA" sz="1200" baseline="30000" dirty="0">
                <a:latin typeface="Calibri" panose="020F0502020204030204" pitchFamily="34" charset="0"/>
              </a:rPr>
              <a:t>th</a:t>
            </a:r>
            <a:r>
              <a:rPr lang="en-CA" sz="1200" dirty="0">
                <a:latin typeface="Calibri" panose="020F0502020204030204" pitchFamily="34" charset="0"/>
              </a:rPr>
              <a:t> highest grade open pit deposit in USA</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Scale  </a:t>
            </a:r>
            <a:r>
              <a:rPr lang="en-CA" sz="1200" dirty="0">
                <a:latin typeface="Calibri" panose="020F0502020204030204" pitchFamily="34" charset="0"/>
              </a:rPr>
              <a:t>388,000oz gold/year for first 4 years &amp; 337,000oz gold/year LOM</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Modest capital intensity  </a:t>
            </a:r>
            <a:r>
              <a:rPr lang="en-CA" sz="1200" dirty="0">
                <a:latin typeface="Calibri" panose="020F0502020204030204" pitchFamily="34" charset="0"/>
              </a:rPr>
              <a:t>US$242/oz life of mine production</a:t>
            </a:r>
            <a:endParaRPr lang="en-CA" sz="1200" b="1" dirty="0">
              <a:solidFill>
                <a:schemeClr val="tx2"/>
              </a:solidFill>
              <a:latin typeface="Calibri" panose="020F0502020204030204" pitchFamily="34" charset="0"/>
            </a:endParaRP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Low all-in sustaining costs</a:t>
            </a:r>
            <a:r>
              <a:rPr lang="en-CA" sz="1200" dirty="0">
                <a:latin typeface="Calibri" panose="020F0502020204030204" pitchFamily="34" charset="0"/>
              </a:rPr>
              <a:t>  $US526/oz for first 4 years </a:t>
            </a:r>
            <a:r>
              <a:rPr lang="en-CA" sz="1000" dirty="0">
                <a:latin typeface="Calibri" panose="020F0502020204030204" pitchFamily="34" charset="0"/>
              </a:rPr>
              <a:t>(cash cost + royalties + sustaining capital)</a:t>
            </a:r>
            <a:endParaRPr lang="en-CA" sz="1000" b="1" dirty="0">
              <a:solidFill>
                <a:schemeClr val="tx2"/>
              </a:solidFill>
              <a:latin typeface="Calibri" panose="020F0502020204030204" pitchFamily="34" charset="0"/>
            </a:endParaRP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Strong after-tax cash flow  </a:t>
            </a:r>
            <a:r>
              <a:rPr lang="en-CA" sz="1200" dirty="0">
                <a:latin typeface="Calibri" panose="020F0502020204030204" pitchFamily="34" charset="0"/>
              </a:rPr>
              <a:t>US$294 million/year (Years 1-4) &amp; US$254 million/year (Years 1-8)</a:t>
            </a:r>
            <a:endParaRPr lang="en-CA" sz="1200" b="1" dirty="0">
              <a:solidFill>
                <a:schemeClr val="tx2"/>
              </a:solidFill>
              <a:latin typeface="Calibri" panose="020F0502020204030204" pitchFamily="34" charset="0"/>
            </a:endParaRP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Strategic by-products</a:t>
            </a:r>
            <a:r>
              <a:rPr lang="en-CA" sz="1200" dirty="0">
                <a:latin typeface="Calibri" panose="020F0502020204030204" pitchFamily="34" charset="0"/>
              </a:rPr>
              <a:t>  Antimony + silver with production proven metallurgy</a:t>
            </a:r>
            <a:endParaRPr lang="en-CA" sz="1200" b="1" dirty="0">
              <a:solidFill>
                <a:schemeClr val="tx2"/>
              </a:solidFill>
              <a:latin typeface="Calibri" panose="020F0502020204030204" pitchFamily="34" charset="0"/>
            </a:endParaRP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Exploration potential  </a:t>
            </a:r>
            <a:r>
              <a:rPr lang="en-CA" sz="1200" dirty="0">
                <a:latin typeface="Calibri" panose="020F0502020204030204" pitchFamily="34" charset="0"/>
              </a:rPr>
              <a:t>All deposits open to expansion and multiple exploration prospects already drilled</a:t>
            </a:r>
          </a:p>
        </p:txBody>
      </p:sp>
      <p:sp>
        <p:nvSpPr>
          <p:cNvPr id="8" name="Rectangle 7"/>
          <p:cNvSpPr/>
          <p:nvPr/>
        </p:nvSpPr>
        <p:spPr>
          <a:xfrm>
            <a:off x="4990595" y="997454"/>
            <a:ext cx="4117640" cy="280855"/>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bg1"/>
                </a:solidFill>
              </a:rPr>
              <a:t>SOCIAL LICENCE</a:t>
            </a:r>
          </a:p>
        </p:txBody>
      </p:sp>
      <p:sp>
        <p:nvSpPr>
          <p:cNvPr id="10" name="Rectangle 9"/>
          <p:cNvSpPr/>
          <p:nvPr/>
        </p:nvSpPr>
        <p:spPr>
          <a:xfrm>
            <a:off x="4990595" y="1278310"/>
            <a:ext cx="4117640" cy="1092607"/>
          </a:xfrm>
          <a:prstGeom prst="rect">
            <a:avLst/>
          </a:prstGeom>
          <a:solidFill>
            <a:srgbClr val="F8F8F8">
              <a:alpha val="69020"/>
            </a:srgb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4990864" y="1278310"/>
            <a:ext cx="4117640" cy="1131079"/>
          </a:xfrm>
          <a:prstGeom prst="rect">
            <a:avLst/>
          </a:prstGeom>
          <a:noFill/>
        </p:spPr>
        <p:txBody>
          <a:bodyPr wrap="square">
            <a:spAutoFit/>
          </a:bodyPr>
          <a:lstStyle/>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Community Support </a:t>
            </a:r>
            <a:r>
              <a:rPr lang="en-CA" sz="1200" dirty="0">
                <a:latin typeface="Calibri" panose="020F0502020204030204" pitchFamily="34" charset="0"/>
              </a:rPr>
              <a:t> Strong local and state support</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Financial Support </a:t>
            </a:r>
            <a:r>
              <a:rPr lang="en-CA" sz="1200" dirty="0">
                <a:latin typeface="Calibri" panose="020F0502020204030204" pitchFamily="34" charset="0"/>
              </a:rPr>
              <a:t> Paulson, Franco-Nevada and Teck</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Corporate Depth</a:t>
            </a:r>
            <a:r>
              <a:rPr lang="en-CA" sz="1200" dirty="0">
                <a:latin typeface="Calibri" panose="020F0502020204030204" pitchFamily="34" charset="0"/>
              </a:rPr>
              <a:t>  Experienced management team and strong boards with local, state &amp; federal connections</a:t>
            </a:r>
          </a:p>
          <a:p>
            <a:pPr marL="171450" indent="-171450" fontAlgn="ctr">
              <a:spcAft>
                <a:spcPts val="250"/>
              </a:spcAft>
              <a:buClr>
                <a:schemeClr val="tx2"/>
              </a:buClr>
              <a:buFont typeface="Arial" panose="020B0604020202020204" pitchFamily="34" charset="0"/>
              <a:buChar char="•"/>
            </a:pPr>
            <a:r>
              <a:rPr lang="en-CA" sz="1200" b="1" dirty="0">
                <a:solidFill>
                  <a:schemeClr val="tx2"/>
                </a:solidFill>
                <a:latin typeface="Calibri" panose="020F0502020204030204" pitchFamily="34" charset="0"/>
              </a:rPr>
              <a:t>Well Funded </a:t>
            </a:r>
            <a:r>
              <a:rPr lang="en-CA" sz="1200" dirty="0">
                <a:latin typeface="Calibri" panose="020F0502020204030204" pitchFamily="34" charset="0"/>
              </a:rPr>
              <a:t>~US$42.2 million cash at June 30/16</a:t>
            </a:r>
            <a:endParaRPr lang="en-CA" sz="1200" b="1" dirty="0">
              <a:solidFill>
                <a:schemeClr val="tx2"/>
              </a:solidFill>
              <a:latin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0323" y="2499742"/>
            <a:ext cx="4111785" cy="1648113"/>
          </a:xfrm>
          <a:prstGeom prst="rect">
            <a:avLst/>
          </a:prstGeom>
        </p:spPr>
      </p:pic>
      <p:sp>
        <p:nvSpPr>
          <p:cNvPr id="12" name="TextBox 11"/>
          <p:cNvSpPr txBox="1"/>
          <p:nvPr/>
        </p:nvSpPr>
        <p:spPr>
          <a:xfrm>
            <a:off x="4918319" y="4219863"/>
            <a:ext cx="4184061" cy="684803"/>
          </a:xfrm>
          <a:prstGeom prst="rect">
            <a:avLst/>
          </a:prstGeom>
          <a:noFill/>
        </p:spPr>
        <p:txBody>
          <a:bodyPr wrap="square" lIns="68580" tIns="34290" rIns="68580" bIns="34290" rtlCol="0">
            <a:spAutoFit/>
          </a:bodyPr>
          <a:lstStyle/>
          <a:p>
            <a:pPr marL="136922" indent="-136922" algn="just">
              <a:buFontTx/>
              <a:buAutoNum type="arabicParenBoth"/>
            </a:pPr>
            <a:r>
              <a:rPr lang="en-CA" sz="800" dirty="0">
                <a:solidFill>
                  <a:schemeClr val="bg1">
                    <a:lumMod val="50000"/>
                  </a:schemeClr>
                </a:solidFill>
                <a:latin typeface="Calibri" panose="020F0502020204030204" pitchFamily="34" charset="0"/>
              </a:rPr>
              <a:t>The Pre-Feasibility Study (“PFS”) is intended to be read as a whole and sections should not be read or relied upon out of context.  The information in this presentation is subject to the assumptions, exclusions and qualifications contained in the PFS.  See “Regulatory Information” at the end of this presentation.</a:t>
            </a:r>
          </a:p>
          <a:p>
            <a:pPr marL="136922" indent="-136922" algn="just">
              <a:buFontTx/>
              <a:buAutoNum type="arabicParenBoth"/>
            </a:pPr>
            <a:r>
              <a:rPr lang="en-CA" sz="800" dirty="0">
                <a:solidFill>
                  <a:schemeClr val="bg1">
                    <a:lumMod val="50000"/>
                  </a:schemeClr>
                </a:solidFill>
                <a:latin typeface="Calibri" panose="020F0502020204030204" pitchFamily="34" charset="0"/>
              </a:rPr>
              <a:t>See non-IFRS measures at conclusion</a:t>
            </a:r>
          </a:p>
        </p:txBody>
      </p:sp>
    </p:spTree>
    <p:extLst>
      <p:ext uri="{BB962C8B-B14F-4D97-AF65-F5344CB8AC3E}">
        <p14:creationId xmlns:p14="http://schemas.microsoft.com/office/powerpoint/2010/main" val="2599087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17" y="1564521"/>
            <a:ext cx="2996741" cy="184882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6588" y="1383870"/>
            <a:ext cx="3007412" cy="203401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73045" y="1390802"/>
            <a:ext cx="3009788" cy="2022542"/>
          </a:xfrm>
          <a:prstGeom prst="rect">
            <a:avLst/>
          </a:prstGeom>
        </p:spPr>
      </p:pic>
      <p:graphicFrame>
        <p:nvGraphicFramePr>
          <p:cNvPr id="7" name="Chart 6"/>
          <p:cNvGraphicFramePr/>
          <p:nvPr>
            <p:extLst>
              <p:ext uri="{D42A27DB-BD31-4B8C-83A1-F6EECF244321}">
                <p14:modId xmlns:p14="http://schemas.microsoft.com/office/powerpoint/2010/main" val="1398054067"/>
              </p:ext>
            </p:extLst>
          </p:nvPr>
        </p:nvGraphicFramePr>
        <p:xfrm>
          <a:off x="-675682" y="2675572"/>
          <a:ext cx="3911906" cy="22514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2610670041"/>
              </p:ext>
            </p:extLst>
          </p:nvPr>
        </p:nvGraphicFramePr>
        <p:xfrm>
          <a:off x="2770953" y="2868368"/>
          <a:ext cx="3305517" cy="18047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p:cNvGraphicFramePr/>
          <p:nvPr>
            <p:extLst>
              <p:ext uri="{D42A27DB-BD31-4B8C-83A1-F6EECF244321}">
                <p14:modId xmlns:p14="http://schemas.microsoft.com/office/powerpoint/2010/main" val="2393208762"/>
              </p:ext>
            </p:extLst>
          </p:nvPr>
        </p:nvGraphicFramePr>
        <p:xfrm>
          <a:off x="5910789" y="2804856"/>
          <a:ext cx="3128177" cy="1912677"/>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p:cNvSpPr txBox="1"/>
          <p:nvPr/>
        </p:nvSpPr>
        <p:spPr>
          <a:xfrm>
            <a:off x="197161" y="1601986"/>
            <a:ext cx="1112356" cy="315471"/>
          </a:xfrm>
          <a:prstGeom prst="rect">
            <a:avLst/>
          </a:prstGeom>
          <a:noFill/>
        </p:spPr>
        <p:txBody>
          <a:bodyPr wrap="none" lIns="68580" tIns="34290" rIns="68580" bIns="34290" rtlCol="0">
            <a:spAutoFit/>
          </a:bodyPr>
          <a:lstStyle/>
          <a:p>
            <a:r>
              <a:rPr lang="en-CA" sz="1600" b="1" dirty="0">
                <a:latin typeface="Calibri" panose="020F0502020204030204" pitchFamily="34" charset="0"/>
              </a:rPr>
              <a:t>Yellow Pine</a:t>
            </a:r>
          </a:p>
        </p:txBody>
      </p:sp>
      <p:sp>
        <p:nvSpPr>
          <p:cNvPr id="11" name="TextBox 10"/>
          <p:cNvSpPr txBox="1"/>
          <p:nvPr/>
        </p:nvSpPr>
        <p:spPr>
          <a:xfrm>
            <a:off x="3851920" y="1608207"/>
            <a:ext cx="1191031" cy="315471"/>
          </a:xfrm>
          <a:prstGeom prst="rect">
            <a:avLst/>
          </a:prstGeom>
          <a:noFill/>
        </p:spPr>
        <p:txBody>
          <a:bodyPr wrap="none" lIns="68580" tIns="34290" rIns="68580" bIns="34290" rtlCol="0">
            <a:spAutoFit/>
          </a:bodyPr>
          <a:lstStyle/>
          <a:p>
            <a:pPr algn="ctr"/>
            <a:r>
              <a:rPr lang="en-CA" sz="1600" b="1" dirty="0">
                <a:latin typeface="Calibri" panose="020F0502020204030204" pitchFamily="34" charset="0"/>
              </a:rPr>
              <a:t>Hangar Flats</a:t>
            </a:r>
          </a:p>
        </p:txBody>
      </p:sp>
      <p:sp>
        <p:nvSpPr>
          <p:cNvPr id="12" name="TextBox 11"/>
          <p:cNvSpPr txBox="1"/>
          <p:nvPr/>
        </p:nvSpPr>
        <p:spPr>
          <a:xfrm>
            <a:off x="7765048" y="1587574"/>
            <a:ext cx="936795" cy="315471"/>
          </a:xfrm>
          <a:prstGeom prst="rect">
            <a:avLst/>
          </a:prstGeom>
          <a:noFill/>
        </p:spPr>
        <p:txBody>
          <a:bodyPr wrap="none" lIns="68580" tIns="34290" rIns="68580" bIns="34290" rtlCol="0">
            <a:spAutoFit/>
          </a:bodyPr>
          <a:lstStyle/>
          <a:p>
            <a:pPr algn="ctr"/>
            <a:r>
              <a:rPr lang="en-CA" sz="1600" b="1" dirty="0">
                <a:latin typeface="Calibri" panose="020F0502020204030204" pitchFamily="34" charset="0"/>
              </a:rPr>
              <a:t>West End</a:t>
            </a:r>
          </a:p>
        </p:txBody>
      </p:sp>
      <p:sp>
        <p:nvSpPr>
          <p:cNvPr id="13" name="TextBox 12"/>
          <p:cNvSpPr txBox="1"/>
          <p:nvPr/>
        </p:nvSpPr>
        <p:spPr>
          <a:xfrm>
            <a:off x="1947348" y="4926995"/>
            <a:ext cx="6945132" cy="176972"/>
          </a:xfrm>
          <a:prstGeom prst="rect">
            <a:avLst/>
          </a:prstGeom>
          <a:noFill/>
        </p:spPr>
        <p:txBody>
          <a:bodyPr wrap="square" lIns="68580" tIns="34290" rIns="68580" bIns="34290" rtlCol="0">
            <a:spAutoFit/>
          </a:bodyPr>
          <a:lstStyle/>
          <a:p>
            <a:r>
              <a:rPr lang="en-CA" sz="700" i="1" dirty="0">
                <a:latin typeface="Calibri" panose="020F0502020204030204" pitchFamily="34" charset="0"/>
              </a:rPr>
              <a:t>* See table and disclaimers at back of the presentation and Company news release dated September 10, 2014 and December 15, 2014 for full details on the resource and reserve estimates.</a:t>
            </a:r>
            <a:endParaRPr lang="en-CA" sz="700" dirty="0">
              <a:latin typeface="Calibri" panose="020F0502020204030204" pitchFamily="34" charset="0"/>
            </a:endParaRPr>
          </a:p>
        </p:txBody>
      </p:sp>
      <p:sp>
        <p:nvSpPr>
          <p:cNvPr id="14" name="Oval 13"/>
          <p:cNvSpPr/>
          <p:nvPr/>
        </p:nvSpPr>
        <p:spPr>
          <a:xfrm>
            <a:off x="1331640" y="3177381"/>
            <a:ext cx="1488849" cy="1439073"/>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CA" sz="1200" b="1" dirty="0">
                <a:latin typeface="Calibri" panose="020F0502020204030204" pitchFamily="34" charset="0"/>
              </a:rPr>
              <a:t>Probable</a:t>
            </a:r>
          </a:p>
          <a:p>
            <a:pPr algn="ctr"/>
            <a:r>
              <a:rPr lang="en-CA" sz="1200" b="1" dirty="0">
                <a:latin typeface="Calibri" panose="020F0502020204030204" pitchFamily="34" charset="0"/>
              </a:rPr>
              <a:t>Reserves:</a:t>
            </a:r>
          </a:p>
          <a:p>
            <a:pPr algn="ctr"/>
            <a:r>
              <a:rPr lang="en-CA" sz="1200" b="1" dirty="0">
                <a:latin typeface="Calibri" panose="020F0502020204030204" pitchFamily="34" charset="0"/>
              </a:rPr>
              <a:t>2.5 Moz</a:t>
            </a:r>
          </a:p>
          <a:p>
            <a:pPr algn="ctr"/>
            <a:r>
              <a:rPr lang="en-CA" sz="1200" b="1" dirty="0">
                <a:latin typeface="Calibri" panose="020F0502020204030204" pitchFamily="34" charset="0"/>
              </a:rPr>
              <a:t>1.97 g/t Au</a:t>
            </a:r>
          </a:p>
        </p:txBody>
      </p:sp>
      <p:sp>
        <p:nvSpPr>
          <p:cNvPr id="15" name="Oval 14"/>
          <p:cNvSpPr/>
          <p:nvPr/>
        </p:nvSpPr>
        <p:spPr>
          <a:xfrm>
            <a:off x="4656298" y="3287620"/>
            <a:ext cx="1087118" cy="1050274"/>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CA" sz="1200" b="1" dirty="0">
                <a:latin typeface="Calibri" panose="020F0502020204030204" pitchFamily="34" charset="0"/>
              </a:rPr>
              <a:t>Probable Reserves:</a:t>
            </a:r>
          </a:p>
          <a:p>
            <a:pPr algn="ctr"/>
            <a:r>
              <a:rPr lang="en-CA" sz="1200" b="1" dirty="0">
                <a:latin typeface="Calibri" panose="020F0502020204030204" pitchFamily="34" charset="0"/>
              </a:rPr>
              <a:t>0.7 Moz</a:t>
            </a:r>
          </a:p>
          <a:p>
            <a:pPr algn="ctr"/>
            <a:r>
              <a:rPr lang="en-CA" sz="1200" b="1" dirty="0">
                <a:latin typeface="Calibri" panose="020F0502020204030204" pitchFamily="34" charset="0"/>
              </a:rPr>
              <a:t>1.53 g/t Au</a:t>
            </a:r>
          </a:p>
        </p:txBody>
      </p:sp>
      <p:sp>
        <p:nvSpPr>
          <p:cNvPr id="16" name="Oval 15"/>
          <p:cNvSpPr/>
          <p:nvPr/>
        </p:nvSpPr>
        <p:spPr>
          <a:xfrm>
            <a:off x="7755960" y="3193375"/>
            <a:ext cx="1283006" cy="1238765"/>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CA" sz="1200" b="1" dirty="0">
                <a:latin typeface="Calibri" panose="020F0502020204030204" pitchFamily="34" charset="0"/>
              </a:rPr>
              <a:t>Probable Reserves:</a:t>
            </a:r>
          </a:p>
          <a:p>
            <a:pPr algn="ctr"/>
            <a:r>
              <a:rPr lang="en-CA" sz="1200" b="1" dirty="0">
                <a:latin typeface="Calibri" panose="020F0502020204030204" pitchFamily="34" charset="0"/>
              </a:rPr>
              <a:t>1.3 Moz</a:t>
            </a:r>
          </a:p>
          <a:p>
            <a:pPr algn="ctr"/>
            <a:r>
              <a:rPr lang="en-CA" sz="1200" b="1" dirty="0">
                <a:latin typeface="Calibri" panose="020F0502020204030204" pitchFamily="34" charset="0"/>
              </a:rPr>
              <a:t>1.22 g/t Au</a:t>
            </a:r>
          </a:p>
        </p:txBody>
      </p:sp>
      <p:sp>
        <p:nvSpPr>
          <p:cNvPr id="2" name="TextBox 1"/>
          <p:cNvSpPr txBox="1"/>
          <p:nvPr/>
        </p:nvSpPr>
        <p:spPr>
          <a:xfrm>
            <a:off x="1488520" y="4673079"/>
            <a:ext cx="6484844" cy="284693"/>
          </a:xfrm>
          <a:prstGeom prst="rect">
            <a:avLst/>
          </a:prstGeom>
          <a:noFill/>
        </p:spPr>
        <p:txBody>
          <a:bodyPr wrap="square" lIns="68580" tIns="34290" rIns="68580" bIns="34290" rtlCol="0">
            <a:spAutoFit/>
          </a:bodyPr>
          <a:lstStyle/>
          <a:p>
            <a:pPr algn="ctr"/>
            <a:r>
              <a:rPr lang="en-CA" sz="1400" b="1" i="1" dirty="0">
                <a:solidFill>
                  <a:schemeClr val="accent2"/>
                </a:solidFill>
                <a:latin typeface="Calibri" panose="020F0502020204030204" pitchFamily="34" charset="0"/>
              </a:rPr>
              <a:t>Plus reserves of 102,000 oz at a grade of 1.17 g/t gold in historic tailings</a:t>
            </a:r>
          </a:p>
        </p:txBody>
      </p:sp>
      <p:sp>
        <p:nvSpPr>
          <p:cNvPr id="17" name="TextBox 16"/>
          <p:cNvSpPr txBox="1"/>
          <p:nvPr/>
        </p:nvSpPr>
        <p:spPr>
          <a:xfrm>
            <a:off x="-8917" y="959639"/>
            <a:ext cx="9152917" cy="623248"/>
          </a:xfrm>
          <a:prstGeom prst="rect">
            <a:avLst/>
          </a:prstGeom>
          <a:solidFill>
            <a:schemeClr val="tx2"/>
          </a:solidFill>
        </p:spPr>
        <p:txBody>
          <a:bodyPr wrap="square" lIns="68580" tIns="34290" rIns="68580" bIns="34290" rtlCol="0">
            <a:spAutoFit/>
          </a:bodyPr>
          <a:lstStyle/>
          <a:p>
            <a:pPr algn="ctr"/>
            <a:r>
              <a:rPr lang="en-CA" b="1" dirty="0">
                <a:solidFill>
                  <a:schemeClr val="bg1"/>
                </a:solidFill>
                <a:latin typeface="Calibri" panose="020F0502020204030204" pitchFamily="34" charset="0"/>
              </a:rPr>
              <a:t>Totals for all deposits:  PROBABLE RESERVES 4.6 Moz  </a:t>
            </a:r>
          </a:p>
          <a:p>
            <a:pPr algn="ctr"/>
            <a:r>
              <a:rPr lang="en-CA" b="1" dirty="0">
                <a:solidFill>
                  <a:schemeClr val="bg1"/>
                </a:solidFill>
                <a:latin typeface="Calibri" panose="020F0502020204030204" pitchFamily="34" charset="0"/>
              </a:rPr>
              <a:t>included in INDICATED 5.5Moz  and  INFERRED 1.1 Moz RESOURCE</a:t>
            </a:r>
          </a:p>
        </p:txBody>
      </p:sp>
      <p:sp>
        <p:nvSpPr>
          <p:cNvPr id="18" name="Title 17"/>
          <p:cNvSpPr>
            <a:spLocks noGrp="1"/>
          </p:cNvSpPr>
          <p:nvPr>
            <p:ph type="title"/>
          </p:nvPr>
        </p:nvSpPr>
        <p:spPr>
          <a:xfrm>
            <a:off x="179512" y="123478"/>
            <a:ext cx="8964488" cy="857250"/>
          </a:xfrm>
        </p:spPr>
        <p:txBody>
          <a:bodyPr>
            <a:normAutofit/>
          </a:bodyPr>
          <a:lstStyle/>
          <a:p>
            <a:r>
              <a:rPr lang="en-CA" sz="2300" dirty="0"/>
              <a:t>WORLD CLASS MINERAL RESOURCES AND RESERVES* </a:t>
            </a:r>
            <a:br>
              <a:rPr lang="en-CA" sz="2300" dirty="0"/>
            </a:br>
            <a:r>
              <a:rPr lang="en-CA" sz="1300" spc="0" dirty="0"/>
              <a:t>(September 10,  2014 / December 15, 2014; “M” = millions) </a:t>
            </a:r>
          </a:p>
        </p:txBody>
      </p:sp>
    </p:spTree>
    <p:extLst>
      <p:ext uri="{BB962C8B-B14F-4D97-AF65-F5344CB8AC3E}">
        <p14:creationId xmlns:p14="http://schemas.microsoft.com/office/powerpoint/2010/main" val="7039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3" y="4859217"/>
            <a:ext cx="8964488" cy="284693"/>
          </a:xfrm>
          <a:prstGeom prst="rect">
            <a:avLst/>
          </a:prstGeom>
          <a:noFill/>
        </p:spPr>
        <p:txBody>
          <a:bodyPr wrap="square" lIns="68580" tIns="34290" rIns="68580" bIns="34290" rtlCol="0">
            <a:spAutoFit/>
          </a:bodyPr>
          <a:lstStyle/>
          <a:p>
            <a:r>
              <a:rPr lang="en-CA" sz="700" dirty="0"/>
              <a:t>* The PFS is intended to be read as a whole and sections should not be read or relied upon out of context.  The information in this presentation is subject to the assumptions, exclusions and qualifications contained in the PFS.  See “Regulatory Information” at the end of this presentation.</a:t>
            </a:r>
          </a:p>
        </p:txBody>
      </p:sp>
      <p:sp>
        <p:nvSpPr>
          <p:cNvPr id="6" name="Rectangle 5"/>
          <p:cNvSpPr/>
          <p:nvPr/>
        </p:nvSpPr>
        <p:spPr>
          <a:xfrm>
            <a:off x="3437911" y="4576962"/>
            <a:ext cx="2339004" cy="315471"/>
          </a:xfrm>
          <a:prstGeom prst="rect">
            <a:avLst/>
          </a:prstGeom>
        </p:spPr>
        <p:txBody>
          <a:bodyPr wrap="square" lIns="68580" tIns="34290" rIns="68580" bIns="34290">
            <a:spAutoFit/>
          </a:bodyPr>
          <a:lstStyle/>
          <a:p>
            <a:pPr algn="ctr"/>
            <a:r>
              <a:rPr lang="en-CA" sz="800" b="1" dirty="0"/>
              <a:t>In this presentation, “M” = million, “k” = thousands, all amounts in US$, “LOM “ = Life-of-mine</a:t>
            </a:r>
          </a:p>
        </p:txBody>
      </p:sp>
      <p:graphicFrame>
        <p:nvGraphicFramePr>
          <p:cNvPr id="7" name="Chart 6"/>
          <p:cNvGraphicFramePr/>
          <p:nvPr>
            <p:extLst>
              <p:ext uri="{D42A27DB-BD31-4B8C-83A1-F6EECF244321}">
                <p14:modId xmlns:p14="http://schemas.microsoft.com/office/powerpoint/2010/main" val="3427396160"/>
              </p:ext>
            </p:extLst>
          </p:nvPr>
        </p:nvGraphicFramePr>
        <p:xfrm>
          <a:off x="4932060" y="1005725"/>
          <a:ext cx="3896550" cy="16380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 7"/>
          <p:cNvGraphicFramePr/>
          <p:nvPr>
            <p:extLst>
              <p:ext uri="{D42A27DB-BD31-4B8C-83A1-F6EECF244321}">
                <p14:modId xmlns:p14="http://schemas.microsoft.com/office/powerpoint/2010/main" val="3127308951"/>
              </p:ext>
            </p:extLst>
          </p:nvPr>
        </p:nvGraphicFramePr>
        <p:xfrm>
          <a:off x="2978037" y="3185940"/>
          <a:ext cx="1995039" cy="1306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3527963" y="2865711"/>
            <a:ext cx="388568" cy="284693"/>
          </a:xfrm>
          <a:prstGeom prst="rect">
            <a:avLst/>
          </a:prstGeom>
          <a:noFill/>
        </p:spPr>
        <p:txBody>
          <a:bodyPr wrap="none" lIns="68580" tIns="34290" rIns="68580" bIns="34290" rtlCol="0">
            <a:spAutoFit/>
          </a:bodyPr>
          <a:lstStyle/>
          <a:p>
            <a:r>
              <a:rPr lang="en-CA" sz="1400" b="1" dirty="0">
                <a:solidFill>
                  <a:srgbClr val="000000"/>
                </a:solidFill>
              </a:rPr>
              <a:t>IRR</a:t>
            </a:r>
          </a:p>
        </p:txBody>
      </p:sp>
      <p:sp>
        <p:nvSpPr>
          <p:cNvPr id="10" name="TextBox 9"/>
          <p:cNvSpPr txBox="1"/>
          <p:nvPr/>
        </p:nvSpPr>
        <p:spPr>
          <a:xfrm>
            <a:off x="3194735" y="3430766"/>
            <a:ext cx="486352" cy="207749"/>
          </a:xfrm>
          <a:prstGeom prst="rect">
            <a:avLst/>
          </a:prstGeom>
          <a:noFill/>
        </p:spPr>
        <p:txBody>
          <a:bodyPr wrap="none" lIns="68580" tIns="34290" rIns="68580" bIns="34290" rtlCol="0">
            <a:spAutoFit/>
          </a:bodyPr>
          <a:lstStyle/>
          <a:p>
            <a:r>
              <a:rPr lang="en-CA" sz="900" b="1" dirty="0">
                <a:solidFill>
                  <a:schemeClr val="bg1"/>
                </a:solidFill>
              </a:rPr>
              <a:t>pre-tax</a:t>
            </a:r>
          </a:p>
        </p:txBody>
      </p:sp>
      <p:sp>
        <p:nvSpPr>
          <p:cNvPr id="11" name="TextBox 10"/>
          <p:cNvSpPr txBox="1"/>
          <p:nvPr/>
        </p:nvSpPr>
        <p:spPr>
          <a:xfrm>
            <a:off x="3722247" y="4094779"/>
            <a:ext cx="558486" cy="207749"/>
          </a:xfrm>
          <a:prstGeom prst="rect">
            <a:avLst/>
          </a:prstGeom>
          <a:noFill/>
        </p:spPr>
        <p:txBody>
          <a:bodyPr wrap="none" lIns="68580" tIns="34290" rIns="68580" bIns="34290" rtlCol="0">
            <a:spAutoFit/>
          </a:bodyPr>
          <a:lstStyle/>
          <a:p>
            <a:r>
              <a:rPr lang="en-CA" sz="900" b="1" dirty="0">
                <a:solidFill>
                  <a:srgbClr val="000000"/>
                </a:solidFill>
              </a:rPr>
              <a:t>after-tax</a:t>
            </a:r>
          </a:p>
        </p:txBody>
      </p:sp>
      <p:graphicFrame>
        <p:nvGraphicFramePr>
          <p:cNvPr id="12" name="Diagram 11"/>
          <p:cNvGraphicFramePr/>
          <p:nvPr>
            <p:extLst>
              <p:ext uri="{D42A27DB-BD31-4B8C-83A1-F6EECF244321}">
                <p14:modId xmlns:p14="http://schemas.microsoft.com/office/powerpoint/2010/main" val="4220004118"/>
              </p:ext>
            </p:extLst>
          </p:nvPr>
        </p:nvGraphicFramePr>
        <p:xfrm>
          <a:off x="4640376" y="3110906"/>
          <a:ext cx="2026439" cy="13801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p:cNvSpPr txBox="1"/>
          <p:nvPr/>
        </p:nvSpPr>
        <p:spPr>
          <a:xfrm>
            <a:off x="4820450" y="2865712"/>
            <a:ext cx="1051313" cy="284693"/>
          </a:xfrm>
          <a:prstGeom prst="rect">
            <a:avLst/>
          </a:prstGeom>
          <a:noFill/>
        </p:spPr>
        <p:txBody>
          <a:bodyPr wrap="none" lIns="68580" tIns="34290" rIns="68580" bIns="34290" rtlCol="0">
            <a:spAutoFit/>
          </a:bodyPr>
          <a:lstStyle/>
          <a:p>
            <a:r>
              <a:rPr lang="en-CA" sz="1400" b="1" dirty="0">
                <a:solidFill>
                  <a:srgbClr val="000000"/>
                </a:solidFill>
              </a:rPr>
              <a:t>NPV</a:t>
            </a:r>
            <a:r>
              <a:rPr lang="en-CA" sz="1400" b="1" baseline="-25000" dirty="0">
                <a:solidFill>
                  <a:srgbClr val="000000"/>
                </a:solidFill>
              </a:rPr>
              <a:t>5%</a:t>
            </a:r>
            <a:r>
              <a:rPr lang="en-CA" sz="1400" b="1" dirty="0">
                <a:solidFill>
                  <a:srgbClr val="000000"/>
                </a:solidFill>
              </a:rPr>
              <a:t> (US$)</a:t>
            </a:r>
          </a:p>
        </p:txBody>
      </p:sp>
      <p:sp>
        <p:nvSpPr>
          <p:cNvPr id="14" name="TextBox 13"/>
          <p:cNvSpPr txBox="1"/>
          <p:nvPr/>
        </p:nvSpPr>
        <p:spPr>
          <a:xfrm>
            <a:off x="5453614" y="3399988"/>
            <a:ext cx="486352" cy="207749"/>
          </a:xfrm>
          <a:prstGeom prst="rect">
            <a:avLst/>
          </a:prstGeom>
          <a:noFill/>
        </p:spPr>
        <p:txBody>
          <a:bodyPr wrap="none" lIns="68580" tIns="34290" rIns="68580" bIns="34290" rtlCol="0">
            <a:spAutoFit/>
          </a:bodyPr>
          <a:lstStyle/>
          <a:p>
            <a:r>
              <a:rPr lang="en-CA" sz="900" b="1" dirty="0">
                <a:solidFill>
                  <a:srgbClr val="000000"/>
                </a:solidFill>
              </a:rPr>
              <a:t>pre-tax</a:t>
            </a:r>
          </a:p>
        </p:txBody>
      </p:sp>
      <p:sp>
        <p:nvSpPr>
          <p:cNvPr id="15" name="TextBox 14"/>
          <p:cNvSpPr txBox="1"/>
          <p:nvPr/>
        </p:nvSpPr>
        <p:spPr>
          <a:xfrm>
            <a:off x="4906072" y="4075771"/>
            <a:ext cx="558486" cy="207749"/>
          </a:xfrm>
          <a:prstGeom prst="rect">
            <a:avLst/>
          </a:prstGeom>
          <a:noFill/>
        </p:spPr>
        <p:txBody>
          <a:bodyPr wrap="none" lIns="68580" tIns="34290" rIns="68580" bIns="34290" rtlCol="0">
            <a:spAutoFit/>
          </a:bodyPr>
          <a:lstStyle/>
          <a:p>
            <a:r>
              <a:rPr lang="en-CA" sz="900" b="1" dirty="0">
                <a:solidFill>
                  <a:srgbClr val="000000"/>
                </a:solidFill>
              </a:rPr>
              <a:t>after-tax</a:t>
            </a:r>
          </a:p>
        </p:txBody>
      </p:sp>
      <p:sp>
        <p:nvSpPr>
          <p:cNvPr id="17" name="TextBox 16"/>
          <p:cNvSpPr txBox="1"/>
          <p:nvPr/>
        </p:nvSpPr>
        <p:spPr>
          <a:xfrm>
            <a:off x="899592" y="3205996"/>
            <a:ext cx="1342355" cy="238527"/>
          </a:xfrm>
          <a:prstGeom prst="rect">
            <a:avLst/>
          </a:prstGeom>
          <a:noFill/>
        </p:spPr>
        <p:txBody>
          <a:bodyPr wrap="none" lIns="68580" tIns="34290" rIns="68580" bIns="34290" rtlCol="0">
            <a:spAutoFit/>
          </a:bodyPr>
          <a:lstStyle/>
          <a:p>
            <a:r>
              <a:rPr lang="en-CA" sz="1100" b="1" dirty="0">
                <a:solidFill>
                  <a:schemeClr val="accent2"/>
                </a:solidFill>
              </a:rPr>
              <a:t>= $242/oz  produced</a:t>
            </a:r>
          </a:p>
        </p:txBody>
      </p:sp>
      <p:graphicFrame>
        <p:nvGraphicFramePr>
          <p:cNvPr id="18" name="Chart 17"/>
          <p:cNvGraphicFramePr/>
          <p:nvPr>
            <p:extLst>
              <p:ext uri="{D42A27DB-BD31-4B8C-83A1-F6EECF244321}">
                <p14:modId xmlns:p14="http://schemas.microsoft.com/office/powerpoint/2010/main" val="3572700412"/>
              </p:ext>
            </p:extLst>
          </p:nvPr>
        </p:nvGraphicFramePr>
        <p:xfrm>
          <a:off x="5939966" y="2395312"/>
          <a:ext cx="3505739" cy="242192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9" name="Chart 18"/>
          <p:cNvGraphicFramePr/>
          <p:nvPr>
            <p:extLst>
              <p:ext uri="{D42A27DB-BD31-4B8C-83A1-F6EECF244321}">
                <p14:modId xmlns:p14="http://schemas.microsoft.com/office/powerpoint/2010/main" val="2121623922"/>
              </p:ext>
            </p:extLst>
          </p:nvPr>
        </p:nvGraphicFramePr>
        <p:xfrm>
          <a:off x="-235212" y="2627152"/>
          <a:ext cx="3513521" cy="235108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p:cNvGraphicFramePr/>
          <p:nvPr>
            <p:extLst>
              <p:ext uri="{D42A27DB-BD31-4B8C-83A1-F6EECF244321}">
                <p14:modId xmlns:p14="http://schemas.microsoft.com/office/powerpoint/2010/main" val="907971279"/>
              </p:ext>
            </p:extLst>
          </p:nvPr>
        </p:nvGraphicFramePr>
        <p:xfrm>
          <a:off x="248930" y="1014715"/>
          <a:ext cx="3896550" cy="1629043"/>
        </p:xfrm>
        <a:graphic>
          <a:graphicData uri="http://schemas.openxmlformats.org/drawingml/2006/chart">
            <c:chart xmlns:c="http://schemas.openxmlformats.org/drawingml/2006/chart" xmlns:r="http://schemas.openxmlformats.org/officeDocument/2006/relationships" r:id="rId15"/>
          </a:graphicData>
        </a:graphic>
      </p:graphicFrame>
      <p:sp>
        <p:nvSpPr>
          <p:cNvPr id="2" name="TextBox 1"/>
          <p:cNvSpPr txBox="1"/>
          <p:nvPr/>
        </p:nvSpPr>
        <p:spPr>
          <a:xfrm>
            <a:off x="7130208" y="3507854"/>
            <a:ext cx="758862" cy="238527"/>
          </a:xfrm>
          <a:prstGeom prst="rect">
            <a:avLst/>
          </a:prstGeom>
          <a:noFill/>
        </p:spPr>
        <p:txBody>
          <a:bodyPr wrap="none" lIns="68580" tIns="34290" rIns="68580" bIns="34290" rtlCol="0">
            <a:spAutoFit/>
          </a:bodyPr>
          <a:lstStyle/>
          <a:p>
            <a:r>
              <a:rPr lang="en-CA" sz="1100" b="1" u="sng" dirty="0"/>
              <a:t>Cash Costs</a:t>
            </a:r>
          </a:p>
        </p:txBody>
      </p:sp>
      <p:sp>
        <p:nvSpPr>
          <p:cNvPr id="16" name="TextBox 15"/>
          <p:cNvSpPr txBox="1"/>
          <p:nvPr/>
        </p:nvSpPr>
        <p:spPr>
          <a:xfrm>
            <a:off x="6663990" y="4387045"/>
            <a:ext cx="427040" cy="407804"/>
          </a:xfrm>
          <a:prstGeom prst="rect">
            <a:avLst/>
          </a:prstGeom>
          <a:solidFill>
            <a:schemeClr val="tx2"/>
          </a:solidFill>
        </p:spPr>
        <p:txBody>
          <a:bodyPr wrap="none" lIns="68580" tIns="34290" rIns="68580" bIns="34290" rtlCol="0">
            <a:spAutoFit/>
          </a:bodyPr>
          <a:lstStyle/>
          <a:p>
            <a:r>
              <a:rPr lang="en-CA" sz="1100" b="1" dirty="0">
                <a:solidFill>
                  <a:schemeClr val="bg1"/>
                </a:solidFill>
              </a:rPr>
              <a:t>AISC</a:t>
            </a:r>
          </a:p>
          <a:p>
            <a:r>
              <a:rPr lang="en-CA" sz="1100" b="1" dirty="0">
                <a:solidFill>
                  <a:schemeClr val="bg1"/>
                </a:solidFill>
              </a:rPr>
              <a:t>$506</a:t>
            </a:r>
          </a:p>
        </p:txBody>
      </p:sp>
      <p:sp>
        <p:nvSpPr>
          <p:cNvPr id="21" name="TextBox 20"/>
          <p:cNvSpPr txBox="1"/>
          <p:nvPr/>
        </p:nvSpPr>
        <p:spPr>
          <a:xfrm>
            <a:off x="7332226" y="4484629"/>
            <a:ext cx="427040" cy="407804"/>
          </a:xfrm>
          <a:prstGeom prst="rect">
            <a:avLst/>
          </a:prstGeom>
          <a:solidFill>
            <a:schemeClr val="tx2"/>
          </a:solidFill>
        </p:spPr>
        <p:txBody>
          <a:bodyPr wrap="none" lIns="68580" tIns="34290" rIns="68580" bIns="34290" rtlCol="0">
            <a:spAutoFit/>
          </a:bodyPr>
          <a:lstStyle/>
          <a:p>
            <a:r>
              <a:rPr lang="en-CA" sz="1100" b="1" dirty="0">
                <a:solidFill>
                  <a:schemeClr val="bg1"/>
                </a:solidFill>
              </a:rPr>
              <a:t>AISC</a:t>
            </a:r>
          </a:p>
          <a:p>
            <a:r>
              <a:rPr lang="en-CA" sz="1100" b="1" dirty="0">
                <a:solidFill>
                  <a:schemeClr val="bg1"/>
                </a:solidFill>
              </a:rPr>
              <a:t>$616</a:t>
            </a:r>
          </a:p>
        </p:txBody>
      </p:sp>
      <p:cxnSp>
        <p:nvCxnSpPr>
          <p:cNvPr id="23" name="Straight Connector 22"/>
          <p:cNvCxnSpPr/>
          <p:nvPr/>
        </p:nvCxnSpPr>
        <p:spPr>
          <a:xfrm flipV="1">
            <a:off x="7016921" y="4267977"/>
            <a:ext cx="200564" cy="16785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544275" y="4351906"/>
            <a:ext cx="200564" cy="1391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itle 21"/>
          <p:cNvSpPr>
            <a:spLocks noGrp="1"/>
          </p:cNvSpPr>
          <p:nvPr>
            <p:ph type="title"/>
          </p:nvPr>
        </p:nvSpPr>
        <p:spPr>
          <a:xfrm>
            <a:off x="179512" y="123478"/>
            <a:ext cx="8964488" cy="857250"/>
          </a:xfrm>
          <a:noFill/>
        </p:spPr>
        <p:txBody>
          <a:bodyPr>
            <a:normAutofit/>
          </a:bodyPr>
          <a:lstStyle/>
          <a:p>
            <a:r>
              <a:rPr lang="en-CA" dirty="0"/>
              <a:t>POSITIVE PRELIMINARY FEASIBILITY STUDY </a:t>
            </a:r>
            <a:r>
              <a:rPr lang="en-CA" spc="0" dirty="0"/>
              <a:t>(PFS) </a:t>
            </a:r>
            <a:r>
              <a:rPr lang="en-CA" sz="2300" spc="0" baseline="30000" dirty="0"/>
              <a:t>*</a:t>
            </a:r>
            <a:br>
              <a:rPr lang="en-CA" sz="2300" spc="0" baseline="30000" dirty="0"/>
            </a:br>
            <a:r>
              <a:rPr lang="en-CA" sz="1600" spc="0" baseline="30000" dirty="0"/>
              <a:t>December 2014 (at $1,350 gold)</a:t>
            </a:r>
            <a:endParaRPr lang="en-CA" sz="1600" spc="0" dirty="0"/>
          </a:p>
        </p:txBody>
      </p:sp>
    </p:spTree>
    <p:extLst>
      <p:ext uri="{BB962C8B-B14F-4D97-AF65-F5344CB8AC3E}">
        <p14:creationId xmlns:p14="http://schemas.microsoft.com/office/powerpoint/2010/main" val="188049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62642"/>
            <a:ext cx="858356" cy="4301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solidFill>
                <a:schemeClr val="bg1">
                  <a:lumMod val="95000"/>
                </a:schemeClr>
              </a:solidFill>
            </a:endParaRPr>
          </a:p>
        </p:txBody>
      </p:sp>
      <p:sp>
        <p:nvSpPr>
          <p:cNvPr id="4" name="Rectangle 3"/>
          <p:cNvSpPr/>
          <p:nvPr/>
        </p:nvSpPr>
        <p:spPr>
          <a:xfrm>
            <a:off x="4558479" y="862642"/>
            <a:ext cx="858356" cy="42808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solidFill>
                <a:schemeClr val="bg1">
                  <a:lumMod val="95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2916443420"/>
              </p:ext>
            </p:extLst>
          </p:nvPr>
        </p:nvGraphicFramePr>
        <p:xfrm>
          <a:off x="858356" y="799401"/>
          <a:ext cx="3648530" cy="1970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47342588"/>
              </p:ext>
            </p:extLst>
          </p:nvPr>
        </p:nvGraphicFramePr>
        <p:xfrm>
          <a:off x="857472" y="2859782"/>
          <a:ext cx="3770804" cy="22286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86718248"/>
              </p:ext>
            </p:extLst>
          </p:nvPr>
        </p:nvGraphicFramePr>
        <p:xfrm>
          <a:off x="5416835" y="850828"/>
          <a:ext cx="3374024" cy="18649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2586109143"/>
              </p:ext>
            </p:extLst>
          </p:nvPr>
        </p:nvGraphicFramePr>
        <p:xfrm>
          <a:off x="5523470" y="2756549"/>
          <a:ext cx="3216257" cy="2316228"/>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813773" y="4951140"/>
            <a:ext cx="3843040" cy="192360"/>
          </a:xfrm>
          <a:prstGeom prst="rect">
            <a:avLst/>
          </a:prstGeom>
          <a:noFill/>
        </p:spPr>
        <p:txBody>
          <a:bodyPr wrap="none" lIns="68580" tIns="34290" rIns="68580" bIns="34290" rtlCol="0">
            <a:spAutoFit/>
          </a:bodyPr>
          <a:lstStyle/>
          <a:p>
            <a:r>
              <a:rPr lang="en-CA" sz="800" b="1" dirty="0"/>
              <a:t>Source: USGS data for 2012 excluding mines/projects that are primarily copper or silver</a:t>
            </a:r>
          </a:p>
        </p:txBody>
      </p:sp>
      <p:sp>
        <p:nvSpPr>
          <p:cNvPr id="11" name="Left Arrow 10"/>
          <p:cNvSpPr/>
          <p:nvPr/>
        </p:nvSpPr>
        <p:spPr>
          <a:xfrm>
            <a:off x="2780654" y="1422556"/>
            <a:ext cx="1431305" cy="252132"/>
          </a:xfrm>
          <a:prstGeom prst="lef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b="1" dirty="0"/>
              <a:t>4</a:t>
            </a:r>
            <a:r>
              <a:rPr lang="en-CA" b="1" baseline="30000" dirty="0"/>
              <a:t>th </a:t>
            </a:r>
            <a:r>
              <a:rPr lang="en-CA" b="1" dirty="0"/>
              <a:t>largest years 1-4 </a:t>
            </a:r>
          </a:p>
        </p:txBody>
      </p:sp>
      <p:sp>
        <p:nvSpPr>
          <p:cNvPr id="12" name="Left Arrow 11"/>
          <p:cNvSpPr/>
          <p:nvPr/>
        </p:nvSpPr>
        <p:spPr>
          <a:xfrm>
            <a:off x="2735293" y="1804776"/>
            <a:ext cx="1102293" cy="252132"/>
          </a:xfrm>
          <a:prstGeom prst="lef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1000" b="1" dirty="0"/>
              <a:t>6</a:t>
            </a:r>
            <a:r>
              <a:rPr lang="en-CA" sz="1000" b="1" baseline="30000" dirty="0"/>
              <a:t>th </a:t>
            </a:r>
            <a:r>
              <a:rPr lang="en-CA" sz="1000" b="1" dirty="0"/>
              <a:t>largest  LOM </a:t>
            </a:r>
          </a:p>
        </p:txBody>
      </p:sp>
      <p:sp>
        <p:nvSpPr>
          <p:cNvPr id="13" name="Left Arrow 12"/>
          <p:cNvSpPr/>
          <p:nvPr/>
        </p:nvSpPr>
        <p:spPr>
          <a:xfrm>
            <a:off x="7169016" y="1752915"/>
            <a:ext cx="929208" cy="252132"/>
          </a:xfrm>
          <a:prstGeom prst="lef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b="1" dirty="0"/>
              <a:t>8</a:t>
            </a:r>
            <a:r>
              <a:rPr lang="en-CA" b="1" baseline="30000" dirty="0"/>
              <a:t>th </a:t>
            </a:r>
            <a:r>
              <a:rPr lang="en-CA" b="1" dirty="0"/>
              <a:t>largest  </a:t>
            </a:r>
          </a:p>
        </p:txBody>
      </p:sp>
      <p:sp>
        <p:nvSpPr>
          <p:cNvPr id="14" name="Left Arrow 13"/>
          <p:cNvSpPr/>
          <p:nvPr/>
        </p:nvSpPr>
        <p:spPr>
          <a:xfrm>
            <a:off x="2446638" y="4263834"/>
            <a:ext cx="929208" cy="252132"/>
          </a:xfrm>
          <a:prstGeom prst="lef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b="1" dirty="0"/>
              <a:t>13</a:t>
            </a:r>
            <a:r>
              <a:rPr lang="en-CA" b="1" baseline="30000" dirty="0"/>
              <a:t>th </a:t>
            </a:r>
            <a:r>
              <a:rPr lang="en-CA" b="1" dirty="0"/>
              <a:t>largest  </a:t>
            </a:r>
          </a:p>
        </p:txBody>
      </p:sp>
      <p:sp>
        <p:nvSpPr>
          <p:cNvPr id="15" name="Left Arrow 14"/>
          <p:cNvSpPr/>
          <p:nvPr/>
        </p:nvSpPr>
        <p:spPr>
          <a:xfrm>
            <a:off x="7966693" y="3305651"/>
            <a:ext cx="1132822" cy="252132"/>
          </a:xfrm>
          <a:prstGeom prst="lef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1000" b="1" dirty="0"/>
              <a:t>4</a:t>
            </a:r>
            <a:r>
              <a:rPr lang="en-CA" sz="1000" b="1" baseline="30000" dirty="0"/>
              <a:t>th </a:t>
            </a:r>
            <a:r>
              <a:rPr lang="en-CA" sz="1000" b="1" dirty="0"/>
              <a:t>highest grade</a:t>
            </a:r>
          </a:p>
        </p:txBody>
      </p:sp>
      <p:sp>
        <p:nvSpPr>
          <p:cNvPr id="16" name="TextBox 15"/>
          <p:cNvSpPr txBox="1"/>
          <p:nvPr/>
        </p:nvSpPr>
        <p:spPr>
          <a:xfrm>
            <a:off x="-5454" y="936025"/>
            <a:ext cx="988103" cy="715580"/>
          </a:xfrm>
          <a:prstGeom prst="rect">
            <a:avLst/>
          </a:prstGeom>
          <a:noFill/>
        </p:spPr>
        <p:txBody>
          <a:bodyPr wrap="square" lIns="68580" tIns="34290" rIns="68580" bIns="34290" rtlCol="0">
            <a:spAutoFit/>
          </a:bodyPr>
          <a:lstStyle/>
          <a:p>
            <a:pPr>
              <a:defRPr sz="1400" b="1" i="0" u="none" strike="noStrike" kern="1200" baseline="0">
                <a:solidFill>
                  <a:srgbClr val="4F81BD"/>
                </a:solidFill>
                <a:latin typeface="Calibri" panose="020F0502020204030204" pitchFamily="34" charset="0"/>
                <a:ea typeface="+mn-ea"/>
                <a:cs typeface="+mn-cs"/>
              </a:defRPr>
            </a:pPr>
            <a:r>
              <a:rPr lang="en-US" sz="1200" dirty="0">
                <a:solidFill>
                  <a:schemeClr val="bg1"/>
                </a:solidFill>
              </a:rPr>
              <a:t>Largest US Gold Mines</a:t>
            </a:r>
          </a:p>
          <a:p>
            <a:pPr>
              <a:defRPr sz="1400" b="1" i="0" u="none" strike="noStrike" kern="1200" baseline="0">
                <a:solidFill>
                  <a:srgbClr val="4F81BD"/>
                </a:solidFill>
                <a:latin typeface="Calibri" panose="020F0502020204030204" pitchFamily="34" charset="0"/>
                <a:ea typeface="+mn-ea"/>
                <a:cs typeface="+mn-cs"/>
              </a:defRPr>
            </a:pPr>
            <a:r>
              <a:rPr lang="en-US" sz="900" i="1" dirty="0">
                <a:solidFill>
                  <a:schemeClr val="bg1"/>
                </a:solidFill>
              </a:rPr>
              <a:t>2012 Production</a:t>
            </a:r>
          </a:p>
          <a:p>
            <a:pPr>
              <a:defRPr sz="1400" b="1" i="0" u="none" strike="noStrike" kern="1200" baseline="0">
                <a:solidFill>
                  <a:srgbClr val="4F81BD"/>
                </a:solidFill>
                <a:latin typeface="Calibri" panose="020F0502020204030204" pitchFamily="34" charset="0"/>
                <a:ea typeface="+mn-ea"/>
                <a:cs typeface="+mn-cs"/>
              </a:defRPr>
            </a:pPr>
            <a:r>
              <a:rPr lang="en-US" sz="900" i="1" dirty="0">
                <a:solidFill>
                  <a:schemeClr val="bg1"/>
                </a:solidFill>
              </a:rPr>
              <a:t>000s oz Gold</a:t>
            </a:r>
            <a:endParaRPr lang="en-CA" sz="1200" i="1" dirty="0">
              <a:solidFill>
                <a:schemeClr val="bg1"/>
              </a:solidFill>
            </a:endParaRPr>
          </a:p>
        </p:txBody>
      </p:sp>
      <p:sp>
        <p:nvSpPr>
          <p:cNvPr id="17" name="Rectangle 16"/>
          <p:cNvSpPr/>
          <p:nvPr/>
        </p:nvSpPr>
        <p:spPr>
          <a:xfrm>
            <a:off x="4552429" y="912941"/>
            <a:ext cx="971041" cy="761747"/>
          </a:xfrm>
          <a:prstGeom prst="rect">
            <a:avLst/>
          </a:prstGeom>
        </p:spPr>
        <p:txBody>
          <a:bodyPr wrap="square" lIns="68580" tIns="34290" rIns="68580" bIns="34290">
            <a:spAutoFit/>
          </a:bodyPr>
          <a:lstStyle/>
          <a:p>
            <a:pPr>
              <a:defRPr sz="1400" b="1" i="0" u="none" strike="noStrike" kern="1200" baseline="0">
                <a:solidFill>
                  <a:srgbClr val="4F81BD"/>
                </a:solidFill>
                <a:latin typeface="Calibri" panose="020F0502020204030204" pitchFamily="34" charset="0"/>
                <a:ea typeface="+mn-ea"/>
                <a:cs typeface="+mn-cs"/>
              </a:defRPr>
            </a:pPr>
            <a:r>
              <a:rPr lang="en-US" sz="1200" dirty="0">
                <a:solidFill>
                  <a:schemeClr val="bg1"/>
                </a:solidFill>
              </a:rPr>
              <a:t>Largest US Gold Mine Reserves</a:t>
            </a:r>
          </a:p>
          <a:p>
            <a:pPr>
              <a:defRPr sz="1400" b="1" i="0" u="none" strike="noStrike" kern="1200" baseline="0">
                <a:solidFill>
                  <a:srgbClr val="4F81BD"/>
                </a:solidFill>
                <a:latin typeface="Calibri" panose="020F0502020204030204" pitchFamily="34" charset="0"/>
                <a:ea typeface="+mn-ea"/>
                <a:cs typeface="+mn-cs"/>
              </a:defRPr>
            </a:pPr>
            <a:r>
              <a:rPr lang="en-US" sz="900" i="1" dirty="0">
                <a:solidFill>
                  <a:schemeClr val="bg1"/>
                </a:solidFill>
              </a:rPr>
              <a:t>000s oz Gold </a:t>
            </a:r>
          </a:p>
        </p:txBody>
      </p:sp>
      <p:sp>
        <p:nvSpPr>
          <p:cNvPr id="18" name="Rectangle 17"/>
          <p:cNvSpPr/>
          <p:nvPr/>
        </p:nvSpPr>
        <p:spPr>
          <a:xfrm>
            <a:off x="-5454" y="2912014"/>
            <a:ext cx="858356" cy="1038746"/>
          </a:xfrm>
          <a:prstGeom prst="rect">
            <a:avLst/>
          </a:prstGeom>
        </p:spPr>
        <p:txBody>
          <a:bodyPr wrap="square" lIns="68580" tIns="34290" rIns="68580" bIns="34290">
            <a:spAutoFit/>
          </a:bodyPr>
          <a:lstStyle/>
          <a:p>
            <a:pPr>
              <a:defRPr sz="1400" b="1" i="0" u="none" strike="noStrike" kern="1200" baseline="0">
                <a:solidFill>
                  <a:srgbClr val="4F81BD"/>
                </a:solidFill>
                <a:latin typeface="Calibri" panose="020F0502020204030204" pitchFamily="34" charset="0"/>
                <a:ea typeface="+mn-ea"/>
                <a:cs typeface="+mn-cs"/>
              </a:defRPr>
            </a:pPr>
            <a:r>
              <a:rPr lang="en-US" sz="1200" dirty="0">
                <a:solidFill>
                  <a:schemeClr val="bg1"/>
                </a:solidFill>
              </a:rPr>
              <a:t>Largest US Gold Resources </a:t>
            </a:r>
            <a:r>
              <a:rPr lang="en-US" sz="900" i="1" dirty="0">
                <a:solidFill>
                  <a:schemeClr val="bg1"/>
                </a:solidFill>
              </a:rPr>
              <a:t>(Measured + Indicated)</a:t>
            </a:r>
          </a:p>
          <a:p>
            <a:pPr>
              <a:defRPr sz="1400" b="1" i="0" u="none" strike="noStrike" kern="1200" baseline="0">
                <a:solidFill>
                  <a:srgbClr val="4F81BD"/>
                </a:solidFill>
                <a:latin typeface="Calibri" panose="020F0502020204030204" pitchFamily="34" charset="0"/>
                <a:ea typeface="+mn-ea"/>
                <a:cs typeface="+mn-cs"/>
              </a:defRPr>
            </a:pPr>
            <a:r>
              <a:rPr lang="en-US" sz="900" i="1" dirty="0">
                <a:solidFill>
                  <a:schemeClr val="bg1"/>
                </a:solidFill>
              </a:rPr>
              <a:t>000s oz Gold</a:t>
            </a:r>
          </a:p>
        </p:txBody>
      </p:sp>
      <p:cxnSp>
        <p:nvCxnSpPr>
          <p:cNvPr id="19" name="Straight Connector 18"/>
          <p:cNvCxnSpPr/>
          <p:nvPr/>
        </p:nvCxnSpPr>
        <p:spPr>
          <a:xfrm>
            <a:off x="-5454" y="2787774"/>
            <a:ext cx="906636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552429" y="2932113"/>
            <a:ext cx="862989" cy="946413"/>
          </a:xfrm>
          <a:prstGeom prst="rect">
            <a:avLst/>
          </a:prstGeom>
        </p:spPr>
        <p:txBody>
          <a:bodyPr wrap="square" lIns="68580" tIns="34290" rIns="68580" bIns="34290">
            <a:spAutoFit/>
          </a:bodyPr>
          <a:lstStyle/>
          <a:p>
            <a:pPr>
              <a:defRPr sz="1680" b="1" i="0" u="none" strike="noStrike" kern="1200" baseline="0">
                <a:solidFill>
                  <a:srgbClr val="4F81BD"/>
                </a:solidFill>
                <a:latin typeface="Calibri" panose="020F0502020204030204" pitchFamily="34" charset="0"/>
                <a:ea typeface="+mn-ea"/>
                <a:cs typeface="+mn-cs"/>
              </a:defRPr>
            </a:pPr>
            <a:r>
              <a:rPr lang="en-US" sz="1200" dirty="0">
                <a:solidFill>
                  <a:schemeClr val="bg1"/>
                </a:solidFill>
              </a:rPr>
              <a:t>Highest Grade US Open Pit Gold Mines  </a:t>
            </a:r>
            <a:r>
              <a:rPr lang="en-US" sz="900" i="1" dirty="0">
                <a:solidFill>
                  <a:schemeClr val="bg1"/>
                </a:solidFill>
              </a:rPr>
              <a:t>g/t</a:t>
            </a:r>
          </a:p>
        </p:txBody>
      </p:sp>
      <p:sp>
        <p:nvSpPr>
          <p:cNvPr id="21" name="Rectangle 20"/>
          <p:cNvSpPr/>
          <p:nvPr/>
        </p:nvSpPr>
        <p:spPr>
          <a:xfrm>
            <a:off x="1259632" y="1243109"/>
            <a:ext cx="1076582" cy="101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r"/>
            <a:r>
              <a:rPr lang="en-CA" sz="800" dirty="0">
                <a:solidFill>
                  <a:schemeClr val="tx1"/>
                </a:solidFill>
              </a:rPr>
              <a:t>Barrick Cortez</a:t>
            </a:r>
          </a:p>
        </p:txBody>
      </p:sp>
      <p:sp>
        <p:nvSpPr>
          <p:cNvPr id="22" name="TextBox 21"/>
          <p:cNvSpPr txBox="1"/>
          <p:nvPr/>
        </p:nvSpPr>
        <p:spPr>
          <a:xfrm>
            <a:off x="2897596" y="2500402"/>
            <a:ext cx="1650132" cy="192360"/>
          </a:xfrm>
          <a:prstGeom prst="rect">
            <a:avLst/>
          </a:prstGeom>
          <a:solidFill>
            <a:schemeClr val="bg1"/>
          </a:solidFill>
        </p:spPr>
        <p:txBody>
          <a:bodyPr wrap="none" lIns="68580" tIns="34290" rIns="68580" bIns="34290" rtlCol="0">
            <a:spAutoFit/>
          </a:bodyPr>
          <a:lstStyle/>
          <a:p>
            <a:r>
              <a:rPr lang="en-CA" sz="800" b="1" dirty="0"/>
              <a:t>* Stibnite Gold PFS, December 2014</a:t>
            </a:r>
          </a:p>
        </p:txBody>
      </p:sp>
      <p:sp>
        <p:nvSpPr>
          <p:cNvPr id="23" name="TextBox 22"/>
          <p:cNvSpPr txBox="1"/>
          <p:nvPr/>
        </p:nvSpPr>
        <p:spPr>
          <a:xfrm>
            <a:off x="5364088" y="4951140"/>
            <a:ext cx="2458045" cy="192360"/>
          </a:xfrm>
          <a:prstGeom prst="rect">
            <a:avLst/>
          </a:prstGeom>
          <a:noFill/>
        </p:spPr>
        <p:txBody>
          <a:bodyPr wrap="none" lIns="68580" tIns="34290" rIns="68580" bIns="34290" rtlCol="0">
            <a:spAutoFit/>
          </a:bodyPr>
          <a:lstStyle/>
          <a:p>
            <a:r>
              <a:rPr lang="en-CA" sz="800" b="1" dirty="0"/>
              <a:t>* Based on the Stibnite Gold 2014 Pre-Feasibility Study</a:t>
            </a:r>
          </a:p>
        </p:txBody>
      </p:sp>
      <p:sp>
        <p:nvSpPr>
          <p:cNvPr id="24" name="Title 12"/>
          <p:cNvSpPr>
            <a:spLocks noGrp="1"/>
          </p:cNvSpPr>
          <p:nvPr>
            <p:ph type="title"/>
          </p:nvPr>
        </p:nvSpPr>
        <p:spPr>
          <a:xfrm>
            <a:off x="179512" y="195486"/>
            <a:ext cx="9145017" cy="857250"/>
          </a:xfrm>
        </p:spPr>
        <p:txBody>
          <a:bodyPr>
            <a:normAutofit/>
          </a:bodyPr>
          <a:lstStyle/>
          <a:p>
            <a:r>
              <a:rPr lang="en-CA" sz="2400" spc="100" dirty="0">
                <a:latin typeface="+mn-lt"/>
              </a:rPr>
              <a:t>ONE OF THE LARGEST, BEST GRADE GOLD PROJECTS IN THE USA</a:t>
            </a:r>
          </a:p>
        </p:txBody>
      </p:sp>
    </p:spTree>
    <p:extLst>
      <p:ext uri="{BB962C8B-B14F-4D97-AF65-F5344CB8AC3E}">
        <p14:creationId xmlns:p14="http://schemas.microsoft.com/office/powerpoint/2010/main" val="2705552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13863"/>
            <a:ext cx="9144000" cy="207816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0" name="Chart 9"/>
          <p:cNvGraphicFramePr>
            <a:graphicFrameLocks/>
          </p:cNvGraphicFramePr>
          <p:nvPr>
            <p:extLst>
              <p:ext uri="{D42A27DB-BD31-4B8C-83A1-F6EECF244321}">
                <p14:modId xmlns:p14="http://schemas.microsoft.com/office/powerpoint/2010/main" val="3818054337"/>
              </p:ext>
            </p:extLst>
          </p:nvPr>
        </p:nvGraphicFramePr>
        <p:xfrm>
          <a:off x="3865807" y="1274092"/>
          <a:ext cx="2715809" cy="165769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490772" y="987574"/>
            <a:ext cx="1457771" cy="238527"/>
          </a:xfrm>
          <a:prstGeom prst="rect">
            <a:avLst/>
          </a:prstGeom>
          <a:noFill/>
        </p:spPr>
        <p:txBody>
          <a:bodyPr wrap="none" lIns="68580" tIns="34290" rIns="68580" bIns="34290" rtlCol="0">
            <a:spAutoFit/>
          </a:bodyPr>
          <a:lstStyle/>
          <a:p>
            <a:r>
              <a:rPr lang="en-US" sz="1100" b="1" dirty="0"/>
              <a:t>Antimony Uses (USGS)</a:t>
            </a:r>
            <a:endParaRPr lang="en-CA" sz="1100" b="1" dirty="0"/>
          </a:p>
        </p:txBody>
      </p:sp>
      <p:sp>
        <p:nvSpPr>
          <p:cNvPr id="14" name="TextBox 13"/>
          <p:cNvSpPr txBox="1"/>
          <p:nvPr/>
        </p:nvSpPr>
        <p:spPr>
          <a:xfrm>
            <a:off x="26344" y="987574"/>
            <a:ext cx="4294534" cy="1858970"/>
          </a:xfrm>
          <a:prstGeom prst="rect">
            <a:avLst/>
          </a:prstGeom>
          <a:noFill/>
        </p:spPr>
        <p:txBody>
          <a:bodyPr wrap="square" lIns="68580" tIns="34290" rIns="68580" bIns="34290" rtlCol="0">
            <a:spAutoFit/>
          </a:bodyPr>
          <a:lstStyle/>
          <a:p>
            <a:r>
              <a:rPr lang="en-CA" sz="1600" b="1" dirty="0"/>
              <a:t>Supply Risk </a:t>
            </a:r>
            <a:r>
              <a:rPr lang="en-CA" sz="1600" dirty="0"/>
              <a:t>- China dominates world antimony &amp; tungsten supply</a:t>
            </a:r>
            <a:endParaRPr lang="en-CA" sz="1600" b="1" dirty="0"/>
          </a:p>
          <a:p>
            <a:pPr marL="214313" indent="-127000">
              <a:buClr>
                <a:schemeClr val="tx2"/>
              </a:buClr>
              <a:buFont typeface="Arial" pitchFamily="34" charset="0"/>
              <a:buChar char="•"/>
            </a:pPr>
            <a:r>
              <a:rPr lang="en-CA" sz="1200" dirty="0"/>
              <a:t>No domestic U.S. antimony or tungsten mine production</a:t>
            </a:r>
          </a:p>
          <a:p>
            <a:pPr marL="214313" indent="-127000">
              <a:buClr>
                <a:schemeClr val="tx2"/>
              </a:buClr>
              <a:buFont typeface="Arial" pitchFamily="34" charset="0"/>
              <a:buChar char="•"/>
            </a:pPr>
            <a:r>
              <a:rPr lang="en-CA" sz="1200" dirty="0"/>
              <a:t>U.S. is reliant on China for majority of its antimony &amp; tungsten</a:t>
            </a:r>
          </a:p>
          <a:p>
            <a:pPr marL="214313" indent="-127000">
              <a:buClr>
                <a:schemeClr val="tx2"/>
              </a:buClr>
              <a:buFont typeface="Arial" pitchFamily="34" charset="0"/>
              <a:buChar char="•"/>
            </a:pPr>
            <a:r>
              <a:rPr lang="en-CA" sz="1200" dirty="0"/>
              <a:t>Chinese supply is falling</a:t>
            </a:r>
          </a:p>
          <a:p>
            <a:pPr marL="214313" indent="-127000">
              <a:buClr>
                <a:schemeClr val="tx2"/>
              </a:buClr>
              <a:buFont typeface="Arial" pitchFamily="34" charset="0"/>
              <a:buChar char="•"/>
            </a:pPr>
            <a:r>
              <a:rPr lang="en-CA" sz="1200" dirty="0"/>
              <a:t>Export restrictions from China since 2009</a:t>
            </a:r>
          </a:p>
          <a:p>
            <a:pPr>
              <a:lnSpc>
                <a:spcPct val="90000"/>
              </a:lnSpc>
              <a:spcBef>
                <a:spcPts val="900"/>
              </a:spcBef>
            </a:pPr>
            <a:r>
              <a:rPr lang="en-CA" sz="1600" dirty="0"/>
              <a:t>Potential for new U.S. legislation aimed at </a:t>
            </a:r>
          </a:p>
          <a:p>
            <a:pPr>
              <a:lnSpc>
                <a:spcPct val="90000"/>
              </a:lnSpc>
            </a:pPr>
            <a:r>
              <a:rPr lang="en-CA" sz="1600" dirty="0"/>
              <a:t>developing U.S. production of critical minerals</a:t>
            </a:r>
          </a:p>
        </p:txBody>
      </p:sp>
      <p:sp>
        <p:nvSpPr>
          <p:cNvPr id="3" name="TextBox 2"/>
          <p:cNvSpPr txBox="1"/>
          <p:nvPr/>
        </p:nvSpPr>
        <p:spPr>
          <a:xfrm>
            <a:off x="6406576" y="987574"/>
            <a:ext cx="2447408" cy="407804"/>
          </a:xfrm>
          <a:prstGeom prst="rect">
            <a:avLst/>
          </a:prstGeom>
          <a:noFill/>
        </p:spPr>
        <p:txBody>
          <a:bodyPr wrap="square" lIns="68580" tIns="34290" rIns="68580" bIns="34290" rtlCol="0">
            <a:spAutoFit/>
          </a:bodyPr>
          <a:lstStyle/>
          <a:p>
            <a:pPr algn="ctr">
              <a:defRPr sz="1800" b="1" i="0" u="none" strike="noStrike" kern="1200" baseline="0">
                <a:solidFill>
                  <a:prstClr val="black"/>
                </a:solidFill>
                <a:latin typeface="+mn-lt"/>
                <a:ea typeface="+mn-ea"/>
                <a:cs typeface="+mn-cs"/>
              </a:defRPr>
            </a:pPr>
            <a:r>
              <a:rPr lang="en-CA" sz="1100" dirty="0"/>
              <a:t>World Antimony Production 2014 (USGS)</a:t>
            </a:r>
            <a:endParaRPr lang="en-CA" dirty="0"/>
          </a:p>
        </p:txBody>
      </p:sp>
      <p:pic>
        <p:nvPicPr>
          <p:cNvPr id="1026" name="Picture 2" descr="http://www.svmag.co.za/articleimages/burntes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42076" y="3205061"/>
            <a:ext cx="4179094" cy="18748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13860" y="3003798"/>
            <a:ext cx="3424655" cy="238527"/>
          </a:xfrm>
          <a:prstGeom prst="rect">
            <a:avLst/>
          </a:prstGeom>
          <a:noFill/>
        </p:spPr>
        <p:txBody>
          <a:bodyPr wrap="none" lIns="68580" tIns="34290" rIns="68580" bIns="34290" rtlCol="0">
            <a:spAutoFit/>
          </a:bodyPr>
          <a:lstStyle/>
          <a:p>
            <a:r>
              <a:rPr lang="en-CA" sz="1100" b="1" dirty="0">
                <a:solidFill>
                  <a:schemeClr val="bg1"/>
                </a:solidFill>
              </a:rPr>
              <a:t>Effectiveness of antimony flame retardant (left coverall)</a:t>
            </a:r>
          </a:p>
        </p:txBody>
      </p:sp>
      <p:graphicFrame>
        <p:nvGraphicFramePr>
          <p:cNvPr id="12" name="Chart 11"/>
          <p:cNvGraphicFramePr>
            <a:graphicFrameLocks/>
          </p:cNvGraphicFramePr>
          <p:nvPr>
            <p:extLst>
              <p:ext uri="{D42A27DB-BD31-4B8C-83A1-F6EECF244321}">
                <p14:modId xmlns:p14="http://schemas.microsoft.com/office/powerpoint/2010/main" val="970117420"/>
              </p:ext>
            </p:extLst>
          </p:nvPr>
        </p:nvGraphicFramePr>
        <p:xfrm>
          <a:off x="107504" y="3138545"/>
          <a:ext cx="4553321" cy="18288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ext uri="{D42A27DB-BD31-4B8C-83A1-F6EECF244321}">
                <p14:modId xmlns:p14="http://schemas.microsoft.com/office/powerpoint/2010/main" val="2663351233"/>
              </p:ext>
            </p:extLst>
          </p:nvPr>
        </p:nvGraphicFramePr>
        <p:xfrm>
          <a:off x="6406576" y="1347265"/>
          <a:ext cx="2737424" cy="1584525"/>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4"/>
          <p:cNvSpPr>
            <a:spLocks noGrp="1"/>
          </p:cNvSpPr>
          <p:nvPr>
            <p:ph type="title"/>
          </p:nvPr>
        </p:nvSpPr>
        <p:spPr>
          <a:xfrm>
            <a:off x="179512" y="51470"/>
            <a:ext cx="9073008" cy="857250"/>
          </a:xfrm>
        </p:spPr>
        <p:txBody>
          <a:bodyPr>
            <a:normAutofit/>
          </a:bodyPr>
          <a:lstStyle/>
          <a:p>
            <a:r>
              <a:rPr lang="en-CA" dirty="0"/>
              <a:t>STRATEGIC BY-PRODUCTS</a:t>
            </a:r>
            <a:br>
              <a:rPr lang="en-CA" dirty="0"/>
            </a:br>
            <a:r>
              <a:rPr lang="en-CA" sz="1400" dirty="0"/>
              <a:t>POTENTIAL BY-PRODUCT CREDITS FROM ANTIMONY &amp; POSSIBLY TUNGSTEN</a:t>
            </a:r>
          </a:p>
        </p:txBody>
      </p:sp>
    </p:spTree>
    <p:extLst>
      <p:ext uri="{BB962C8B-B14F-4D97-AF65-F5344CB8AC3E}">
        <p14:creationId xmlns:p14="http://schemas.microsoft.com/office/powerpoint/2010/main" val="184019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itle 1"/>
          <p:cNvSpPr txBox="1">
            <a:spLocks/>
          </p:cNvSpPr>
          <p:nvPr/>
        </p:nvSpPr>
        <p:spPr>
          <a:xfrm>
            <a:off x="284163" y="2057336"/>
            <a:ext cx="8680325"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PATH FORWARD</a:t>
            </a:r>
          </a:p>
        </p:txBody>
      </p:sp>
      <p:grpSp>
        <p:nvGrpSpPr>
          <p:cNvPr id="2" name="Group 1"/>
          <p:cNvGrpSpPr/>
          <p:nvPr/>
        </p:nvGrpSpPr>
        <p:grpSpPr>
          <a:xfrm>
            <a:off x="2915816" y="2283717"/>
            <a:ext cx="3384376" cy="576065"/>
            <a:chOff x="1641809" y="2067694"/>
            <a:chExt cx="5860383" cy="946461"/>
          </a:xfrm>
        </p:grpSpPr>
        <p:cxnSp>
          <p:nvCxnSpPr>
            <p:cNvPr id="6" name="Straight Connector 5"/>
            <p:cNvCxnSpPr/>
            <p:nvPr/>
          </p:nvCxnSpPr>
          <p:spPr>
            <a:xfrm>
              <a:off x="1641809" y="3014155"/>
              <a:ext cx="586038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41809" y="2067694"/>
              <a:ext cx="5860383"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56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055313" y="2283718"/>
            <a:ext cx="5053192" cy="2880320"/>
          </a:xfrm>
          <a:prstGeom prst="rect">
            <a:avLst/>
          </a:prstGeom>
        </p:spPr>
      </p:pic>
      <p:sp>
        <p:nvSpPr>
          <p:cNvPr id="2" name="Title 1"/>
          <p:cNvSpPr>
            <a:spLocks noGrp="1"/>
          </p:cNvSpPr>
          <p:nvPr>
            <p:ph type="title"/>
          </p:nvPr>
        </p:nvSpPr>
        <p:spPr/>
        <p:txBody>
          <a:bodyPr/>
          <a:lstStyle/>
          <a:p>
            <a:r>
              <a:rPr lang="en-CA" dirty="0">
                <a:latin typeface="+mn-lt"/>
              </a:rPr>
              <a:t>PATH FORWARD</a:t>
            </a:r>
          </a:p>
        </p:txBody>
      </p:sp>
      <p:sp>
        <p:nvSpPr>
          <p:cNvPr id="4" name="TextBox 3"/>
          <p:cNvSpPr txBox="1"/>
          <p:nvPr/>
        </p:nvSpPr>
        <p:spPr>
          <a:xfrm>
            <a:off x="283356" y="984796"/>
            <a:ext cx="7916789" cy="3691780"/>
          </a:xfrm>
          <a:prstGeom prst="rect">
            <a:avLst/>
          </a:prstGeom>
          <a:noFill/>
        </p:spPr>
        <p:txBody>
          <a:bodyPr wrap="square" lIns="68580" tIns="34290" rIns="68580" bIns="34290" rtlCol="0">
            <a:spAutoFit/>
          </a:bodyPr>
          <a:lstStyle/>
          <a:p>
            <a:pPr marL="0" lvl="1">
              <a:lnSpc>
                <a:spcPct val="110000"/>
              </a:lnSpc>
              <a:buClr>
                <a:schemeClr val="bg1"/>
              </a:buClr>
              <a:buSzPct val="75000"/>
              <a:tabLst>
                <a:tab pos="401241" algn="l"/>
              </a:tabLst>
            </a:pPr>
            <a:r>
              <a:rPr lang="en-CA" b="1" dirty="0">
                <a:cs typeface="Times New Roman" pitchFamily="18" charset="0"/>
              </a:rPr>
              <a:t>Regulatory process underway</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PFS completed</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Post-PFS optimization completed</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Environmental baseline data collected to support an EIS</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Project extensively discussed with local communities and stakeholders</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Plan of Restoration and Operations for mine development filed</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Management team in place</a:t>
            </a:r>
          </a:p>
          <a:p>
            <a:pPr marL="0" lvl="1">
              <a:lnSpc>
                <a:spcPct val="110000"/>
              </a:lnSpc>
              <a:buClr>
                <a:schemeClr val="bg1"/>
              </a:buClr>
              <a:buSzPct val="75000"/>
              <a:tabLst>
                <a:tab pos="401241" algn="l"/>
              </a:tabLst>
            </a:pPr>
            <a:r>
              <a:rPr lang="en-CA" b="1" dirty="0">
                <a:cs typeface="Times New Roman" pitchFamily="18" charset="0"/>
              </a:rPr>
              <a:t>Feasibility work underway</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Metallurgical optimization test work</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Resource optimization drilling</a:t>
            </a:r>
          </a:p>
          <a:p>
            <a:pPr marL="0" lvl="1">
              <a:lnSpc>
                <a:spcPct val="110000"/>
              </a:lnSpc>
              <a:buClr>
                <a:schemeClr val="bg1"/>
              </a:buClr>
              <a:buSzPct val="75000"/>
              <a:tabLst>
                <a:tab pos="401241" algn="l"/>
              </a:tabLst>
            </a:pPr>
            <a:r>
              <a:rPr lang="en-CA" b="1" dirty="0">
                <a:cs typeface="Times New Roman" pitchFamily="18" charset="0"/>
              </a:rPr>
              <a:t>Financing provides multi-year certainty</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Can complete the process</a:t>
            </a:r>
          </a:p>
          <a:p>
            <a:pPr marL="714375" lvl="1" indent="-171450">
              <a:lnSpc>
                <a:spcPct val="110000"/>
              </a:lnSpc>
              <a:buClr>
                <a:schemeClr val="tx2"/>
              </a:buClr>
              <a:buSzPct val="100000"/>
              <a:buFont typeface="Wingdings" panose="05000000000000000000" pitchFamily="2" charset="2"/>
              <a:buChar char="ü"/>
              <a:tabLst>
                <a:tab pos="401241" algn="l"/>
              </a:tabLst>
            </a:pPr>
            <a:r>
              <a:rPr lang="en-CA" sz="1600" dirty="0">
                <a:cs typeface="Times New Roman" pitchFamily="18" charset="0"/>
              </a:rPr>
              <a:t>Support of a well-funded strategic investor</a:t>
            </a:r>
          </a:p>
        </p:txBody>
      </p:sp>
    </p:spTree>
    <p:extLst>
      <p:ext uri="{BB962C8B-B14F-4D97-AF65-F5344CB8AC3E}">
        <p14:creationId xmlns:p14="http://schemas.microsoft.com/office/powerpoint/2010/main" val="2977062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55715" cy="5143500"/>
          </a:xfrm>
          <a:prstGeom prst="rect">
            <a:avLst/>
          </a:prstGeom>
        </p:spPr>
      </p:pic>
      <p:sp>
        <p:nvSpPr>
          <p:cNvPr id="5"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regulatory INFORMATION</a:t>
            </a:r>
          </a:p>
        </p:txBody>
      </p:sp>
      <p:grpSp>
        <p:nvGrpSpPr>
          <p:cNvPr id="2" name="Group 1"/>
          <p:cNvGrpSpPr/>
          <p:nvPr/>
        </p:nvGrpSpPr>
        <p:grpSpPr>
          <a:xfrm>
            <a:off x="1691679" y="2277014"/>
            <a:ext cx="5688633" cy="589471"/>
            <a:chOff x="1355937" y="2277014"/>
            <a:chExt cx="6432127" cy="589471"/>
          </a:xfrm>
        </p:grpSpPr>
        <p:cxnSp>
          <p:nvCxnSpPr>
            <p:cNvPr id="7" name="Straight Connector 6"/>
            <p:cNvCxnSpPr/>
            <p:nvPr/>
          </p:nvCxnSpPr>
          <p:spPr>
            <a:xfrm>
              <a:off x="1355937" y="2866485"/>
              <a:ext cx="64321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55937" y="2277014"/>
              <a:ext cx="6432127"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76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3850" y="987573"/>
            <a:ext cx="8705895" cy="2708703"/>
          </a:xfrm>
        </p:spPr>
        <p:txBody>
          <a:bodyPr>
            <a:noAutofit/>
          </a:bodyPr>
          <a:lstStyle/>
          <a:p>
            <a:pPr marL="0" indent="0" algn="just">
              <a:buNone/>
            </a:pPr>
            <a:r>
              <a:rPr lang="en-CA" sz="800" dirty="0"/>
              <a:t>The technical information in this presentation (the “Technical Information”) has been approved by Stephen P. Quin, P. Geo., President &amp; CEO of Midas Gold Corp. (together with its subsidiaries, “Midas Gold”) and a Qualified Person. </a:t>
            </a:r>
            <a:r>
              <a:rPr lang="en-US" sz="800" dirty="0"/>
              <a:t>Midas Gold’s exploration activities at Stibnite Gold were carried out under the supervision of Christopher Dail, C.P.G., Qualified Person and Exploration Manager and Richard Moses, C.P.G., Qualified Person and Site Operations Manager. </a:t>
            </a:r>
            <a:r>
              <a:rPr lang="en-CA" sz="800" b="1" dirty="0"/>
              <a:t>For readers to fully understand the information in this presentation, they should read the Pre-Feasibility Study Report (available on SEDAR or at </a:t>
            </a:r>
            <a:r>
              <a:rPr lang="en-CA" sz="800" b="1" dirty="0">
                <a:hlinkClick r:id="rId2"/>
              </a:rPr>
              <a:t>www.midasgoldcorp.com</a:t>
            </a:r>
            <a:r>
              <a:rPr lang="en-CA" sz="800" b="1" dirty="0"/>
              <a:t>) in its entirety (the “Technical Report”), including all qualifications, assumptions and exclusions that relate to the information set out in this presentation that qualifies the Technical Information. The Technical Report is intended to be read as a whole, and sections or summaries should not be read or relied upon out of context.  The technical information in the Technical Report is subject to the assumptions and qualifications contained therein. </a:t>
            </a:r>
          </a:p>
          <a:p>
            <a:pPr marL="0" indent="0" algn="just">
              <a:buNone/>
            </a:pPr>
            <a:r>
              <a:rPr lang="en-CA" sz="800" b="1" dirty="0"/>
              <a:t>Mineral resources that are not mineral reserves do not have demonstrated economic viability.  Mineral resource estimates do not account for mineability, selectivity, mining loss and dilution.  These mineral resource estimates include inferred mineral resources that are considered too speculative geologically to have economic considerations applied to them that would enable them to be categorized as mineral reserves.  There is also no certainty that these Inferred mineral resources will be converted to the Measured and Indicated categories through further drilling, or into mineral reserves, once economic considerations are applied.</a:t>
            </a:r>
          </a:p>
          <a:p>
            <a:pPr marL="0" indent="0" algn="just">
              <a:buNone/>
            </a:pPr>
            <a:r>
              <a:rPr lang="en-CA" sz="800" dirty="0"/>
              <a:t> Section 2.3 of NI 43-101 states that: Despite paragraph (1) (a), an issuer may disclose in writing the potential quantity and grade, expressed as ranges, of a target for further exploration if the disclosure </a:t>
            </a:r>
          </a:p>
          <a:p>
            <a:pPr marL="182563" indent="0" algn="just">
              <a:buNone/>
            </a:pPr>
            <a:r>
              <a:rPr lang="en-CA" sz="800" dirty="0"/>
              <a:t>(a) states with equal prominence that the potential quantity and grade is conceptual in nature, that there has been insufficient exploration to define a mineral resource and that it is uncertain if further exploration will result in the target being delineated as a mineral resource; and </a:t>
            </a:r>
          </a:p>
          <a:p>
            <a:pPr marL="182563" indent="0" algn="just">
              <a:buNone/>
            </a:pPr>
            <a:r>
              <a:rPr lang="en-CA" sz="800" dirty="0"/>
              <a:t>(b) states the basis on which the disclosed potential quantity and grade has been determined.</a:t>
            </a:r>
          </a:p>
          <a:p>
            <a:pPr marL="0" indent="0" algn="just">
              <a:buNone/>
            </a:pPr>
            <a:r>
              <a:rPr lang="en-CA" sz="800" dirty="0"/>
              <a:t>The mineral resources and mineral reserves at the Stibnite Gold Project are contained within areas that have seen historic disturbance resulting from prior mining activities.  In order for Midas Gold to advance its interests at Stibnite, the Project will be subject to a number of federal, State and local laws and regulations and will require permits to conduct its activities.  However, Midas Gold is not aware of any environmental, permitting, legal or other reasons that would prevent it from advancing the project.</a:t>
            </a:r>
          </a:p>
          <a:p>
            <a:pPr marL="0" indent="0" algn="just">
              <a:buNone/>
            </a:pPr>
            <a:r>
              <a:rPr lang="en-CA" sz="800" dirty="0"/>
              <a:t>The PFS was compiled by M3 Engineering &amp; Technology Corp. (“M3”) which was engaged by Midas Gold Corp.’s wholly owned subsidiary, Midas Gold, Inc. (“MGI”), to evaluate potential options for the possible redevelopment of the Stibnite Gold Project based on information available up to the date of the PFS.  Givens Pursley LLP (land tenure), Kirkham Geosystems Ltd. (mineral resources), Blue Coast Metallurgy Ltd. (metallurgy), Pieterse Consulting, Inc. (autoclave), Independent Mining Consultants Inc. (mine plan and mineral reserves), Allen R. Anderson Metallurgical Engineer Inc. (recovery methods), HDR Engineering Inc. (access road), SPF Water Engineering, LLC (water rights) and Tierra Group International Ltd. (tailings, water management infrastructure and closure) also contributed to the PFS.  Additional details of responsibilities are provided in the technical report filed on SEDAR in December 2014.  The PFS supersedes and replaces the technical report entitled ‘Preliminary Economic Assessment Technical Report for the Golden Meadows Project, Idaho’ prepared by SRK Consulting (Canada) Inc. and dated September 21, 2012 (PEA) and that PEA should no longer be relied upon.</a:t>
            </a:r>
          </a:p>
        </p:txBody>
      </p:sp>
      <p:sp>
        <p:nvSpPr>
          <p:cNvPr id="5" name="Rectangle 4"/>
          <p:cNvSpPr/>
          <p:nvPr/>
        </p:nvSpPr>
        <p:spPr>
          <a:xfrm>
            <a:off x="323850" y="4428436"/>
            <a:ext cx="8597776" cy="684803"/>
          </a:xfrm>
          <a:prstGeom prst="rect">
            <a:avLst/>
          </a:prstGeom>
        </p:spPr>
        <p:txBody>
          <a:bodyPr wrap="square" lIns="68580" tIns="34290" rIns="68580" bIns="34290">
            <a:spAutoFit/>
          </a:bodyPr>
          <a:lstStyle/>
          <a:p>
            <a:pPr algn="just"/>
            <a:r>
              <a:rPr lang="en-CA" sz="800" dirty="0"/>
              <a:t>"Cash Costs", “All-in Sustaining Costs” and “Total costs” are not Performance Measures reported in accordance with International Financial Reporting Standards (“IFRS”).  These performance measures are included because these statistics are key performance measures that management uses to monitor performance.  Management uses these statistics to assess how the Project ranks against its peer projects and to assess the overall effectiveness and efficiency of the contemplated mining operations.  These performance measures do not have a meaning within IFRS and, therefore, amounts presented may not be comparable to similar data presented by other mining companies.  These performance measures should not be considered in isolation as a substitute for measures of performance in accordance with IFRS.</a:t>
            </a:r>
          </a:p>
        </p:txBody>
      </p:sp>
      <p:sp>
        <p:nvSpPr>
          <p:cNvPr id="6" name="Title 2"/>
          <p:cNvSpPr txBox="1">
            <a:spLocks/>
          </p:cNvSpPr>
          <p:nvPr/>
        </p:nvSpPr>
        <p:spPr>
          <a:xfrm>
            <a:off x="251520" y="3795886"/>
            <a:ext cx="7028962" cy="887675"/>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800" b="1" kern="1200">
                <a:solidFill>
                  <a:schemeClr val="tx2"/>
                </a:solidFill>
                <a:latin typeface="Calibri" panose="020F0502020204030204" pitchFamily="34" charset="0"/>
                <a:ea typeface="+mj-ea"/>
                <a:cs typeface="+mj-cs"/>
              </a:defRPr>
            </a:lvl1pPr>
          </a:lstStyle>
          <a:p>
            <a:r>
              <a:rPr lang="en-CA" sz="2400" spc="300" dirty="0">
                <a:solidFill>
                  <a:schemeClr val="tx1"/>
                </a:solidFill>
                <a:latin typeface="+mn-lt"/>
              </a:rPr>
              <a:t>NON-IFRS REPORTING MEASURES</a:t>
            </a:r>
          </a:p>
        </p:txBody>
      </p:sp>
      <p:sp>
        <p:nvSpPr>
          <p:cNvPr id="2" name="Title 1"/>
          <p:cNvSpPr>
            <a:spLocks noGrp="1"/>
          </p:cNvSpPr>
          <p:nvPr>
            <p:ph type="title"/>
          </p:nvPr>
        </p:nvSpPr>
        <p:spPr/>
        <p:txBody>
          <a:bodyPr/>
          <a:lstStyle/>
          <a:p>
            <a:r>
              <a:rPr lang="en-CA" dirty="0">
                <a:latin typeface="+mn-lt"/>
              </a:rPr>
              <a:t>COMPLIANCE WITH NI43-101</a:t>
            </a:r>
          </a:p>
        </p:txBody>
      </p:sp>
    </p:spTree>
    <p:extLst>
      <p:ext uri="{BB962C8B-B14F-4D97-AF65-F5344CB8AC3E}">
        <p14:creationId xmlns:p14="http://schemas.microsoft.com/office/powerpoint/2010/main" val="40750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1"/>
          <p:cNvSpPr txBox="1">
            <a:spLocks/>
          </p:cNvSpPr>
          <p:nvPr/>
        </p:nvSpPr>
        <p:spPr>
          <a:xfrm>
            <a:off x="251520" y="2932113"/>
            <a:ext cx="9150382" cy="1800523"/>
          </a:xfrm>
          <a:prstGeom prst="rect">
            <a:avLst/>
          </a:prstGeom>
          <a:noFill/>
        </p:spPr>
        <p:txBody>
          <a:bodyPr vert="horz" lIns="91440" tIns="45720" rIns="91440" bIns="45720" rtlCol="0" anchor="t">
            <a:normAutofit fontScale="90000" lnSpcReduction="10000"/>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r>
              <a:rPr lang="en-US" sz="2700" dirty="0">
                <a:solidFill>
                  <a:schemeClr val="bg1">
                    <a:lumMod val="95000"/>
                  </a:schemeClr>
                </a:solidFill>
                <a:latin typeface="+mn-lt"/>
              </a:rPr>
              <a:t>FOR MORE INFORMATION</a:t>
            </a:r>
            <a:r>
              <a:rPr lang="en-US" dirty="0">
                <a:solidFill>
                  <a:schemeClr val="bg1">
                    <a:lumMod val="95000"/>
                  </a:schemeClr>
                </a:solidFill>
                <a:latin typeface="+mn-lt"/>
              </a:rPr>
              <a:t>:</a:t>
            </a:r>
            <a:br>
              <a:rPr lang="en-US" dirty="0">
                <a:solidFill>
                  <a:schemeClr val="bg1">
                    <a:lumMod val="95000"/>
                  </a:schemeClr>
                </a:solidFill>
                <a:latin typeface="+mn-lt"/>
              </a:rPr>
            </a:br>
            <a:r>
              <a:rPr lang="en-CA" sz="1200" dirty="0">
                <a:solidFill>
                  <a:schemeClr val="bg1">
                    <a:lumMod val="95000"/>
                  </a:schemeClr>
                </a:solidFill>
                <a:latin typeface="+mn-lt"/>
              </a:rPr>
              <a:t>Tel: 778.724.4700</a:t>
            </a:r>
            <a:br>
              <a:rPr lang="en-CA" sz="1200" dirty="0">
                <a:solidFill>
                  <a:schemeClr val="bg1">
                    <a:lumMod val="95000"/>
                  </a:schemeClr>
                </a:solidFill>
                <a:latin typeface="+mn-lt"/>
              </a:rPr>
            </a:br>
            <a:r>
              <a:rPr lang="en-CA" sz="1200" dirty="0">
                <a:solidFill>
                  <a:schemeClr val="bg1">
                    <a:lumMod val="95000"/>
                  </a:schemeClr>
                </a:solidFill>
                <a:latin typeface="+mn-lt"/>
              </a:rPr>
              <a:t>Fax: 604.558.4700</a:t>
            </a:r>
            <a:br>
              <a:rPr lang="en-CA" sz="1200" dirty="0">
                <a:solidFill>
                  <a:schemeClr val="bg1">
                    <a:lumMod val="95000"/>
                  </a:schemeClr>
                </a:solidFill>
                <a:latin typeface="+mn-lt"/>
              </a:rPr>
            </a:br>
            <a:r>
              <a:rPr lang="en-CA" sz="1200" dirty="0">
                <a:solidFill>
                  <a:schemeClr val="bg1">
                    <a:lumMod val="95000"/>
                  </a:schemeClr>
                </a:solidFill>
                <a:latin typeface="+mn-lt"/>
              </a:rPr>
              <a:t>E-mail: info@midasgoldcorp.com</a:t>
            </a:r>
            <a:br>
              <a:rPr lang="en-CA" sz="1200" dirty="0">
                <a:solidFill>
                  <a:schemeClr val="bg1">
                    <a:lumMod val="95000"/>
                  </a:schemeClr>
                </a:solidFill>
                <a:latin typeface="+mn-lt"/>
              </a:rPr>
            </a:br>
            <a:r>
              <a:rPr lang="en-CA" sz="1200" dirty="0">
                <a:solidFill>
                  <a:schemeClr val="bg1">
                    <a:lumMod val="95000"/>
                  </a:schemeClr>
                </a:solidFill>
                <a:latin typeface="+mn-lt"/>
              </a:rPr>
              <a:t>Suite 890 – 999 West Hastings Street</a:t>
            </a:r>
            <a:br>
              <a:rPr lang="en-CA" sz="1200" dirty="0">
                <a:solidFill>
                  <a:schemeClr val="bg1">
                    <a:lumMod val="95000"/>
                  </a:schemeClr>
                </a:solidFill>
                <a:latin typeface="+mn-lt"/>
              </a:rPr>
            </a:br>
            <a:r>
              <a:rPr lang="en-CA" sz="1200" dirty="0">
                <a:solidFill>
                  <a:schemeClr val="bg1">
                    <a:lumMod val="95000"/>
                  </a:schemeClr>
                </a:solidFill>
                <a:latin typeface="+mn-lt"/>
              </a:rPr>
              <a:t>Vancouver, BC  CANADA  V6C 2W2 </a:t>
            </a:r>
            <a:br>
              <a:rPr lang="en-CA" sz="1200" dirty="0">
                <a:solidFill>
                  <a:schemeClr val="bg1">
                    <a:lumMod val="95000"/>
                  </a:schemeClr>
                </a:solidFill>
                <a:latin typeface="+mn-lt"/>
              </a:rPr>
            </a:br>
            <a:br>
              <a:rPr lang="en-CA" sz="1200" dirty="0">
                <a:solidFill>
                  <a:schemeClr val="bg1">
                    <a:lumMod val="95000"/>
                  </a:schemeClr>
                </a:solidFill>
                <a:latin typeface="+mn-lt"/>
              </a:rPr>
            </a:br>
            <a:r>
              <a:rPr lang="en-CA" sz="1200" dirty="0">
                <a:solidFill>
                  <a:schemeClr val="bg1">
                    <a:lumMod val="95000"/>
                  </a:schemeClr>
                </a:solidFill>
                <a:latin typeface="+mn-lt"/>
              </a:rPr>
              <a:t>www.midasgoldcorp.com</a:t>
            </a:r>
            <a:endParaRPr lang="en-US" sz="1200" dirty="0">
              <a:solidFill>
                <a:schemeClr val="bg1">
                  <a:lumMod val="95000"/>
                </a:schemeClr>
              </a:solidFill>
              <a:latin typeface="+mn-l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8224" y="3867894"/>
            <a:ext cx="2357797" cy="1151384"/>
          </a:xfrm>
          <a:prstGeom prst="rect">
            <a:avLst/>
          </a:prstGeom>
        </p:spPr>
      </p:pic>
      <p:pic>
        <p:nvPicPr>
          <p:cNvPr id="6" name="Picture 5"/>
          <p:cNvPicPr>
            <a:picLocks noChangeAspect="1"/>
          </p:cNvPicPr>
          <p:nvPr/>
        </p:nvPicPr>
        <p:blipFill>
          <a:blip r:embed="rId5" cstate="print">
            <a:biLevel thresh="50000"/>
            <a:extLst>
              <a:ext uri="{28A0092B-C50C-407E-A947-70E740481C1C}">
                <a14:useLocalDpi xmlns:a14="http://schemas.microsoft.com/office/drawing/2010/main"/>
              </a:ext>
            </a:extLst>
          </a:blip>
          <a:stretch>
            <a:fillRect/>
          </a:stretch>
        </p:blipFill>
        <p:spPr>
          <a:xfrm>
            <a:off x="323850" y="4579276"/>
            <a:ext cx="2100206" cy="547508"/>
          </a:xfrm>
          <a:prstGeom prst="rect">
            <a:avLst/>
          </a:prstGeom>
        </p:spPr>
      </p:pic>
    </p:spTree>
    <p:extLst>
      <p:ext uri="{BB962C8B-B14F-4D97-AF65-F5344CB8AC3E}">
        <p14:creationId xmlns:p14="http://schemas.microsoft.com/office/powerpoint/2010/main" val="11691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648" b="7734"/>
          <a:stretch/>
        </p:blipFill>
        <p:spPr>
          <a:xfrm>
            <a:off x="0" y="0"/>
            <a:ext cx="9151896" cy="5143500"/>
          </a:xfrm>
          <a:prstGeom prst="rect">
            <a:avLst/>
          </a:prstGeom>
        </p:spPr>
      </p:pic>
      <p:sp>
        <p:nvSpPr>
          <p:cNvPr id="7"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err="1">
                <a:solidFill>
                  <a:schemeClr val="bg1"/>
                </a:solidFill>
                <a:latin typeface="+mn-lt"/>
              </a:rPr>
              <a:t>midas</a:t>
            </a:r>
            <a:r>
              <a:rPr lang="en-CA" sz="3200" dirty="0">
                <a:solidFill>
                  <a:schemeClr val="bg1"/>
                </a:solidFill>
                <a:latin typeface="+mn-lt"/>
              </a:rPr>
              <a:t> GOLD</a:t>
            </a:r>
          </a:p>
        </p:txBody>
      </p:sp>
      <p:grpSp>
        <p:nvGrpSpPr>
          <p:cNvPr id="11" name="Group 10"/>
          <p:cNvGrpSpPr/>
          <p:nvPr/>
        </p:nvGrpSpPr>
        <p:grpSpPr>
          <a:xfrm>
            <a:off x="3131840" y="2264681"/>
            <a:ext cx="2808312" cy="589471"/>
            <a:chOff x="3175093" y="2264681"/>
            <a:chExt cx="2684424" cy="589471"/>
          </a:xfrm>
        </p:grpSpPr>
        <p:cxnSp>
          <p:nvCxnSpPr>
            <p:cNvPr id="8" name="Straight Connector 7"/>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74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791560" y="1491629"/>
            <a:ext cx="4357893" cy="2470771"/>
          </a:xfrm>
          <a:prstGeom prst="rect">
            <a:avLst/>
          </a:prstGeom>
        </p:spPr>
      </p:pic>
      <p:pic>
        <p:nvPicPr>
          <p:cNvPr id="4" name="Picture 3"/>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3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56251" y="843558"/>
            <a:ext cx="3060769" cy="4304463"/>
          </a:xfrm>
          <a:prstGeom prst="rect">
            <a:avLst/>
          </a:prstGeom>
          <a:ln w="28575">
            <a:noFill/>
          </a:ln>
        </p:spPr>
      </p:pic>
      <p:sp>
        <p:nvSpPr>
          <p:cNvPr id="2" name="Title 1"/>
          <p:cNvSpPr>
            <a:spLocks noGrp="1"/>
          </p:cNvSpPr>
          <p:nvPr>
            <p:ph type="title"/>
          </p:nvPr>
        </p:nvSpPr>
        <p:spPr/>
        <p:txBody>
          <a:bodyPr/>
          <a:lstStyle/>
          <a:p>
            <a:r>
              <a:rPr lang="en-CA" dirty="0">
                <a:latin typeface="+mn-lt"/>
              </a:rPr>
              <a:t>MIDAS GOLD</a:t>
            </a:r>
          </a:p>
        </p:txBody>
      </p:sp>
      <p:sp>
        <p:nvSpPr>
          <p:cNvPr id="3" name="Content Placeholder 2"/>
          <p:cNvSpPr>
            <a:spLocks noGrp="1"/>
          </p:cNvSpPr>
          <p:nvPr>
            <p:ph idx="1"/>
          </p:nvPr>
        </p:nvSpPr>
        <p:spPr>
          <a:xfrm>
            <a:off x="179512" y="1131590"/>
            <a:ext cx="8229600" cy="3888432"/>
          </a:xfrm>
        </p:spPr>
        <p:txBody>
          <a:bodyPr>
            <a:normAutofit fontScale="92500" lnSpcReduction="10000"/>
          </a:bodyPr>
          <a:lstStyle/>
          <a:p>
            <a:r>
              <a:rPr lang="en-CA" sz="1800" dirty="0"/>
              <a:t>IPO in 2011 with sole focus on advancing the Stibnite Gold Project, Idaho, USA</a:t>
            </a:r>
          </a:p>
          <a:p>
            <a:r>
              <a:rPr lang="en-CA" sz="1800" dirty="0"/>
              <a:t>~US$137m spent on the Project since 2009</a:t>
            </a:r>
          </a:p>
          <a:p>
            <a:pPr lvl="2">
              <a:buClr>
                <a:schemeClr val="accent3"/>
              </a:buClr>
            </a:pPr>
            <a:r>
              <a:rPr lang="en-CA" sz="1400" dirty="0"/>
              <a:t>~99,450m of drilling by Midas Gold</a:t>
            </a:r>
          </a:p>
          <a:p>
            <a:pPr lvl="2">
              <a:buClr>
                <a:schemeClr val="accent3"/>
              </a:buClr>
            </a:pPr>
            <a:r>
              <a:rPr lang="en-CA" sz="1400" dirty="0"/>
              <a:t>~136,400m of drilling pre-Midas Gold</a:t>
            </a:r>
          </a:p>
          <a:p>
            <a:pPr lvl="2">
              <a:buClr>
                <a:schemeClr val="accent3"/>
              </a:buClr>
            </a:pPr>
            <a:r>
              <a:rPr lang="en-CA" sz="1400" dirty="0"/>
              <a:t>PFS completed</a:t>
            </a:r>
          </a:p>
          <a:p>
            <a:pPr lvl="2">
              <a:buClr>
                <a:schemeClr val="accent3"/>
              </a:buClr>
            </a:pPr>
            <a:r>
              <a:rPr lang="en-CA" sz="1400" dirty="0"/>
              <a:t>3+ years of environmental baseline data collected</a:t>
            </a:r>
          </a:p>
          <a:p>
            <a:pPr marL="285750" lvl="2" indent="-285750">
              <a:buClr>
                <a:schemeClr val="tx2"/>
              </a:buClr>
            </a:pPr>
            <a:r>
              <a:rPr lang="en-CA" sz="1800" dirty="0">
                <a:solidFill>
                  <a:srgbClr val="000000"/>
                </a:solidFill>
              </a:rPr>
              <a:t>175 million shares issued</a:t>
            </a:r>
          </a:p>
          <a:p>
            <a:pPr marL="285750" lvl="2" indent="-285750">
              <a:buClr>
                <a:schemeClr val="tx2"/>
              </a:buClr>
            </a:pPr>
            <a:r>
              <a:rPr lang="en-CA" sz="1800" dirty="0">
                <a:solidFill>
                  <a:srgbClr val="000000"/>
                </a:solidFill>
              </a:rPr>
              <a:t>Major shareholders include:</a:t>
            </a:r>
          </a:p>
          <a:p>
            <a:pPr lvl="2">
              <a:buClr>
                <a:schemeClr val="accent3"/>
              </a:buClr>
            </a:pPr>
            <a:r>
              <a:rPr lang="en-CA" sz="1400" dirty="0"/>
              <a:t>EuroPac</a:t>
            </a:r>
          </a:p>
          <a:p>
            <a:pPr lvl="2">
              <a:buClr>
                <a:schemeClr val="accent3"/>
              </a:buClr>
            </a:pPr>
            <a:r>
              <a:rPr lang="en-CA" sz="1400" dirty="0"/>
              <a:t>Franklin</a:t>
            </a:r>
          </a:p>
          <a:p>
            <a:pPr lvl="2">
              <a:buClr>
                <a:schemeClr val="accent3"/>
              </a:buClr>
            </a:pPr>
            <a:r>
              <a:rPr lang="en-CA" sz="1400" dirty="0">
                <a:solidFill>
                  <a:srgbClr val="000000"/>
                </a:solidFill>
              </a:rPr>
              <a:t>Gabelli</a:t>
            </a:r>
            <a:endParaRPr lang="en-CA" dirty="0">
              <a:solidFill>
                <a:srgbClr val="000000"/>
              </a:solidFill>
            </a:endParaRPr>
          </a:p>
          <a:p>
            <a:pPr marL="285750" lvl="2" indent="-285750">
              <a:buClr>
                <a:schemeClr val="tx2"/>
              </a:buClr>
            </a:pPr>
            <a:r>
              <a:rPr lang="en-CA" sz="1800" dirty="0">
                <a:solidFill>
                  <a:srgbClr val="000000"/>
                </a:solidFill>
              </a:rPr>
              <a:t>Franco Nevada purchased a 1.7% NSR in 2013</a:t>
            </a:r>
          </a:p>
          <a:p>
            <a:pPr marL="285750" lvl="2" indent="-285750">
              <a:buClr>
                <a:schemeClr val="tx2"/>
              </a:buClr>
            </a:pPr>
            <a:r>
              <a:rPr lang="en-CA" sz="1800" dirty="0">
                <a:solidFill>
                  <a:srgbClr val="000000"/>
                </a:solidFill>
              </a:rPr>
              <a:t>Teck purchased 9.9% in 2013</a:t>
            </a:r>
          </a:p>
          <a:p>
            <a:pPr marL="285750" lvl="2" indent="-285750">
              <a:buClr>
                <a:schemeClr val="tx2"/>
              </a:buClr>
            </a:pPr>
            <a:r>
              <a:rPr lang="en-CA" sz="1800" dirty="0">
                <a:solidFill>
                  <a:srgbClr val="000000"/>
                </a:solidFill>
              </a:rPr>
              <a:t>Paulson backstopped C$55 million financing in March 2016</a:t>
            </a:r>
          </a:p>
          <a:p>
            <a:pPr marL="285750" lvl="2" indent="-285750">
              <a:buClr>
                <a:schemeClr val="tx2"/>
              </a:buClr>
            </a:pPr>
            <a:r>
              <a:rPr lang="en-CA" sz="1800" dirty="0">
                <a:solidFill>
                  <a:srgbClr val="000000"/>
                </a:solidFill>
              </a:rPr>
              <a:t>Experienced management team and strong boards with local connections</a:t>
            </a:r>
          </a:p>
        </p:txBody>
      </p:sp>
      <p:sp>
        <p:nvSpPr>
          <p:cNvPr id="6" name="TextBox 5"/>
          <p:cNvSpPr txBox="1"/>
          <p:nvPr/>
        </p:nvSpPr>
        <p:spPr>
          <a:xfrm>
            <a:off x="1931945" y="3099170"/>
            <a:ext cx="1148904" cy="503728"/>
          </a:xfrm>
          <a:prstGeom prst="rect">
            <a:avLst/>
          </a:prstGeom>
          <a:noFill/>
        </p:spPr>
        <p:txBody>
          <a:bodyPr wrap="none" rtlCol="0">
            <a:spAutoFit/>
          </a:bodyPr>
          <a:lstStyle/>
          <a:p>
            <a:pPr marL="269875" lvl="2" indent="-182563">
              <a:lnSpc>
                <a:spcPct val="90000"/>
              </a:lnSpc>
              <a:spcBef>
                <a:spcPts val="384"/>
              </a:spcBef>
              <a:buClr>
                <a:srgbClr val="9C8F68"/>
              </a:buClr>
              <a:buFont typeface="Arial" panose="020B0604020202020204" pitchFamily="34" charset="0"/>
              <a:buChar char="•"/>
            </a:pPr>
            <a:r>
              <a:rPr lang="en-CA" sz="1300" dirty="0">
                <a:solidFill>
                  <a:srgbClr val="000000"/>
                </a:solidFill>
                <a:cs typeface="Merriweather" panose="02000000000000000000" pitchFamily="2" charset="0"/>
              </a:rPr>
              <a:t>M&amp;G</a:t>
            </a:r>
          </a:p>
          <a:p>
            <a:pPr marL="269875" lvl="2" indent="-182563">
              <a:lnSpc>
                <a:spcPct val="90000"/>
              </a:lnSpc>
              <a:spcBef>
                <a:spcPts val="384"/>
              </a:spcBef>
              <a:buClr>
                <a:srgbClr val="9C8F68"/>
              </a:buClr>
              <a:buFont typeface="Arial" panose="020B0604020202020204" pitchFamily="34" charset="0"/>
              <a:buChar char="•"/>
            </a:pPr>
            <a:r>
              <a:rPr lang="en-CA" sz="1300" dirty="0">
                <a:solidFill>
                  <a:srgbClr val="000000"/>
                </a:solidFill>
                <a:cs typeface="Merriweather" panose="02000000000000000000" pitchFamily="2" charset="0"/>
              </a:rPr>
              <a:t>Sun Valley</a:t>
            </a:r>
          </a:p>
        </p:txBody>
      </p:sp>
      <p:sp>
        <p:nvSpPr>
          <p:cNvPr id="7" name="TextBox 6"/>
          <p:cNvSpPr txBox="1"/>
          <p:nvPr/>
        </p:nvSpPr>
        <p:spPr>
          <a:xfrm>
            <a:off x="3059920" y="3061724"/>
            <a:ext cx="1155701" cy="532453"/>
          </a:xfrm>
          <a:prstGeom prst="rect">
            <a:avLst/>
          </a:prstGeom>
          <a:noFill/>
        </p:spPr>
        <p:txBody>
          <a:bodyPr wrap="none" rtlCol="0">
            <a:spAutoFit/>
          </a:bodyPr>
          <a:lstStyle/>
          <a:p>
            <a:pPr marL="269875" lvl="2" indent="-182563">
              <a:spcBef>
                <a:spcPct val="20000"/>
              </a:spcBef>
              <a:buClr>
                <a:srgbClr val="9C8F68"/>
              </a:buClr>
              <a:buFont typeface="Arial" panose="020B0604020202020204" pitchFamily="34" charset="0"/>
              <a:buChar char="•"/>
            </a:pPr>
            <a:r>
              <a:rPr lang="en-CA" sz="1300" dirty="0">
                <a:solidFill>
                  <a:srgbClr val="000000"/>
                </a:solidFill>
                <a:cs typeface="Merriweather" panose="02000000000000000000" pitchFamily="2" charset="0"/>
              </a:rPr>
              <a:t>Teck Corp.</a:t>
            </a:r>
          </a:p>
          <a:p>
            <a:pPr marL="269875" lvl="2" indent="-182563">
              <a:spcBef>
                <a:spcPct val="20000"/>
              </a:spcBef>
              <a:buClr>
                <a:srgbClr val="9C8F68"/>
              </a:buClr>
              <a:buFont typeface="Arial" panose="020B0604020202020204" pitchFamily="34" charset="0"/>
              <a:buChar char="•"/>
            </a:pPr>
            <a:r>
              <a:rPr lang="en-CA" sz="1300" dirty="0">
                <a:solidFill>
                  <a:srgbClr val="000000"/>
                </a:solidFill>
                <a:cs typeface="Merriweather" panose="02000000000000000000" pitchFamily="2" charset="0"/>
              </a:rPr>
              <a:t>Vista Gold</a:t>
            </a:r>
            <a:endParaRPr lang="en-CA" sz="1300" dirty="0"/>
          </a:p>
        </p:txBody>
      </p:sp>
      <p:graphicFrame>
        <p:nvGraphicFramePr>
          <p:cNvPr id="5" name="Chart 4"/>
          <p:cNvGraphicFramePr/>
          <p:nvPr>
            <p:extLst>
              <p:ext uri="{D42A27DB-BD31-4B8C-83A1-F6EECF244321}">
                <p14:modId xmlns:p14="http://schemas.microsoft.com/office/powerpoint/2010/main" val="927052738"/>
              </p:ext>
            </p:extLst>
          </p:nvPr>
        </p:nvGraphicFramePr>
        <p:xfrm>
          <a:off x="5436096" y="1275606"/>
          <a:ext cx="3552056" cy="29031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p:cNvGraphicFramePr>
            <a:graphicFrameLocks/>
          </p:cNvGraphicFramePr>
          <p:nvPr>
            <p:extLst>
              <p:ext uri="{D42A27DB-BD31-4B8C-83A1-F6EECF244321}">
                <p14:modId xmlns:p14="http://schemas.microsoft.com/office/powerpoint/2010/main" val="659714810"/>
              </p:ext>
            </p:extLst>
          </p:nvPr>
        </p:nvGraphicFramePr>
        <p:xfrm>
          <a:off x="4789286" y="1491629"/>
          <a:ext cx="4360167" cy="247077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00868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n-lt"/>
              </a:rPr>
              <a:t>MIDAS GOLD</a:t>
            </a:r>
          </a:p>
        </p:txBody>
      </p:sp>
      <p:sp>
        <p:nvSpPr>
          <p:cNvPr id="3" name="Content Placeholder 2"/>
          <p:cNvSpPr>
            <a:spLocks noGrp="1"/>
          </p:cNvSpPr>
          <p:nvPr>
            <p:ph idx="1"/>
          </p:nvPr>
        </p:nvSpPr>
        <p:spPr>
          <a:xfrm>
            <a:off x="318356" y="1059582"/>
            <a:ext cx="8229600" cy="3888432"/>
          </a:xfrm>
        </p:spPr>
        <p:txBody>
          <a:bodyPr>
            <a:normAutofit fontScale="77500" lnSpcReduction="20000"/>
          </a:bodyPr>
          <a:lstStyle/>
          <a:p>
            <a:pPr marL="0" indent="0">
              <a:buNone/>
            </a:pPr>
            <a:r>
              <a:rPr lang="en-CA" sz="2100" b="1" dirty="0">
                <a:solidFill>
                  <a:schemeClr val="tx2"/>
                </a:solidFill>
              </a:rPr>
              <a:t>Project</a:t>
            </a:r>
            <a:r>
              <a:rPr lang="en-CA" sz="2100" b="1" dirty="0"/>
              <a:t> </a:t>
            </a:r>
          </a:p>
          <a:p>
            <a:pPr marL="357188" lvl="1" indent="-90488">
              <a:buFont typeface="Arial" panose="020B0604020202020204" pitchFamily="34" charset="0"/>
              <a:buChar char="•"/>
            </a:pPr>
            <a:r>
              <a:rPr lang="en-CA" sz="1600" dirty="0"/>
              <a:t>World class asset in geopolitically stable jurisdiction</a:t>
            </a:r>
          </a:p>
          <a:p>
            <a:pPr marL="0" indent="0">
              <a:buNone/>
            </a:pPr>
            <a:r>
              <a:rPr lang="en-CA" sz="2100" b="1" dirty="0">
                <a:solidFill>
                  <a:schemeClr val="tx2"/>
                </a:solidFill>
              </a:rPr>
              <a:t>Potential</a:t>
            </a:r>
          </a:p>
          <a:p>
            <a:pPr marL="357188" lvl="1" indent="-90488">
              <a:buFont typeface="Arial" panose="020B0604020202020204" pitchFamily="34" charset="0"/>
              <a:buChar char="•"/>
            </a:pPr>
            <a:r>
              <a:rPr lang="en-CA" sz="1500" dirty="0"/>
              <a:t>Leverage  to gold price, permit progress, resource optimization and exploration success</a:t>
            </a:r>
          </a:p>
          <a:p>
            <a:pPr marL="0" indent="0">
              <a:buNone/>
            </a:pPr>
            <a:r>
              <a:rPr lang="en-CA" sz="2100" b="1" dirty="0">
                <a:solidFill>
                  <a:schemeClr val="tx2"/>
                </a:solidFill>
              </a:rPr>
              <a:t>People</a:t>
            </a:r>
          </a:p>
          <a:p>
            <a:pPr marL="357188" lvl="1" indent="-90488">
              <a:buFont typeface="Arial" panose="020B0604020202020204" pitchFamily="34" charset="0"/>
              <a:buChar char="•"/>
            </a:pPr>
            <a:r>
              <a:rPr lang="en-CA" sz="1600" dirty="0"/>
              <a:t>Outstanding team of professionals who have done it before</a:t>
            </a:r>
          </a:p>
          <a:p>
            <a:pPr marL="0" indent="0">
              <a:buNone/>
            </a:pPr>
            <a:r>
              <a:rPr lang="en-CA" sz="2100" b="1" dirty="0">
                <a:solidFill>
                  <a:schemeClr val="tx2"/>
                </a:solidFill>
              </a:rPr>
              <a:t>Paulson</a:t>
            </a:r>
          </a:p>
          <a:p>
            <a:pPr marL="357188" lvl="1" indent="-90488">
              <a:buFont typeface="Arial" panose="020B0604020202020204" pitchFamily="34" charset="0"/>
              <a:buChar char="•"/>
            </a:pPr>
            <a:r>
              <a:rPr lang="en-CA" sz="1600" dirty="0"/>
              <a:t>Strong financial supporters, led by Paulson &amp; Co.</a:t>
            </a:r>
          </a:p>
          <a:p>
            <a:pPr marL="0" indent="0">
              <a:buNone/>
            </a:pPr>
            <a:r>
              <a:rPr lang="en-CA" sz="2100" b="1" dirty="0">
                <a:solidFill>
                  <a:schemeClr val="tx2"/>
                </a:solidFill>
              </a:rPr>
              <a:t>Past </a:t>
            </a:r>
          </a:p>
          <a:p>
            <a:pPr marL="357188" lvl="1" indent="-90488">
              <a:buFont typeface="Arial" panose="020B0604020202020204" pitchFamily="34" charset="0"/>
              <a:buChar char="•"/>
            </a:pPr>
            <a:r>
              <a:rPr lang="en-CA" sz="1600" dirty="0"/>
              <a:t>Restoration of a brownfields site will allow fish passage for the first time since the 1930s</a:t>
            </a:r>
          </a:p>
          <a:p>
            <a:pPr marL="0" indent="0">
              <a:buNone/>
            </a:pPr>
            <a:r>
              <a:rPr lang="en-CA" sz="2100" b="1" dirty="0">
                <a:solidFill>
                  <a:schemeClr val="tx2"/>
                </a:solidFill>
              </a:rPr>
              <a:t>Permitting</a:t>
            </a:r>
          </a:p>
          <a:p>
            <a:pPr marL="357188" lvl="1" indent="-90488">
              <a:buFont typeface="Arial" panose="020B0604020202020204" pitchFamily="34" charset="0"/>
              <a:buChar char="•"/>
            </a:pPr>
            <a:r>
              <a:rPr lang="en-CA" sz="1600" dirty="0"/>
              <a:t>Mine development application filed in Q3/16</a:t>
            </a:r>
          </a:p>
          <a:p>
            <a:pPr marL="0" indent="0">
              <a:buNone/>
            </a:pPr>
            <a:r>
              <a:rPr lang="en-CA" sz="2100" b="1" dirty="0">
                <a:solidFill>
                  <a:schemeClr val="tx2"/>
                </a:solidFill>
              </a:rPr>
              <a:t>Preliminary Feasibility Study</a:t>
            </a:r>
          </a:p>
          <a:p>
            <a:pPr marL="357188" lvl="1" indent="-90488">
              <a:buFont typeface="Arial" panose="020B0604020202020204" pitchFamily="34" charset="0"/>
              <a:buChar char="•"/>
            </a:pPr>
            <a:r>
              <a:rPr lang="en-CA" sz="1600" dirty="0"/>
              <a:t>Demonstrates a large scale, low cost, financially robust project</a:t>
            </a:r>
          </a:p>
          <a:p>
            <a:pPr marL="0" lvl="1" indent="0">
              <a:buClr>
                <a:schemeClr val="tx2"/>
              </a:buClr>
              <a:buNone/>
            </a:pPr>
            <a:r>
              <a:rPr lang="en-CA" sz="2100" b="1" dirty="0">
                <a:solidFill>
                  <a:schemeClr val="tx2"/>
                </a:solidFill>
              </a:rPr>
              <a:t>Path Forward</a:t>
            </a:r>
          </a:p>
          <a:p>
            <a:pPr marL="357188" lvl="1" indent="-90488">
              <a:buFont typeface="Arial" panose="020B0604020202020204" pitchFamily="34" charset="0"/>
              <a:buChar char="•"/>
            </a:pPr>
            <a:r>
              <a:rPr lang="en-CA" sz="1600" dirty="0"/>
              <a:t>Permitting &amp; feasibility study</a:t>
            </a:r>
          </a:p>
        </p:txBody>
      </p:sp>
      <p:grpSp>
        <p:nvGrpSpPr>
          <p:cNvPr id="16" name="Group 15"/>
          <p:cNvGrpSpPr/>
          <p:nvPr/>
        </p:nvGrpSpPr>
        <p:grpSpPr>
          <a:xfrm>
            <a:off x="6377429" y="3955246"/>
            <a:ext cx="2239949" cy="682902"/>
            <a:chOff x="6418292" y="3795886"/>
            <a:chExt cx="2725708" cy="830997"/>
          </a:xfrm>
        </p:grpSpPr>
        <p:sp>
          <p:nvSpPr>
            <p:cNvPr id="8" name="TextBox 7"/>
            <p:cNvSpPr txBox="1"/>
            <p:nvPr/>
          </p:nvSpPr>
          <p:spPr>
            <a:xfrm>
              <a:off x="6766041" y="3795886"/>
              <a:ext cx="2377959" cy="830997"/>
            </a:xfrm>
            <a:prstGeom prst="rect">
              <a:avLst/>
            </a:prstGeom>
            <a:noFill/>
          </p:spPr>
          <p:txBody>
            <a:bodyPr wrap="none" rtlCol="0">
              <a:spAutoFit/>
            </a:bodyPr>
            <a:lstStyle/>
            <a:p>
              <a:r>
                <a:rPr lang="en-CA" sz="4800" dirty="0"/>
                <a:t>SUCCESS</a:t>
              </a:r>
            </a:p>
          </p:txBody>
        </p:sp>
        <p:cxnSp>
          <p:nvCxnSpPr>
            <p:cNvPr id="14" name="Straight Connector 13"/>
            <p:cNvCxnSpPr/>
            <p:nvPr/>
          </p:nvCxnSpPr>
          <p:spPr>
            <a:xfrm>
              <a:off x="6418292" y="4139379"/>
              <a:ext cx="28803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18292" y="4283395"/>
              <a:ext cx="28803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456" y="3696676"/>
            <a:ext cx="1200041" cy="1200041"/>
          </a:xfrm>
          <a:prstGeom prst="rect">
            <a:avLst/>
          </a:prstGeom>
        </p:spPr>
      </p:pic>
    </p:spTree>
    <p:extLst>
      <p:ext uri="{BB962C8B-B14F-4D97-AF65-F5344CB8AC3E}">
        <p14:creationId xmlns:p14="http://schemas.microsoft.com/office/powerpoint/2010/main" val="54878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r="9062" b="23354"/>
          <a:stretch/>
        </p:blipFill>
        <p:spPr>
          <a:xfrm>
            <a:off x="0" y="0"/>
            <a:ext cx="9144000" cy="5143500"/>
          </a:xfrm>
          <a:prstGeom prst="rect">
            <a:avLst/>
          </a:prstGeom>
        </p:spPr>
      </p:pic>
      <p:sp>
        <p:nvSpPr>
          <p:cNvPr id="7" name="Title 1"/>
          <p:cNvSpPr txBox="1">
            <a:spLocks/>
          </p:cNvSpPr>
          <p:nvPr/>
        </p:nvSpPr>
        <p:spPr>
          <a:xfrm>
            <a:off x="685800" y="2057336"/>
            <a:ext cx="7772400" cy="102155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cap="all" spc="300" baseline="0">
                <a:solidFill>
                  <a:schemeClr val="tx1"/>
                </a:solidFill>
                <a:latin typeface="Raleway" panose="020B0003030101060003" pitchFamily="34" charset="0"/>
                <a:ea typeface="+mj-ea"/>
                <a:cs typeface="+mj-cs"/>
              </a:defRPr>
            </a:lvl1pPr>
          </a:lstStyle>
          <a:p>
            <a:pPr algn="ctr"/>
            <a:r>
              <a:rPr lang="en-CA" sz="3200" dirty="0">
                <a:solidFill>
                  <a:schemeClr val="bg1"/>
                </a:solidFill>
                <a:latin typeface="+mn-lt"/>
              </a:rPr>
              <a:t>PROJECT</a:t>
            </a:r>
          </a:p>
        </p:txBody>
      </p:sp>
      <p:grpSp>
        <p:nvGrpSpPr>
          <p:cNvPr id="11" name="Group 10"/>
          <p:cNvGrpSpPr/>
          <p:nvPr/>
        </p:nvGrpSpPr>
        <p:grpSpPr>
          <a:xfrm>
            <a:off x="3635896" y="2264681"/>
            <a:ext cx="1872208" cy="589471"/>
            <a:chOff x="3175093" y="2264681"/>
            <a:chExt cx="2684424" cy="589471"/>
          </a:xfrm>
        </p:grpSpPr>
        <p:cxnSp>
          <p:nvCxnSpPr>
            <p:cNvPr id="8" name="Straight Connector 7"/>
            <p:cNvCxnSpPr/>
            <p:nvPr/>
          </p:nvCxnSpPr>
          <p:spPr>
            <a:xfrm>
              <a:off x="3195221" y="2854152"/>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5093" y="2264681"/>
              <a:ext cx="266429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903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5731988" y="851232"/>
            <a:ext cx="3421458" cy="42999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b="37061"/>
          <a:stretch/>
        </p:blipFill>
        <p:spPr>
          <a:xfrm>
            <a:off x="5848526" y="2339390"/>
            <a:ext cx="3188379" cy="1846081"/>
          </a:xfrm>
          <a:prstGeom prst="rect">
            <a:avLst/>
          </a:prstGeom>
          <a:ln>
            <a:solidFill>
              <a:schemeClr val="bg1">
                <a:lumMod val="95000"/>
              </a:schemeClr>
            </a:solidFill>
          </a:ln>
        </p:spPr>
      </p:pic>
      <p:sp>
        <p:nvSpPr>
          <p:cNvPr id="6" name="TextBox 5"/>
          <p:cNvSpPr txBox="1"/>
          <p:nvPr/>
        </p:nvSpPr>
        <p:spPr>
          <a:xfrm>
            <a:off x="5784903" y="4191783"/>
            <a:ext cx="2565597" cy="900247"/>
          </a:xfrm>
          <a:prstGeom prst="rect">
            <a:avLst/>
          </a:prstGeom>
          <a:noFill/>
        </p:spPr>
        <p:txBody>
          <a:bodyPr wrap="square" lIns="68580" tIns="34290" rIns="68580" bIns="34290" rtlCol="0">
            <a:spAutoFit/>
          </a:bodyPr>
          <a:lstStyle/>
          <a:p>
            <a:r>
              <a:rPr lang="en-CA" sz="600" dirty="0">
                <a:solidFill>
                  <a:schemeClr val="bg1"/>
                </a:solidFill>
              </a:rPr>
              <a:t>Maplecroft identifies and monitors the key issues affecting the investment climates of 197 countries. The Atlas analyses yearly trends relating to dynamic risks, which reflect change over a short period of time, including governance, political violence, the macroeconomic environment, and included this year for the first time, resource nationalism. It also includes structural risks which reflect change over a longer timeframe, including economic diversification, resource security, infrastructure quality, the resilience of society to challenges, and the risk of complicity in human rights violations committed by regimes and business partners.</a:t>
            </a:r>
          </a:p>
        </p:txBody>
      </p:sp>
      <p:pic>
        <p:nvPicPr>
          <p:cNvPr id="7" name="Picture 6"/>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2506796" y="912003"/>
            <a:ext cx="2935940" cy="4128912"/>
          </a:xfrm>
          <a:prstGeom prst="rect">
            <a:avLst/>
          </a:prstGeom>
          <a:ln w="28575">
            <a:noFill/>
          </a:ln>
        </p:spPr>
      </p:pic>
      <p:cxnSp>
        <p:nvCxnSpPr>
          <p:cNvPr id="8" name="Straight Arrow Connector 7"/>
          <p:cNvCxnSpPr>
            <a:stCxn id="9" idx="2"/>
          </p:cNvCxnSpPr>
          <p:nvPr/>
        </p:nvCxnSpPr>
        <p:spPr>
          <a:xfrm flipH="1">
            <a:off x="3283774" y="2657305"/>
            <a:ext cx="750595" cy="687797"/>
          </a:xfrm>
          <a:prstGeom prst="straightConnector1">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97584" y="2280279"/>
            <a:ext cx="1873569" cy="377026"/>
          </a:xfrm>
          <a:prstGeom prst="rect">
            <a:avLst/>
          </a:prstGeom>
          <a:solidFill>
            <a:schemeClr val="accent2"/>
          </a:solidFill>
          <a:ln w="19050">
            <a:solidFill>
              <a:schemeClr val="accent2"/>
            </a:solidFill>
          </a:ln>
        </p:spPr>
        <p:txBody>
          <a:bodyPr wrap="square" lIns="68580" tIns="34290" rIns="68580" bIns="34290" rtlCol="0">
            <a:spAutoFit/>
          </a:bodyPr>
          <a:lstStyle/>
          <a:p>
            <a:pPr algn="ctr"/>
            <a:r>
              <a:rPr lang="en-CA" sz="1100" b="1" dirty="0">
                <a:solidFill>
                  <a:schemeClr val="bg1"/>
                </a:solidFill>
              </a:rPr>
              <a:t>Stibnite Gold Project</a:t>
            </a:r>
          </a:p>
          <a:p>
            <a:pPr algn="ctr"/>
            <a:r>
              <a:rPr lang="en-CA" sz="900" b="1" dirty="0">
                <a:solidFill>
                  <a:schemeClr val="bg1"/>
                </a:solidFill>
              </a:rPr>
              <a:t>Midas Gold    </a:t>
            </a:r>
            <a:r>
              <a:rPr lang="en-CA" sz="900" dirty="0">
                <a:solidFill>
                  <a:schemeClr val="bg1"/>
                </a:solidFill>
              </a:rPr>
              <a:t>Au-Sb</a:t>
            </a:r>
          </a:p>
        </p:txBody>
      </p:sp>
      <p:sp>
        <p:nvSpPr>
          <p:cNvPr id="10" name="TextBox 9"/>
          <p:cNvSpPr txBox="1"/>
          <p:nvPr/>
        </p:nvSpPr>
        <p:spPr>
          <a:xfrm>
            <a:off x="4101524" y="3397949"/>
            <a:ext cx="1562794" cy="484748"/>
          </a:xfrm>
          <a:prstGeom prst="rect">
            <a:avLst/>
          </a:prstGeom>
          <a:solidFill>
            <a:schemeClr val="bg1"/>
          </a:solidFill>
          <a:ln w="19050">
            <a:solidFill>
              <a:schemeClr val="tx2"/>
            </a:solidFill>
          </a:ln>
        </p:spPr>
        <p:txBody>
          <a:bodyPr wrap="square" lIns="68580" tIns="34290" rIns="68580" bIns="34290" rtlCol="0">
            <a:spAutoFit/>
          </a:bodyPr>
          <a:lstStyle/>
          <a:p>
            <a:pPr algn="ctr"/>
            <a:r>
              <a:rPr lang="en-CA" sz="900" b="1" dirty="0"/>
              <a:t>Thompson Creek Mine</a:t>
            </a:r>
          </a:p>
          <a:p>
            <a:pPr algn="ctr"/>
            <a:r>
              <a:rPr lang="en-CA" sz="900" dirty="0">
                <a:solidFill>
                  <a:schemeClr val="accent1"/>
                </a:solidFill>
              </a:rPr>
              <a:t>Thompson Creek Mining    </a:t>
            </a:r>
          </a:p>
          <a:p>
            <a:pPr algn="ctr"/>
            <a:r>
              <a:rPr lang="en-CA" sz="900" dirty="0"/>
              <a:t>Molybdenum</a:t>
            </a:r>
          </a:p>
        </p:txBody>
      </p:sp>
      <p:cxnSp>
        <p:nvCxnSpPr>
          <p:cNvPr id="11" name="Straight Arrow Connector 10"/>
          <p:cNvCxnSpPr>
            <a:stCxn id="25" idx="1"/>
          </p:cNvCxnSpPr>
          <p:nvPr/>
        </p:nvCxnSpPr>
        <p:spPr>
          <a:xfrm flipH="1">
            <a:off x="3770070" y="3015003"/>
            <a:ext cx="576170" cy="275446"/>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67579" y="3232804"/>
            <a:ext cx="111656" cy="101295"/>
          </a:xfrm>
          <a:prstGeom prst="rect">
            <a:avLst/>
          </a:prstGeom>
          <a:solidFill>
            <a:schemeClr val="tx2"/>
          </a:solidFill>
          <a:ln>
            <a:noFill/>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CA" dirty="0"/>
          </a:p>
        </p:txBody>
      </p:sp>
      <p:cxnSp>
        <p:nvCxnSpPr>
          <p:cNvPr id="13" name="Straight Arrow Connector 12"/>
          <p:cNvCxnSpPr>
            <a:stCxn id="10" idx="1"/>
            <a:endCxn id="14" idx="3"/>
          </p:cNvCxnSpPr>
          <p:nvPr/>
        </p:nvCxnSpPr>
        <p:spPr>
          <a:xfrm flipH="1" flipV="1">
            <a:off x="3652278" y="3595148"/>
            <a:ext cx="449246" cy="45175"/>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40623" y="3544501"/>
            <a:ext cx="111656" cy="101295"/>
          </a:xfrm>
          <a:prstGeom prst="rect">
            <a:avLst/>
          </a:prstGeom>
          <a:solidFill>
            <a:schemeClr val="tx2"/>
          </a:solidFill>
          <a:ln>
            <a:noFill/>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CA" dirty="0"/>
          </a:p>
        </p:txBody>
      </p:sp>
      <p:sp>
        <p:nvSpPr>
          <p:cNvPr id="15" name="TextBox 14"/>
          <p:cNvSpPr txBox="1"/>
          <p:nvPr/>
        </p:nvSpPr>
        <p:spPr>
          <a:xfrm>
            <a:off x="3448544" y="4423927"/>
            <a:ext cx="1305959" cy="500943"/>
          </a:xfrm>
          <a:prstGeom prst="rect">
            <a:avLst/>
          </a:prstGeom>
          <a:solidFill>
            <a:schemeClr val="bg1"/>
          </a:solidFill>
          <a:ln w="19050">
            <a:solidFill>
              <a:schemeClr val="tx2"/>
            </a:solidFill>
          </a:ln>
        </p:spPr>
        <p:txBody>
          <a:bodyPr wrap="square" lIns="68580" tIns="34290" rIns="68580" bIns="34290" rtlCol="0">
            <a:spAutoFit/>
          </a:bodyPr>
          <a:lstStyle/>
          <a:p>
            <a:pPr algn="ctr"/>
            <a:r>
              <a:rPr lang="en-CA" sz="900" b="1" dirty="0"/>
              <a:t>Phosphate District</a:t>
            </a:r>
          </a:p>
          <a:p>
            <a:pPr algn="ctr"/>
            <a:r>
              <a:rPr lang="en-CA" sz="900" dirty="0">
                <a:solidFill>
                  <a:schemeClr val="accent1"/>
                </a:solidFill>
              </a:rPr>
              <a:t>Agrium, Monsanto, Simplot, Stonegate</a:t>
            </a:r>
          </a:p>
        </p:txBody>
      </p:sp>
      <p:sp>
        <p:nvSpPr>
          <p:cNvPr id="16" name="Rectangle 15"/>
          <p:cNvSpPr/>
          <p:nvPr/>
        </p:nvSpPr>
        <p:spPr>
          <a:xfrm>
            <a:off x="5139823" y="4396686"/>
            <a:ext cx="287608" cy="186140"/>
          </a:xfrm>
          <a:prstGeom prst="rect">
            <a:avLst/>
          </a:prstGeom>
          <a:solidFill>
            <a:schemeClr val="tx2"/>
          </a:solidFill>
          <a:ln>
            <a:noFill/>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CA" dirty="0"/>
          </a:p>
        </p:txBody>
      </p:sp>
      <p:cxnSp>
        <p:nvCxnSpPr>
          <p:cNvPr id="17" name="Straight Arrow Connector 16"/>
          <p:cNvCxnSpPr>
            <a:stCxn id="15" idx="3"/>
            <a:endCxn id="16" idx="1"/>
          </p:cNvCxnSpPr>
          <p:nvPr/>
        </p:nvCxnSpPr>
        <p:spPr>
          <a:xfrm flipV="1">
            <a:off x="4754503" y="4489756"/>
            <a:ext cx="385320" cy="184643"/>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69471" y="1630467"/>
            <a:ext cx="1305959" cy="500943"/>
          </a:xfrm>
          <a:prstGeom prst="rect">
            <a:avLst/>
          </a:prstGeom>
          <a:solidFill>
            <a:schemeClr val="bg1"/>
          </a:solidFill>
          <a:ln w="19050">
            <a:solidFill>
              <a:schemeClr val="tx2"/>
            </a:solidFill>
          </a:ln>
        </p:spPr>
        <p:txBody>
          <a:bodyPr wrap="square" lIns="68580" tIns="34290" rIns="68580" bIns="34290" rtlCol="0">
            <a:spAutoFit/>
          </a:bodyPr>
          <a:lstStyle/>
          <a:p>
            <a:pPr algn="ctr"/>
            <a:r>
              <a:rPr lang="en-CA" sz="900" b="1" dirty="0"/>
              <a:t>Sunshine Mine</a:t>
            </a:r>
          </a:p>
          <a:p>
            <a:pPr algn="ctr"/>
            <a:r>
              <a:rPr lang="en-CA" sz="900" dirty="0">
                <a:solidFill>
                  <a:schemeClr val="accent1"/>
                </a:solidFill>
              </a:rPr>
              <a:t>Sunshine Silver Mines     </a:t>
            </a:r>
            <a:r>
              <a:rPr lang="en-CA" sz="900" dirty="0"/>
              <a:t>Silver</a:t>
            </a:r>
          </a:p>
        </p:txBody>
      </p:sp>
      <p:sp>
        <p:nvSpPr>
          <p:cNvPr id="19" name="TextBox 18"/>
          <p:cNvSpPr txBox="1"/>
          <p:nvPr/>
        </p:nvSpPr>
        <p:spPr>
          <a:xfrm>
            <a:off x="3222975" y="912004"/>
            <a:ext cx="1659945" cy="500943"/>
          </a:xfrm>
          <a:prstGeom prst="rect">
            <a:avLst/>
          </a:prstGeom>
          <a:solidFill>
            <a:schemeClr val="bg1"/>
          </a:solidFill>
          <a:ln w="19050">
            <a:solidFill>
              <a:schemeClr val="tx2"/>
            </a:solidFill>
          </a:ln>
        </p:spPr>
        <p:txBody>
          <a:bodyPr wrap="square" lIns="68580" tIns="34290" rIns="68580" bIns="34290" rtlCol="0">
            <a:spAutoFit/>
          </a:bodyPr>
          <a:lstStyle/>
          <a:p>
            <a:pPr algn="ctr"/>
            <a:r>
              <a:rPr lang="en-CA" sz="900" b="1" dirty="0"/>
              <a:t>Lucky Friday Mine</a:t>
            </a:r>
          </a:p>
          <a:p>
            <a:pPr algn="ctr"/>
            <a:r>
              <a:rPr lang="en-CA" sz="900" dirty="0">
                <a:solidFill>
                  <a:schemeClr val="accent1"/>
                </a:solidFill>
              </a:rPr>
              <a:t>Hecla Mining Company</a:t>
            </a:r>
          </a:p>
          <a:p>
            <a:pPr algn="ctr"/>
            <a:r>
              <a:rPr lang="en-CA" sz="900" dirty="0"/>
              <a:t>Silver-Lead-Zinc</a:t>
            </a:r>
          </a:p>
        </p:txBody>
      </p:sp>
      <p:cxnSp>
        <p:nvCxnSpPr>
          <p:cNvPr id="20" name="Straight Arrow Connector 19"/>
          <p:cNvCxnSpPr>
            <a:stCxn id="19" idx="2"/>
            <a:endCxn id="21" idx="3"/>
          </p:cNvCxnSpPr>
          <p:nvPr/>
        </p:nvCxnSpPr>
        <p:spPr>
          <a:xfrm flipH="1">
            <a:off x="3181709" y="1412947"/>
            <a:ext cx="871239" cy="381106"/>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27669" y="1743405"/>
            <a:ext cx="154040" cy="101295"/>
          </a:xfrm>
          <a:prstGeom prst="rect">
            <a:avLst/>
          </a:prstGeom>
          <a:solidFill>
            <a:schemeClr val="tx2"/>
          </a:solidFill>
          <a:ln>
            <a:noFill/>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CA" dirty="0"/>
          </a:p>
        </p:txBody>
      </p:sp>
      <p:sp>
        <p:nvSpPr>
          <p:cNvPr id="22" name="Rectangle 21"/>
          <p:cNvSpPr/>
          <p:nvPr/>
        </p:nvSpPr>
        <p:spPr>
          <a:xfrm>
            <a:off x="2903180" y="1862380"/>
            <a:ext cx="111656" cy="101295"/>
          </a:xfrm>
          <a:prstGeom prst="rect">
            <a:avLst/>
          </a:prstGeom>
          <a:solidFill>
            <a:schemeClr val="tx2"/>
          </a:solidFill>
          <a:ln>
            <a:noFill/>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CA" dirty="0"/>
          </a:p>
        </p:txBody>
      </p:sp>
      <p:cxnSp>
        <p:nvCxnSpPr>
          <p:cNvPr id="23" name="Straight Arrow Connector 22"/>
          <p:cNvCxnSpPr>
            <a:stCxn id="18" idx="1"/>
            <a:endCxn id="22" idx="3"/>
          </p:cNvCxnSpPr>
          <p:nvPr/>
        </p:nvCxnSpPr>
        <p:spPr>
          <a:xfrm flipH="1">
            <a:off x="3014836" y="1880938"/>
            <a:ext cx="754636" cy="32089"/>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5-Point Star 23"/>
          <p:cNvSpPr/>
          <p:nvPr/>
        </p:nvSpPr>
        <p:spPr>
          <a:xfrm>
            <a:off x="3159632" y="3221699"/>
            <a:ext cx="239906" cy="237074"/>
          </a:xfrm>
          <a:prstGeom prst="star5">
            <a:avLst/>
          </a:prstGeom>
          <a:solidFill>
            <a:schemeClr val="accent2"/>
          </a:solidFill>
          <a:ln>
            <a:solidFill>
              <a:schemeClr val="accent2"/>
            </a:solidFill>
          </a:ln>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a:endParaRPr lang="en-CA" dirty="0">
              <a:ln>
                <a:solidFill>
                  <a:schemeClr val="accent5"/>
                </a:solidFill>
              </a:ln>
            </a:endParaRPr>
          </a:p>
        </p:txBody>
      </p:sp>
      <p:sp>
        <p:nvSpPr>
          <p:cNvPr id="25" name="TextBox 24"/>
          <p:cNvSpPr txBox="1"/>
          <p:nvPr/>
        </p:nvSpPr>
        <p:spPr>
          <a:xfrm>
            <a:off x="4346240" y="2808304"/>
            <a:ext cx="1305959" cy="500943"/>
          </a:xfrm>
          <a:prstGeom prst="rect">
            <a:avLst/>
          </a:prstGeom>
          <a:solidFill>
            <a:schemeClr val="bg1"/>
          </a:solidFill>
          <a:ln w="19050">
            <a:solidFill>
              <a:schemeClr val="tx2"/>
            </a:solidFill>
          </a:ln>
        </p:spPr>
        <p:txBody>
          <a:bodyPr wrap="square" lIns="68580" tIns="34290" rIns="68580" bIns="34290" rtlCol="0">
            <a:spAutoFit/>
          </a:bodyPr>
          <a:lstStyle/>
          <a:p>
            <a:pPr algn="ctr"/>
            <a:r>
              <a:rPr lang="en-CA" sz="900" b="1" dirty="0"/>
              <a:t>Idaho Cobalt Project</a:t>
            </a:r>
          </a:p>
          <a:p>
            <a:pPr algn="ctr"/>
            <a:r>
              <a:rPr lang="en-CA" sz="900" dirty="0">
                <a:solidFill>
                  <a:schemeClr val="accent1"/>
                </a:solidFill>
              </a:rPr>
              <a:t>Formation Metals</a:t>
            </a:r>
          </a:p>
          <a:p>
            <a:pPr algn="ctr"/>
            <a:r>
              <a:rPr lang="en-CA" sz="900" dirty="0"/>
              <a:t>Copper-Cobalt</a:t>
            </a:r>
          </a:p>
        </p:txBody>
      </p:sp>
      <p:sp>
        <p:nvSpPr>
          <p:cNvPr id="26" name="TextBox 25"/>
          <p:cNvSpPr txBox="1"/>
          <p:nvPr/>
        </p:nvSpPr>
        <p:spPr>
          <a:xfrm>
            <a:off x="2346126" y="1505826"/>
            <a:ext cx="731611" cy="192360"/>
          </a:xfrm>
          <a:prstGeom prst="rect">
            <a:avLst/>
          </a:prstGeom>
          <a:noFill/>
        </p:spPr>
        <p:txBody>
          <a:bodyPr wrap="none" lIns="68580" tIns="34290" rIns="68580" bIns="34290" rtlCol="0">
            <a:spAutoFit/>
          </a:bodyPr>
          <a:lstStyle/>
          <a:p>
            <a:r>
              <a:rPr lang="en-CA" sz="800" dirty="0"/>
              <a:t>Coeur d’Alene</a:t>
            </a:r>
          </a:p>
        </p:txBody>
      </p:sp>
      <p:sp>
        <p:nvSpPr>
          <p:cNvPr id="27" name="TextBox 26"/>
          <p:cNvSpPr txBox="1"/>
          <p:nvPr/>
        </p:nvSpPr>
        <p:spPr>
          <a:xfrm>
            <a:off x="2653984" y="3456531"/>
            <a:ext cx="481542" cy="192360"/>
          </a:xfrm>
          <a:prstGeom prst="rect">
            <a:avLst/>
          </a:prstGeom>
          <a:noFill/>
        </p:spPr>
        <p:txBody>
          <a:bodyPr wrap="none" lIns="68580" tIns="34290" rIns="68580" bIns="34290" rtlCol="0">
            <a:spAutoFit/>
          </a:bodyPr>
          <a:lstStyle/>
          <a:p>
            <a:r>
              <a:rPr lang="en-CA" sz="800" dirty="0"/>
              <a:t>Cascade</a:t>
            </a:r>
          </a:p>
        </p:txBody>
      </p:sp>
      <p:sp>
        <p:nvSpPr>
          <p:cNvPr id="28" name="TextBox 27"/>
          <p:cNvSpPr txBox="1"/>
          <p:nvPr/>
        </p:nvSpPr>
        <p:spPr>
          <a:xfrm>
            <a:off x="2824273" y="3998084"/>
            <a:ext cx="423434" cy="207749"/>
          </a:xfrm>
          <a:prstGeom prst="rect">
            <a:avLst/>
          </a:prstGeom>
          <a:noFill/>
        </p:spPr>
        <p:txBody>
          <a:bodyPr wrap="none" lIns="68580" tIns="34290" rIns="68580" bIns="34290" rtlCol="0">
            <a:spAutoFit/>
          </a:bodyPr>
          <a:lstStyle/>
          <a:p>
            <a:r>
              <a:rPr lang="en-CA" sz="900" b="1" dirty="0"/>
              <a:t>BOISE</a:t>
            </a:r>
          </a:p>
        </p:txBody>
      </p:sp>
      <p:sp>
        <p:nvSpPr>
          <p:cNvPr id="29" name="Rectangle 28"/>
          <p:cNvSpPr/>
          <p:nvPr/>
        </p:nvSpPr>
        <p:spPr>
          <a:xfrm>
            <a:off x="2824273" y="4078621"/>
            <a:ext cx="36729" cy="3672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30" name="Oval 29"/>
          <p:cNvSpPr/>
          <p:nvPr/>
        </p:nvSpPr>
        <p:spPr>
          <a:xfrm>
            <a:off x="2693568" y="1654551"/>
            <a:ext cx="36729" cy="3672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31" name="Oval 30"/>
          <p:cNvSpPr/>
          <p:nvPr/>
        </p:nvSpPr>
        <p:spPr>
          <a:xfrm>
            <a:off x="2800719" y="3475853"/>
            <a:ext cx="36729" cy="3672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32" name="TextBox 31"/>
          <p:cNvSpPr txBox="1"/>
          <p:nvPr/>
        </p:nvSpPr>
        <p:spPr>
          <a:xfrm>
            <a:off x="2627234" y="4460247"/>
            <a:ext cx="674993" cy="300083"/>
          </a:xfrm>
          <a:prstGeom prst="rect">
            <a:avLst/>
          </a:prstGeom>
          <a:noFill/>
        </p:spPr>
        <p:txBody>
          <a:bodyPr wrap="none" lIns="68580" tIns="34290" rIns="68580" bIns="34290" rtlCol="0">
            <a:spAutoFit/>
          </a:bodyPr>
          <a:lstStyle/>
          <a:p>
            <a:r>
              <a:rPr lang="en-CA" sz="1500" b="1" dirty="0"/>
              <a:t>IDAHO</a:t>
            </a:r>
          </a:p>
        </p:txBody>
      </p:sp>
      <p:sp>
        <p:nvSpPr>
          <p:cNvPr id="33" name="Oval 32"/>
          <p:cNvSpPr/>
          <p:nvPr/>
        </p:nvSpPr>
        <p:spPr>
          <a:xfrm rot="21006885">
            <a:off x="33815" y="1883926"/>
            <a:ext cx="2706636" cy="192149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34" name="TextBox 33"/>
          <p:cNvSpPr txBox="1"/>
          <p:nvPr/>
        </p:nvSpPr>
        <p:spPr>
          <a:xfrm rot="21006885">
            <a:off x="400644" y="2091289"/>
            <a:ext cx="1866537" cy="407804"/>
          </a:xfrm>
          <a:prstGeom prst="rect">
            <a:avLst/>
          </a:prstGeom>
          <a:noFill/>
        </p:spPr>
        <p:txBody>
          <a:bodyPr wrap="none" lIns="68580" tIns="34290" rIns="68580" bIns="34290" rtlCol="0">
            <a:spAutoFit/>
          </a:bodyPr>
          <a:lstStyle/>
          <a:p>
            <a:pPr algn="ctr"/>
            <a:r>
              <a:rPr lang="en-CA" sz="1100" b="1" dirty="0">
                <a:solidFill>
                  <a:schemeClr val="bg1"/>
                </a:solidFill>
              </a:rPr>
              <a:t>Metals currently being mined</a:t>
            </a:r>
          </a:p>
          <a:p>
            <a:pPr algn="ctr"/>
            <a:r>
              <a:rPr lang="en-CA" sz="1100" b="1" dirty="0">
                <a:solidFill>
                  <a:schemeClr val="bg1"/>
                </a:solidFill>
              </a:rPr>
              <a:t>in Idaho include:</a:t>
            </a:r>
          </a:p>
        </p:txBody>
      </p:sp>
      <p:sp>
        <p:nvSpPr>
          <p:cNvPr id="35" name="TextBox 34"/>
          <p:cNvSpPr txBox="1"/>
          <p:nvPr/>
        </p:nvSpPr>
        <p:spPr>
          <a:xfrm rot="21006885">
            <a:off x="-74682" y="2425927"/>
            <a:ext cx="2648610" cy="623248"/>
          </a:xfrm>
          <a:prstGeom prst="rect">
            <a:avLst/>
          </a:prstGeom>
          <a:noFill/>
        </p:spPr>
        <p:txBody>
          <a:bodyPr wrap="none" lIns="68580" tIns="34290" rIns="68580" bIns="34290" rtlCol="0">
            <a:spAutoFit/>
          </a:bodyPr>
          <a:lstStyle/>
          <a:p>
            <a:pPr algn="r"/>
            <a:r>
              <a:rPr lang="en-CA" b="1" dirty="0">
                <a:solidFill>
                  <a:schemeClr val="bg1"/>
                </a:solidFill>
                <a:latin typeface="Calibri" panose="020F0502020204030204" pitchFamily="34" charset="0"/>
              </a:rPr>
              <a:t>MOLYBDENUM, SILVER,</a:t>
            </a:r>
          </a:p>
          <a:p>
            <a:pPr algn="r"/>
            <a:r>
              <a:rPr lang="en-CA" b="1" dirty="0">
                <a:solidFill>
                  <a:schemeClr val="bg1"/>
                </a:solidFill>
                <a:latin typeface="Calibri" panose="020F0502020204030204" pitchFamily="34" charset="0"/>
              </a:rPr>
              <a:t>LEAD, COPPER AND GOLD</a:t>
            </a:r>
          </a:p>
        </p:txBody>
      </p:sp>
      <p:grpSp>
        <p:nvGrpSpPr>
          <p:cNvPr id="36" name="Group 35"/>
          <p:cNvGrpSpPr/>
          <p:nvPr/>
        </p:nvGrpSpPr>
        <p:grpSpPr>
          <a:xfrm rot="21006885">
            <a:off x="275562" y="2925002"/>
            <a:ext cx="2265240" cy="469443"/>
            <a:chOff x="209301" y="2356345"/>
            <a:chExt cx="3020320" cy="625923"/>
          </a:xfrm>
        </p:grpSpPr>
        <p:grpSp>
          <p:nvGrpSpPr>
            <p:cNvPr id="37" name="Group 36"/>
            <p:cNvGrpSpPr/>
            <p:nvPr/>
          </p:nvGrpSpPr>
          <p:grpSpPr>
            <a:xfrm>
              <a:off x="209301" y="2356485"/>
              <a:ext cx="659958" cy="615552"/>
              <a:chOff x="286785" y="2328961"/>
              <a:chExt cx="659958" cy="615552"/>
            </a:xfrm>
          </p:grpSpPr>
          <p:sp>
            <p:nvSpPr>
              <p:cNvPr id="50" name="Rectangle 49"/>
              <p:cNvSpPr/>
              <p:nvPr/>
            </p:nvSpPr>
            <p:spPr>
              <a:xfrm>
                <a:off x="357915" y="2403524"/>
                <a:ext cx="527462" cy="486888"/>
              </a:xfrm>
              <a:prstGeom prst="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p>
            </p:txBody>
          </p:sp>
          <p:sp>
            <p:nvSpPr>
              <p:cNvPr id="51" name="TextBox 50"/>
              <p:cNvSpPr txBox="1"/>
              <p:nvPr/>
            </p:nvSpPr>
            <p:spPr>
              <a:xfrm>
                <a:off x="286785" y="2328961"/>
                <a:ext cx="659958" cy="615552"/>
              </a:xfrm>
              <a:prstGeom prst="rect">
                <a:avLst/>
              </a:prstGeom>
              <a:noFill/>
            </p:spPr>
            <p:txBody>
              <a:bodyPr wrap="square" rtlCol="0">
                <a:spAutoFit/>
              </a:bodyPr>
              <a:lstStyle/>
              <a:p>
                <a:r>
                  <a:rPr lang="en-CA" sz="600" dirty="0"/>
                  <a:t>42</a:t>
                </a:r>
              </a:p>
              <a:p>
                <a:pPr algn="ctr"/>
                <a:r>
                  <a:rPr lang="en-CA" sz="1200" b="1" dirty="0">
                    <a:solidFill>
                      <a:schemeClr val="bg1"/>
                    </a:solidFill>
                  </a:rPr>
                  <a:t>MO</a:t>
                </a:r>
              </a:p>
              <a:p>
                <a:pPr algn="ctr"/>
                <a:r>
                  <a:rPr lang="en-CA" sz="600" dirty="0"/>
                  <a:t>95.94</a:t>
                </a:r>
              </a:p>
            </p:txBody>
          </p:sp>
        </p:grpSp>
        <p:grpSp>
          <p:nvGrpSpPr>
            <p:cNvPr id="38" name="Group 37"/>
            <p:cNvGrpSpPr/>
            <p:nvPr/>
          </p:nvGrpSpPr>
          <p:grpSpPr>
            <a:xfrm>
              <a:off x="807893" y="2356486"/>
              <a:ext cx="659958" cy="615552"/>
              <a:chOff x="951525" y="2328961"/>
              <a:chExt cx="659958" cy="615552"/>
            </a:xfrm>
          </p:grpSpPr>
          <p:sp>
            <p:nvSpPr>
              <p:cNvPr id="48" name="Rectangle 47"/>
              <p:cNvSpPr/>
              <p:nvPr/>
            </p:nvSpPr>
            <p:spPr>
              <a:xfrm>
                <a:off x="1017773" y="2401544"/>
                <a:ext cx="527462" cy="486888"/>
              </a:xfrm>
              <a:prstGeom prst="rect">
                <a:avLst/>
              </a:prstGeom>
              <a:solidFill>
                <a:schemeClr val="tx1">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p>
            </p:txBody>
          </p:sp>
          <p:sp>
            <p:nvSpPr>
              <p:cNvPr id="49" name="TextBox 48"/>
              <p:cNvSpPr txBox="1"/>
              <p:nvPr/>
            </p:nvSpPr>
            <p:spPr>
              <a:xfrm>
                <a:off x="951525" y="2328961"/>
                <a:ext cx="659958" cy="615552"/>
              </a:xfrm>
              <a:prstGeom prst="rect">
                <a:avLst/>
              </a:prstGeom>
              <a:noFill/>
            </p:spPr>
            <p:txBody>
              <a:bodyPr wrap="square" rtlCol="0">
                <a:spAutoFit/>
              </a:bodyPr>
              <a:lstStyle/>
              <a:p>
                <a:r>
                  <a:rPr lang="en-CA" sz="600" dirty="0"/>
                  <a:t>47</a:t>
                </a:r>
              </a:p>
              <a:p>
                <a:pPr algn="ctr"/>
                <a:r>
                  <a:rPr lang="en-CA" sz="1200" b="1" dirty="0">
                    <a:solidFill>
                      <a:schemeClr val="bg1"/>
                    </a:solidFill>
                  </a:rPr>
                  <a:t>AG</a:t>
                </a:r>
              </a:p>
              <a:p>
                <a:pPr algn="ctr"/>
                <a:r>
                  <a:rPr lang="en-CA" sz="600" dirty="0"/>
                  <a:t>107.87</a:t>
                </a:r>
              </a:p>
            </p:txBody>
          </p:sp>
        </p:grpSp>
        <p:grpSp>
          <p:nvGrpSpPr>
            <p:cNvPr id="39" name="Group 38"/>
            <p:cNvGrpSpPr/>
            <p:nvPr/>
          </p:nvGrpSpPr>
          <p:grpSpPr>
            <a:xfrm>
              <a:off x="1401603" y="2356345"/>
              <a:ext cx="659958" cy="615552"/>
              <a:chOff x="1621066" y="2356486"/>
              <a:chExt cx="659958" cy="615552"/>
            </a:xfrm>
          </p:grpSpPr>
          <p:sp>
            <p:nvSpPr>
              <p:cNvPr id="46" name="Rectangle 45"/>
              <p:cNvSpPr/>
              <p:nvPr/>
            </p:nvSpPr>
            <p:spPr>
              <a:xfrm>
                <a:off x="1687314" y="2431049"/>
                <a:ext cx="527462" cy="486888"/>
              </a:xfrm>
              <a:prstGeom prst="rect">
                <a:avLst/>
              </a:prstGeom>
              <a:solidFill>
                <a:srgbClr val="62626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p>
            </p:txBody>
          </p:sp>
          <p:sp>
            <p:nvSpPr>
              <p:cNvPr id="47" name="TextBox 46"/>
              <p:cNvSpPr txBox="1"/>
              <p:nvPr/>
            </p:nvSpPr>
            <p:spPr>
              <a:xfrm>
                <a:off x="1621066" y="2356486"/>
                <a:ext cx="659958" cy="615552"/>
              </a:xfrm>
              <a:prstGeom prst="rect">
                <a:avLst/>
              </a:prstGeom>
              <a:noFill/>
            </p:spPr>
            <p:txBody>
              <a:bodyPr wrap="square" rtlCol="0">
                <a:spAutoFit/>
              </a:bodyPr>
              <a:lstStyle/>
              <a:p>
                <a:r>
                  <a:rPr lang="en-CA" sz="600" dirty="0"/>
                  <a:t>82</a:t>
                </a:r>
              </a:p>
              <a:p>
                <a:pPr algn="ctr"/>
                <a:r>
                  <a:rPr lang="en-CA" sz="1200" b="1" dirty="0">
                    <a:solidFill>
                      <a:schemeClr val="bg1"/>
                    </a:solidFill>
                  </a:rPr>
                  <a:t>PB</a:t>
                </a:r>
              </a:p>
              <a:p>
                <a:pPr algn="ctr"/>
                <a:r>
                  <a:rPr lang="en-CA" sz="600" dirty="0"/>
                  <a:t>207.20</a:t>
                </a:r>
              </a:p>
            </p:txBody>
          </p:sp>
        </p:grpSp>
        <p:grpSp>
          <p:nvGrpSpPr>
            <p:cNvPr id="40" name="Group 39"/>
            <p:cNvGrpSpPr/>
            <p:nvPr/>
          </p:nvGrpSpPr>
          <p:grpSpPr>
            <a:xfrm>
              <a:off x="1975953" y="2364737"/>
              <a:ext cx="659958" cy="615552"/>
              <a:chOff x="4518943" y="-191575"/>
              <a:chExt cx="659958" cy="615552"/>
            </a:xfrm>
          </p:grpSpPr>
          <p:sp>
            <p:nvSpPr>
              <p:cNvPr id="44" name="Rectangle 43"/>
              <p:cNvSpPr/>
              <p:nvPr/>
            </p:nvSpPr>
            <p:spPr>
              <a:xfrm>
                <a:off x="4585191" y="-127243"/>
                <a:ext cx="527462" cy="486888"/>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p>
            </p:txBody>
          </p:sp>
          <p:sp>
            <p:nvSpPr>
              <p:cNvPr id="45" name="TextBox 44"/>
              <p:cNvSpPr txBox="1"/>
              <p:nvPr/>
            </p:nvSpPr>
            <p:spPr>
              <a:xfrm>
                <a:off x="4518943" y="-191575"/>
                <a:ext cx="659958" cy="615552"/>
              </a:xfrm>
              <a:prstGeom prst="rect">
                <a:avLst/>
              </a:prstGeom>
              <a:noFill/>
            </p:spPr>
            <p:txBody>
              <a:bodyPr wrap="square" rtlCol="0">
                <a:spAutoFit/>
              </a:bodyPr>
              <a:lstStyle/>
              <a:p>
                <a:r>
                  <a:rPr lang="en-CA" sz="600" dirty="0"/>
                  <a:t>29</a:t>
                </a:r>
              </a:p>
              <a:p>
                <a:pPr algn="ctr"/>
                <a:r>
                  <a:rPr lang="en-CA" sz="1200" b="1" dirty="0">
                    <a:solidFill>
                      <a:schemeClr val="bg1"/>
                    </a:solidFill>
                  </a:rPr>
                  <a:t>CU</a:t>
                </a:r>
              </a:p>
              <a:p>
                <a:pPr algn="ctr"/>
                <a:r>
                  <a:rPr lang="en-CA" sz="600" dirty="0"/>
                  <a:t>63.546</a:t>
                </a:r>
              </a:p>
            </p:txBody>
          </p:sp>
        </p:grpSp>
        <p:grpSp>
          <p:nvGrpSpPr>
            <p:cNvPr id="41" name="Group 40"/>
            <p:cNvGrpSpPr/>
            <p:nvPr/>
          </p:nvGrpSpPr>
          <p:grpSpPr>
            <a:xfrm>
              <a:off x="2569663" y="2366716"/>
              <a:ext cx="659958" cy="615552"/>
              <a:chOff x="5135026" y="-191575"/>
              <a:chExt cx="659958" cy="615552"/>
            </a:xfrm>
          </p:grpSpPr>
          <p:sp>
            <p:nvSpPr>
              <p:cNvPr id="42" name="Rectangle 41"/>
              <p:cNvSpPr/>
              <p:nvPr/>
            </p:nvSpPr>
            <p:spPr>
              <a:xfrm>
                <a:off x="5201274" y="-129223"/>
                <a:ext cx="527462" cy="486888"/>
              </a:xfrm>
              <a:prstGeom prst="rect">
                <a:avLst/>
              </a:prstGeom>
              <a:solidFill>
                <a:schemeClr val="bg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CA" dirty="0"/>
              </a:p>
            </p:txBody>
          </p:sp>
          <p:sp>
            <p:nvSpPr>
              <p:cNvPr id="43" name="TextBox 42"/>
              <p:cNvSpPr txBox="1"/>
              <p:nvPr/>
            </p:nvSpPr>
            <p:spPr>
              <a:xfrm>
                <a:off x="5135026" y="-191575"/>
                <a:ext cx="659958" cy="615552"/>
              </a:xfrm>
              <a:prstGeom prst="rect">
                <a:avLst/>
              </a:prstGeom>
              <a:noFill/>
            </p:spPr>
            <p:txBody>
              <a:bodyPr wrap="square" rtlCol="0">
                <a:spAutoFit/>
              </a:bodyPr>
              <a:lstStyle/>
              <a:p>
                <a:r>
                  <a:rPr lang="en-CA" sz="600" dirty="0"/>
                  <a:t>79</a:t>
                </a:r>
              </a:p>
              <a:p>
                <a:pPr algn="ctr"/>
                <a:r>
                  <a:rPr lang="en-CA" sz="1200" b="1" dirty="0">
                    <a:solidFill>
                      <a:schemeClr val="bg1"/>
                    </a:solidFill>
                  </a:rPr>
                  <a:t>AU</a:t>
                </a:r>
              </a:p>
              <a:p>
                <a:pPr algn="ctr"/>
                <a:r>
                  <a:rPr lang="en-CA" sz="600" dirty="0"/>
                  <a:t>196.97</a:t>
                </a:r>
              </a:p>
            </p:txBody>
          </p:sp>
        </p:grpSp>
      </p:grpSp>
      <p:sp>
        <p:nvSpPr>
          <p:cNvPr id="52" name="TextBox 51"/>
          <p:cNvSpPr txBox="1"/>
          <p:nvPr/>
        </p:nvSpPr>
        <p:spPr>
          <a:xfrm>
            <a:off x="5818384" y="2094943"/>
            <a:ext cx="2681936" cy="253916"/>
          </a:xfrm>
          <a:prstGeom prst="rect">
            <a:avLst/>
          </a:prstGeom>
          <a:noFill/>
        </p:spPr>
        <p:txBody>
          <a:bodyPr wrap="none" lIns="68580" tIns="34290" rIns="68580" bIns="34290" rtlCol="0">
            <a:spAutoFit/>
          </a:bodyPr>
          <a:lstStyle/>
          <a:p>
            <a:pPr algn="r"/>
            <a:r>
              <a:rPr lang="en-CA" sz="1200" b="1" dirty="0">
                <a:solidFill>
                  <a:schemeClr val="bg2"/>
                </a:solidFill>
              </a:rPr>
              <a:t>Low geopolitical risk in a high risk world</a:t>
            </a:r>
          </a:p>
        </p:txBody>
      </p:sp>
      <p:sp>
        <p:nvSpPr>
          <p:cNvPr id="53" name="TextBox 52"/>
          <p:cNvSpPr txBox="1"/>
          <p:nvPr/>
        </p:nvSpPr>
        <p:spPr>
          <a:xfrm>
            <a:off x="2732816" y="3172553"/>
            <a:ext cx="422231" cy="192360"/>
          </a:xfrm>
          <a:prstGeom prst="rect">
            <a:avLst/>
          </a:prstGeom>
          <a:noFill/>
        </p:spPr>
        <p:txBody>
          <a:bodyPr wrap="none" lIns="68580" tIns="34290" rIns="68580" bIns="34290" rtlCol="0">
            <a:spAutoFit/>
          </a:bodyPr>
          <a:lstStyle/>
          <a:p>
            <a:r>
              <a:rPr lang="en-CA" sz="800" dirty="0"/>
              <a:t>McCall</a:t>
            </a:r>
          </a:p>
        </p:txBody>
      </p:sp>
      <p:sp>
        <p:nvSpPr>
          <p:cNvPr id="54" name="Oval 53"/>
          <p:cNvSpPr/>
          <p:nvPr/>
        </p:nvSpPr>
        <p:spPr>
          <a:xfrm>
            <a:off x="2900591" y="3311037"/>
            <a:ext cx="36729" cy="3672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CA" dirty="0"/>
          </a:p>
        </p:txBody>
      </p:sp>
      <p:sp>
        <p:nvSpPr>
          <p:cNvPr id="55" name="Oval 54"/>
          <p:cNvSpPr/>
          <p:nvPr/>
        </p:nvSpPr>
        <p:spPr>
          <a:xfrm rot="709375">
            <a:off x="808545" y="3596274"/>
            <a:ext cx="1559410" cy="78432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CA" sz="900" b="1" dirty="0"/>
              <a:t>Idaho is the 2</a:t>
            </a:r>
            <a:r>
              <a:rPr lang="en-CA" sz="900" b="1" baseline="30000" dirty="0"/>
              <a:t>nd</a:t>
            </a:r>
            <a:r>
              <a:rPr lang="en-CA" sz="900" b="1" dirty="0"/>
              <a:t> largest Phosphate mining district in the USA</a:t>
            </a:r>
          </a:p>
        </p:txBody>
      </p:sp>
      <p:sp>
        <p:nvSpPr>
          <p:cNvPr id="56" name="Oval 55"/>
          <p:cNvSpPr/>
          <p:nvPr/>
        </p:nvSpPr>
        <p:spPr>
          <a:xfrm rot="21388456">
            <a:off x="419794" y="1361655"/>
            <a:ext cx="1325159" cy="6665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CA" sz="900" b="1" dirty="0"/>
              <a:t>#5 Ranked Mining Jurisdiction in USA </a:t>
            </a:r>
            <a:r>
              <a:rPr lang="en-CA" sz="900" b="1" baseline="30000" dirty="0"/>
              <a:t>(1)</a:t>
            </a:r>
          </a:p>
        </p:txBody>
      </p:sp>
      <p:sp>
        <p:nvSpPr>
          <p:cNvPr id="57" name="TextBox 56"/>
          <p:cNvSpPr txBox="1"/>
          <p:nvPr/>
        </p:nvSpPr>
        <p:spPr>
          <a:xfrm>
            <a:off x="277642" y="4863943"/>
            <a:ext cx="1082669" cy="176972"/>
          </a:xfrm>
          <a:prstGeom prst="rect">
            <a:avLst/>
          </a:prstGeom>
          <a:noFill/>
        </p:spPr>
        <p:txBody>
          <a:bodyPr wrap="none" lIns="68580" tIns="34290" rIns="68580" bIns="34290" rtlCol="0">
            <a:spAutoFit/>
          </a:bodyPr>
          <a:lstStyle/>
          <a:p>
            <a:r>
              <a:rPr lang="en-CA" sz="700" dirty="0"/>
              <a:t>(1) Fraser Institute Survey</a:t>
            </a:r>
          </a:p>
        </p:txBody>
      </p:sp>
      <p:sp>
        <p:nvSpPr>
          <p:cNvPr id="58" name="5-Point Star 57"/>
          <p:cNvSpPr/>
          <p:nvPr/>
        </p:nvSpPr>
        <p:spPr>
          <a:xfrm>
            <a:off x="6215829" y="2951099"/>
            <a:ext cx="41513" cy="41023"/>
          </a:xfrm>
          <a:prstGeom prst="star5">
            <a:avLst/>
          </a:prstGeom>
          <a:solidFill>
            <a:schemeClr val="tx1"/>
          </a:solidFill>
          <a:ln>
            <a:solidFill>
              <a:schemeClr val="tx1"/>
            </a:solidFill>
          </a:ln>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a:endParaRPr lang="en-CA" dirty="0">
              <a:ln>
                <a:solidFill>
                  <a:schemeClr val="accent5"/>
                </a:solidFill>
              </a:ln>
            </a:endParaRPr>
          </a:p>
        </p:txBody>
      </p:sp>
      <p:sp>
        <p:nvSpPr>
          <p:cNvPr id="2" name="TextBox 1"/>
          <p:cNvSpPr txBox="1"/>
          <p:nvPr/>
        </p:nvSpPr>
        <p:spPr>
          <a:xfrm>
            <a:off x="5785086" y="2773027"/>
            <a:ext cx="1015343" cy="192360"/>
          </a:xfrm>
          <a:prstGeom prst="rect">
            <a:avLst/>
          </a:prstGeom>
          <a:noFill/>
        </p:spPr>
        <p:txBody>
          <a:bodyPr wrap="none" lIns="68580" tIns="34290" rIns="68580" bIns="34290" rtlCol="0">
            <a:spAutoFit/>
          </a:bodyPr>
          <a:lstStyle/>
          <a:p>
            <a:r>
              <a:rPr lang="en-CA" sz="800" b="1" dirty="0"/>
              <a:t>Stibnite Gold Project</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321653" y="4171285"/>
            <a:ext cx="725792" cy="87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84903" y="4008499"/>
            <a:ext cx="726141" cy="176972"/>
          </a:xfrm>
          <a:prstGeom prst="rect">
            <a:avLst/>
          </a:prstGeom>
          <a:noFill/>
        </p:spPr>
        <p:txBody>
          <a:bodyPr wrap="square" lIns="68580" tIns="34290" rIns="68580" bIns="34290" rtlCol="0">
            <a:spAutoFit/>
          </a:bodyPr>
          <a:lstStyle/>
          <a:p>
            <a:r>
              <a:rPr lang="en-CA" sz="700" b="1" dirty="0"/>
              <a:t>©Maplecroft</a:t>
            </a:r>
          </a:p>
        </p:txBody>
      </p:sp>
      <p:sp>
        <p:nvSpPr>
          <p:cNvPr id="60" name="TextBox 59"/>
          <p:cNvSpPr txBox="1"/>
          <p:nvPr/>
        </p:nvSpPr>
        <p:spPr>
          <a:xfrm>
            <a:off x="5818384" y="992654"/>
            <a:ext cx="3033459" cy="931024"/>
          </a:xfrm>
          <a:prstGeom prst="rect">
            <a:avLst/>
          </a:prstGeom>
          <a:noFill/>
        </p:spPr>
        <p:txBody>
          <a:bodyPr wrap="square" lIns="68580" tIns="34290" rIns="68580" bIns="34290" rtlCol="0">
            <a:spAutoFit/>
          </a:bodyPr>
          <a:lstStyle/>
          <a:p>
            <a:pPr marL="214313" indent="-214313">
              <a:buClr>
                <a:schemeClr val="bg1"/>
              </a:buClr>
              <a:buFont typeface="Wingdings" panose="05000000000000000000" pitchFamily="2" charset="2"/>
              <a:buChar char="ü"/>
            </a:pPr>
            <a:r>
              <a:rPr lang="en-CA" sz="1400" b="1" dirty="0">
                <a:solidFill>
                  <a:schemeClr val="bg1"/>
                </a:solidFill>
              </a:rPr>
              <a:t>A mining friendly State</a:t>
            </a:r>
          </a:p>
          <a:p>
            <a:pPr marL="214313" indent="-214313">
              <a:buClr>
                <a:schemeClr val="bg1"/>
              </a:buClr>
              <a:buFont typeface="Wingdings" panose="05000000000000000000" pitchFamily="2" charset="2"/>
              <a:buChar char="ü"/>
            </a:pPr>
            <a:r>
              <a:rPr lang="en-CA" sz="1400" b="1" dirty="0">
                <a:solidFill>
                  <a:schemeClr val="bg1"/>
                </a:solidFill>
              </a:rPr>
              <a:t>Well defined permitting process</a:t>
            </a:r>
          </a:p>
          <a:p>
            <a:pPr marL="214313" indent="-214313">
              <a:buClr>
                <a:schemeClr val="bg1"/>
              </a:buClr>
              <a:buFont typeface="Wingdings" panose="05000000000000000000" pitchFamily="2" charset="2"/>
              <a:buChar char="ü"/>
            </a:pPr>
            <a:r>
              <a:rPr lang="en-CA" sz="1400" b="1" dirty="0">
                <a:solidFill>
                  <a:schemeClr val="bg1"/>
                </a:solidFill>
              </a:rPr>
              <a:t>Strong community support</a:t>
            </a:r>
          </a:p>
          <a:p>
            <a:pPr marL="214313" indent="-214313">
              <a:buClr>
                <a:schemeClr val="bg1"/>
              </a:buClr>
              <a:buFont typeface="Wingdings" panose="05000000000000000000" pitchFamily="2" charset="2"/>
              <a:buChar char="ü"/>
            </a:pPr>
            <a:r>
              <a:rPr lang="en-CA" sz="1400" b="1" dirty="0">
                <a:solidFill>
                  <a:schemeClr val="bg1"/>
                </a:solidFill>
              </a:rPr>
              <a:t>Low geopolitical risk</a:t>
            </a:r>
          </a:p>
        </p:txBody>
      </p:sp>
      <p:sp>
        <p:nvSpPr>
          <p:cNvPr id="61" name="Title 60"/>
          <p:cNvSpPr>
            <a:spLocks noGrp="1"/>
          </p:cNvSpPr>
          <p:nvPr>
            <p:ph type="title"/>
          </p:nvPr>
        </p:nvSpPr>
        <p:spPr/>
        <p:txBody>
          <a:bodyPr/>
          <a:lstStyle/>
          <a:p>
            <a:r>
              <a:rPr lang="en-CA" dirty="0"/>
              <a:t>IDAHO: THE RIGHT PLACE</a:t>
            </a:r>
          </a:p>
        </p:txBody>
      </p:sp>
      <p:sp>
        <p:nvSpPr>
          <p:cNvPr id="64" name="Rectangle 63"/>
          <p:cNvSpPr/>
          <p:nvPr/>
        </p:nvSpPr>
        <p:spPr>
          <a:xfrm>
            <a:off x="8853064" y="722678"/>
            <a:ext cx="290936" cy="241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Slide Number Placeholder 5"/>
          <p:cNvSpPr txBox="1">
            <a:spLocks/>
          </p:cNvSpPr>
          <p:nvPr/>
        </p:nvSpPr>
        <p:spPr>
          <a:xfrm>
            <a:off x="8748464" y="745813"/>
            <a:ext cx="419296" cy="195487"/>
          </a:xfrm>
          <a:prstGeom prst="rect">
            <a:avLst/>
          </a:prstGeom>
        </p:spPr>
        <p:txBody>
          <a:bodyPr vert="horz" lIns="91440" tIns="45720" rIns="91440" bIns="45720" rtlCol="0" anchor="ct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69C0ED-01B2-444F-A4FC-6D40A7A4AB38}" type="slidenum">
              <a:rPr lang="en-CA" smtClean="0"/>
              <a:pPr algn="ctr"/>
              <a:t>8</a:t>
            </a:fld>
            <a:endParaRPr lang="en-CA" dirty="0"/>
          </a:p>
        </p:txBody>
      </p:sp>
    </p:spTree>
    <p:extLst>
      <p:ext uri="{BB962C8B-B14F-4D97-AF65-F5344CB8AC3E}">
        <p14:creationId xmlns:p14="http://schemas.microsoft.com/office/powerpoint/2010/main" val="107077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987574"/>
            <a:ext cx="9144000" cy="37444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lstStyle/>
          <a:p>
            <a:r>
              <a:rPr lang="en-CA" dirty="0"/>
              <a:t>STIBNITE GOLD PROJECT - PRODUCTION SCALE</a:t>
            </a:r>
          </a:p>
        </p:txBody>
      </p:sp>
      <p:graphicFrame>
        <p:nvGraphicFramePr>
          <p:cNvPr id="7" name="Chart 6"/>
          <p:cNvGraphicFramePr/>
          <p:nvPr>
            <p:extLst>
              <p:ext uri="{D42A27DB-BD31-4B8C-83A1-F6EECF244321}">
                <p14:modId xmlns:p14="http://schemas.microsoft.com/office/powerpoint/2010/main" val="559056961"/>
              </p:ext>
            </p:extLst>
          </p:nvPr>
        </p:nvGraphicFramePr>
        <p:xfrm>
          <a:off x="1187624" y="1059582"/>
          <a:ext cx="6768752"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258689" y="4876006"/>
            <a:ext cx="5136342" cy="215444"/>
          </a:xfrm>
          <a:prstGeom prst="rect">
            <a:avLst/>
          </a:prstGeom>
        </p:spPr>
        <p:txBody>
          <a:bodyPr wrap="none">
            <a:spAutoFit/>
          </a:bodyPr>
          <a:lstStyle/>
          <a:p>
            <a:pPr fontAlgn="b"/>
            <a:r>
              <a:rPr lang="en-CA" sz="800" dirty="0">
                <a:solidFill>
                  <a:srgbClr val="000000"/>
                </a:solidFill>
                <a:latin typeface="Trebuchet MS"/>
              </a:rPr>
              <a:t>Source: RBC Research Report (March 2016): ThomsonOne, Company Reports, RBC Capital Markets estimates</a:t>
            </a:r>
          </a:p>
        </p:txBody>
      </p:sp>
      <p:sp>
        <p:nvSpPr>
          <p:cNvPr id="9" name="Oval 8"/>
          <p:cNvSpPr/>
          <p:nvPr/>
        </p:nvSpPr>
        <p:spPr>
          <a:xfrm>
            <a:off x="5693160" y="2211710"/>
            <a:ext cx="895063" cy="3137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4" name="Straight Arrow Connector 3"/>
          <p:cNvCxnSpPr/>
          <p:nvPr/>
        </p:nvCxnSpPr>
        <p:spPr>
          <a:xfrm flipV="1">
            <a:off x="1835696" y="1131590"/>
            <a:ext cx="0" cy="302433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835696" y="4155926"/>
            <a:ext cx="5904656"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28114" y="3894757"/>
            <a:ext cx="1540230" cy="307777"/>
          </a:xfrm>
          <a:prstGeom prst="rect">
            <a:avLst/>
          </a:prstGeom>
          <a:noFill/>
        </p:spPr>
        <p:txBody>
          <a:bodyPr wrap="none" rtlCol="0">
            <a:spAutoFit/>
          </a:bodyPr>
          <a:lstStyle/>
          <a:p>
            <a:r>
              <a:rPr lang="en-CA" sz="1400" b="1" dirty="0">
                <a:solidFill>
                  <a:schemeClr val="tx2"/>
                </a:solidFill>
              </a:rPr>
              <a:t>Higher Production</a:t>
            </a:r>
          </a:p>
        </p:txBody>
      </p:sp>
      <p:sp>
        <p:nvSpPr>
          <p:cNvPr id="15" name="TextBox 14"/>
          <p:cNvSpPr txBox="1"/>
          <p:nvPr/>
        </p:nvSpPr>
        <p:spPr>
          <a:xfrm rot="16200000">
            <a:off x="1327642" y="1691333"/>
            <a:ext cx="1224374" cy="307777"/>
          </a:xfrm>
          <a:prstGeom prst="rect">
            <a:avLst/>
          </a:prstGeom>
          <a:noFill/>
        </p:spPr>
        <p:txBody>
          <a:bodyPr wrap="none" rtlCol="0">
            <a:spAutoFit/>
          </a:bodyPr>
          <a:lstStyle/>
          <a:p>
            <a:r>
              <a:rPr lang="en-CA" sz="1400" b="1" dirty="0">
                <a:solidFill>
                  <a:schemeClr val="tx2"/>
                </a:solidFill>
              </a:rPr>
              <a:t>Higher Return</a:t>
            </a:r>
          </a:p>
        </p:txBody>
      </p:sp>
    </p:spTree>
    <p:extLst>
      <p:ext uri="{BB962C8B-B14F-4D97-AF65-F5344CB8AC3E}">
        <p14:creationId xmlns:p14="http://schemas.microsoft.com/office/powerpoint/2010/main" val="1218477537"/>
      </p:ext>
    </p:extLst>
  </p:cSld>
  <p:clrMapOvr>
    <a:masterClrMapping/>
  </p:clrMapOvr>
</p:sld>
</file>

<file path=ppt/theme/theme1.xml><?xml version="1.0" encoding="utf-8"?>
<a:theme xmlns:a="http://schemas.openxmlformats.org/drawingml/2006/main" name="Office Theme">
  <a:themeElements>
    <a:clrScheme name="Midas Gold - New Colours">
      <a:dk1>
        <a:srgbClr val="000000"/>
      </a:dk1>
      <a:lt1>
        <a:sysClr val="window" lastClr="FFFFFF"/>
      </a:lt1>
      <a:dk2>
        <a:srgbClr val="517C84"/>
      </a:dk2>
      <a:lt2>
        <a:srgbClr val="E3DBC3"/>
      </a:lt2>
      <a:accent1>
        <a:srgbClr val="C7B785"/>
      </a:accent1>
      <a:accent2>
        <a:srgbClr val="B76769"/>
      </a:accent2>
      <a:accent3>
        <a:srgbClr val="9C8F68"/>
      </a:accent3>
      <a:accent4>
        <a:srgbClr val="E79A5B"/>
      </a:accent4>
      <a:accent5>
        <a:srgbClr val="3F3F3F"/>
      </a:accent5>
      <a:accent6>
        <a:srgbClr val="9BBB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38306</TotalTime>
  <Words>4503</Words>
  <Application>Microsoft Office PowerPoint</Application>
  <PresentationFormat>On-screen Show (16:9)</PresentationFormat>
  <Paragraphs>625</Paragraphs>
  <Slides>38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Merriweather</vt:lpstr>
      <vt:lpstr>Times New Roman</vt:lpstr>
      <vt:lpstr>Trebuchet MS</vt:lpstr>
      <vt:lpstr>Wingdings</vt:lpstr>
      <vt:lpstr>Office Theme</vt:lpstr>
      <vt:lpstr>3</vt:lpstr>
      <vt:lpstr>FORWARD LOOKING STATEMENTS</vt:lpstr>
      <vt:lpstr>HIGHLIGHTS: MIDAS GOLD &amp; THE STIBNITE GOLD PROJECT</vt:lpstr>
      <vt:lpstr>PowerPoint Presentation</vt:lpstr>
      <vt:lpstr>MIDAS GOLD</vt:lpstr>
      <vt:lpstr>MIDAS GOLD</vt:lpstr>
      <vt:lpstr>PowerPoint Presentation</vt:lpstr>
      <vt:lpstr>IDAHO: THE RIGHT PLACE</vt:lpstr>
      <vt:lpstr>STIBNITE GOLD PROJECT - PRODUCTION SCALE</vt:lpstr>
      <vt:lpstr>PowerPoint Presentation</vt:lpstr>
      <vt:lpstr>POTENTIAL UPSIDE – LEVERAGE TO GOLD PRICE</vt:lpstr>
      <vt:lpstr>POTENTIAL UPSIDE – MULTIPLE EXPANSION</vt:lpstr>
      <vt:lpstr>PowerPoint Presentation</vt:lpstr>
      <vt:lpstr>POTENTIAL UPSIDE - RESOURCES &amp; RESERVES</vt:lpstr>
      <vt:lpstr>PowerPoint Presentation</vt:lpstr>
      <vt:lpstr>PowerPoint Presentation</vt:lpstr>
      <vt:lpstr>PowerPoint Presentation</vt:lpstr>
      <vt:lpstr>BOARDS OF DIRECTORS:  PROVEN TRACK RECORD, LOCAL INTERESTS</vt:lpstr>
      <vt:lpstr>EXPERIENCED MANAGEMENT: WE’VE DONE IT BEFORE!</vt:lpstr>
      <vt:lpstr>PowerPoint Presentation</vt:lpstr>
      <vt:lpstr>PowerPoint Presentation</vt:lpstr>
      <vt:lpstr>USE OF PROCEEDS - PERMITTING &amp; FEASIBILITY</vt:lpstr>
      <vt:lpstr>PowerPoint Presentation</vt:lpstr>
      <vt:lpstr>STIBNITE, IDAHO: A RICH HISTORY OF MINING</vt:lpstr>
      <vt:lpstr>STIBNITE’S LEGACY  BROWNFIELDS SITE &amp; RESTORATION OPPORTUNITY</vt:lpstr>
      <vt:lpstr>STIBNITE: RESTORING THE SITE</vt:lpstr>
      <vt:lpstr>PowerPoint Presentation</vt:lpstr>
      <vt:lpstr>THE PERMITTING PROCESS – MINE PLAN REVIEW</vt:lpstr>
      <vt:lpstr>PowerPoint Presentation</vt:lpstr>
      <vt:lpstr>WORLD CLASS MINERAL RESOURCES AND RESERVES*  (September 10,  2014 / December 15, 2014; “M” = millions) </vt:lpstr>
      <vt:lpstr>POSITIVE PRELIMINARY FEASIBILITY STUDY (PFS) * December 2014 (at $1,350 gold)</vt:lpstr>
      <vt:lpstr>ONE OF THE LARGEST, BEST GRADE GOLD PROJECTS IN THE USA</vt:lpstr>
      <vt:lpstr>STRATEGIC BY-PRODUCTS POTENTIAL BY-PRODUCT CREDITS FROM ANTIMONY &amp; POSSIBLY TUNGSTEN</vt:lpstr>
      <vt:lpstr>PowerPoint Presentation</vt:lpstr>
      <vt:lpstr>PATH FORWARD</vt:lpstr>
      <vt:lpstr>PowerPoint Presentation</vt:lpstr>
      <vt:lpstr>COMPLIANCE WITH NI43-101</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Caridi</dc:creator>
  <cp:lastModifiedBy>Liz Monger</cp:lastModifiedBy>
  <cp:revision>234</cp:revision>
  <cp:lastPrinted>2016-10-24T17:48:27Z</cp:lastPrinted>
  <dcterms:created xsi:type="dcterms:W3CDTF">2015-09-01T18:07:18Z</dcterms:created>
  <dcterms:modified xsi:type="dcterms:W3CDTF">2016-10-31T21:49:12Z</dcterms:modified>
</cp:coreProperties>
</file>