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62" r:id="rId2"/>
  </p:sldMasterIdLst>
  <p:notesMasterIdLst>
    <p:notesMasterId r:id="rId24"/>
  </p:notes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na Moscat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5" autoAdjust="0"/>
  </p:normalViewPr>
  <p:slideViewPr>
    <p:cSldViewPr snapToGrid="0">
      <p:cViewPr varScale="1">
        <p:scale>
          <a:sx n="61" d="100"/>
          <a:sy n="61" d="100"/>
        </p:scale>
        <p:origin x="16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0T12:26:18.105" idx="1">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a:t>
            </a:fld>
            <a:endParaRPr lang="en-US" sz="1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rgbClr val="71481C"/>
              </a:buClr>
              <a:buSzPct val="100000"/>
              <a:buFont typeface="Arial"/>
              <a:buChar char="●"/>
            </a:pPr>
            <a:r>
              <a:rPr lang="en-US" sz="1800" b="0" i="0" u="none" strike="noStrike" cap="none" dirty="0">
                <a:solidFill>
                  <a:srgbClr val="71481C"/>
                </a:solidFill>
                <a:latin typeface="Arial"/>
                <a:ea typeface="Arial"/>
                <a:cs typeface="Arial"/>
                <a:sym typeface="Arial"/>
              </a:rPr>
              <a:t>The improved understanding of the geologic controls on mineralization at the Pan gold project in Nevada dropped the grade and tonnes. </a:t>
            </a:r>
          </a:p>
          <a:p>
            <a:pPr marL="457200" marR="0" lvl="0" indent="-368300" algn="l" rtl="0">
              <a:lnSpc>
                <a:spcPct val="100000"/>
              </a:lnSpc>
              <a:spcBef>
                <a:spcPts val="0"/>
              </a:spcBef>
              <a:spcAft>
                <a:spcPts val="0"/>
              </a:spcAft>
              <a:buClr>
                <a:srgbClr val="71481C"/>
              </a:buClr>
              <a:buSzPct val="100000"/>
              <a:buFont typeface="Arial"/>
              <a:buChar char="●"/>
            </a:pPr>
            <a:r>
              <a:rPr lang="en-US" sz="1800" b="0" i="0" u="none" strike="noStrike" cap="none" dirty="0">
                <a:solidFill>
                  <a:srgbClr val="71481C"/>
                </a:solidFill>
                <a:latin typeface="Arial"/>
                <a:ea typeface="Arial"/>
                <a:cs typeface="Arial"/>
                <a:sym typeface="Arial"/>
              </a:rPr>
              <a:t>The variation between the production model and the 2011  FS was discovered through blast hole samples which suggested  that  the  mineralization was less continuous along the trend than previously interpreted from resource drilling.</a:t>
            </a:r>
          </a:p>
          <a:p>
            <a:pPr marL="457200" marR="0" lvl="0" indent="-368300" algn="l" rtl="0">
              <a:lnSpc>
                <a:spcPct val="100000"/>
              </a:lnSpc>
              <a:spcBef>
                <a:spcPts val="0"/>
              </a:spcBef>
              <a:spcAft>
                <a:spcPts val="0"/>
              </a:spcAft>
              <a:buClr>
                <a:srgbClr val="71481C"/>
              </a:buClr>
              <a:buSzPct val="100000"/>
              <a:buFont typeface="Arial"/>
              <a:buChar char="●"/>
            </a:pPr>
            <a:r>
              <a:rPr lang="en-US" sz="1800" b="0" i="0" u="none" strike="noStrike" cap="none" dirty="0">
                <a:solidFill>
                  <a:srgbClr val="71481C"/>
                </a:solidFill>
                <a:latin typeface="Arial"/>
                <a:ea typeface="Arial"/>
                <a:cs typeface="Arial"/>
                <a:sym typeface="Arial"/>
              </a:rPr>
              <a:t>Funded to production through debt and equity.</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6.5 Moz removed from reserves (51.35%)</a:t>
            </a:r>
          </a:p>
          <a:p>
            <a:pPr marL="0" marR="0" lvl="0" indent="0" algn="l" rtl="0">
              <a:spcBef>
                <a:spcPts val="0"/>
              </a:spcBef>
              <a:buClr>
                <a:schemeClr val="dk1"/>
              </a:buClr>
              <a:buSzPct val="25000"/>
              <a:buFont typeface="Arial"/>
              <a:buNone/>
            </a:pPr>
            <a:r>
              <a:rPr lang="en-US" sz="1000" b="0" i="0" u="none" strike="noStrike" cap="none">
                <a:solidFill>
                  <a:schemeClr val="dk1"/>
                </a:solidFill>
                <a:latin typeface="Arial"/>
                <a:ea typeface="Arial"/>
                <a:cs typeface="Arial"/>
                <a:sym typeface="Arial"/>
              </a:rPr>
              <a:t>12.6 Moz (100%) </a:t>
            </a: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70481C"/>
              </a:buClr>
              <a:buSzPct val="25000"/>
              <a:buFont typeface="Arial"/>
              <a:buNone/>
            </a:pPr>
            <a:r>
              <a:rPr lang="en-US" sz="1000" b="0" i="0" u="none" strike="noStrike" cap="none" dirty="0">
                <a:solidFill>
                  <a:srgbClr val="70481C"/>
                </a:solidFill>
                <a:latin typeface="Arial"/>
                <a:ea typeface="Arial"/>
                <a:cs typeface="Arial"/>
                <a:sym typeface="Arial"/>
              </a:rPr>
              <a:t>By the end of 2013, when Pascua Lama was temporarily suspended, Barrick Gold had recorded an impairment charge of US$6 billion and was projected to spend an additional US$300 million just to put it on care and maintenance.</a:t>
            </a: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0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1"/>
              </a:buClr>
              <a:buSzPct val="25000"/>
              <a:buFont typeface="Arial"/>
              <a:buNone/>
            </a:pPr>
            <a:r>
              <a:rPr lang="en-US" sz="1000" b="0" i="0" u="none" strike="noStrike" cap="none">
                <a:solidFill>
                  <a:schemeClr val="dk1"/>
                </a:solidFill>
                <a:latin typeface="Verdana"/>
                <a:ea typeface="Verdana"/>
                <a:cs typeface="Verdana"/>
                <a:sym typeface="Verdana"/>
              </a:rPr>
              <a:t>The investors debate between supporting jockeys (management) or horses (asset) has been prevalent in the junior mining sector for decades.</a:t>
            </a:r>
            <a:r>
              <a:rPr lang="en-US" sz="1000" b="0" i="1" u="none" strike="noStrike" cap="none">
                <a:solidFill>
                  <a:schemeClr val="dk1"/>
                </a:solidFill>
                <a:latin typeface="Verdana"/>
                <a:ea typeface="Verdana"/>
                <a:cs typeface="Verdana"/>
                <a:sym typeface="Verdana"/>
              </a:rPr>
              <a:t> </a:t>
            </a:r>
            <a:r>
              <a:rPr lang="en-US" sz="1000" b="0" i="0" u="none" strike="noStrike" cap="none">
                <a:solidFill>
                  <a:schemeClr val="dk1"/>
                </a:solidFill>
                <a:latin typeface="Verdana"/>
                <a:ea typeface="Verdana"/>
                <a:cs typeface="Verdana"/>
                <a:sym typeface="Verdana"/>
              </a:rPr>
              <a:t>When it comes to a potential M&amp;A transaction, given the amount of write-downs from the cycle, suitors are asking for more project de-risking prior to any potential transaction. A management team, which includes the executive and board members, must have the capacity to handle the de-risking.</a:t>
            </a:r>
          </a:p>
          <a:p>
            <a:pPr marL="0" marR="0" lvl="0" indent="0" algn="l" rtl="0">
              <a:lnSpc>
                <a:spcPct val="120000"/>
              </a:lnSpc>
              <a:spcBef>
                <a:spcPts val="1000"/>
              </a:spcBef>
              <a:spcAft>
                <a:spcPts val="0"/>
              </a:spcAft>
              <a:buClr>
                <a:schemeClr val="dk1"/>
              </a:buClr>
              <a:buSzPct val="25000"/>
              <a:buFont typeface="Arial"/>
              <a:buNone/>
            </a:pPr>
            <a:r>
              <a:rPr lang="en-US" sz="1000" b="0" i="0" u="none" strike="noStrike" cap="none">
                <a:solidFill>
                  <a:schemeClr val="dk1"/>
                </a:solidFill>
                <a:latin typeface="Verdana"/>
                <a:ea typeface="Verdana"/>
                <a:cs typeface="Verdana"/>
                <a:sym typeface="Verdana"/>
              </a:rPr>
              <a:t>Unfortunately, given the high probability of failure, any investor will need to look for both a solid management team and a top-tier project. An effective management team should have excellent technical skills backed by a previous history of success, relevant experience (deposit type, jurisdiction), and capital market knowledge.</a:t>
            </a:r>
          </a:p>
          <a:p>
            <a:pPr marL="0" marR="0" lvl="0" indent="0" algn="l" rtl="0">
              <a:lnSpc>
                <a:spcPct val="120000"/>
              </a:lnSpc>
              <a:spcBef>
                <a:spcPts val="1000"/>
              </a:spcBef>
              <a:spcAft>
                <a:spcPts val="0"/>
              </a:spcAft>
              <a:buClr>
                <a:schemeClr val="dk1"/>
              </a:buClr>
              <a:buSzPct val="25000"/>
              <a:buFont typeface="Arial"/>
              <a:buNone/>
            </a:pPr>
            <a:r>
              <a:rPr lang="en-US" sz="1000" b="0" i="0" u="none" strike="noStrike" cap="none">
                <a:solidFill>
                  <a:schemeClr val="dk1"/>
                </a:solidFill>
                <a:latin typeface="Verdana"/>
                <a:ea typeface="Verdana"/>
                <a:cs typeface="Verdana"/>
                <a:sym typeface="Verdana"/>
              </a:rPr>
              <a:t>A competent technical team with no capital market experience may execute a poor financing plan or sell the project too cheaply. A capital market-heavy management team may get involved in a marginal project with no hope of ever being built or acquired. Also, a management team with minimal insider ownership that considers the company a lifestyle choice is a sign the company is best avoided.</a:t>
            </a:r>
          </a:p>
          <a:p>
            <a:pPr marL="0" marR="0" lvl="0" indent="0" algn="l" rtl="0">
              <a:lnSpc>
                <a:spcPct val="120000"/>
              </a:lnSpc>
              <a:spcBef>
                <a:spcPts val="1000"/>
              </a:spcBef>
              <a:spcAft>
                <a:spcPts val="0"/>
              </a:spcAft>
              <a:buClr>
                <a:schemeClr val="dk1"/>
              </a:buClr>
              <a:buSzPct val="25000"/>
              <a:buFont typeface="Verdana"/>
              <a:buNone/>
            </a:pPr>
            <a:r>
              <a:rPr lang="en-US" sz="1000" b="0" i="0" u="none" strike="noStrike" cap="none">
                <a:solidFill>
                  <a:schemeClr val="dk1"/>
                </a:solidFill>
                <a:latin typeface="Verdana"/>
                <a:ea typeface="Verdana"/>
                <a:cs typeface="Verdana"/>
                <a:sym typeface="Verdana"/>
              </a:rPr>
              <a:t>The financial acumen and relevant experience of a management team and board can be derived from public data. However, some professionals look good on paper but are, in fact, unreliable, making speaking with management at conferences or by phone remarkably useful.</a:t>
            </a: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28600" y="4114800"/>
            <a:ext cx="72390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subTitle" idx="1"/>
          </p:nvPr>
        </p:nvSpPr>
        <p:spPr>
          <a:xfrm>
            <a:off x="228600" y="4706112"/>
            <a:ext cx="6934199" cy="228600"/>
          </a:xfrm>
          <a:prstGeom prst="rect">
            <a:avLst/>
          </a:prstGeom>
          <a:solidFill>
            <a:schemeClr val="lt1"/>
          </a:solidFill>
          <a:ln>
            <a:noFill/>
          </a:ln>
        </p:spPr>
        <p:txBody>
          <a:bodyPr lIns="91425" tIns="91425" rIns="91425" bIns="91425" anchor="t" anchorCtr="0"/>
          <a:lstStyle>
            <a:lvl1pPr marL="0" marR="0" lvl="0" indent="0" algn="l" rtl="0">
              <a:lnSpc>
                <a:spcPct val="100000"/>
              </a:lnSpc>
              <a:spcBef>
                <a:spcPts val="220"/>
              </a:spcBef>
              <a:spcAft>
                <a:spcPts val="0"/>
              </a:spcAft>
              <a:buClr>
                <a:srgbClr val="665951"/>
              </a:buClr>
              <a:buFont typeface="Calibri"/>
              <a:buNone/>
              <a:defRPr sz="1100" b="1" i="0" u="none" strike="noStrike" cap="none">
                <a:solidFill>
                  <a:srgbClr val="665951"/>
                </a:solidFill>
                <a:latin typeface="Calibri"/>
                <a:ea typeface="Calibri"/>
                <a:cs typeface="Calibri"/>
                <a:sym typeface="Calibri"/>
              </a:defRPr>
            </a:lvl1pPr>
            <a:lvl2pPr marL="457200" marR="0" lvl="1" indent="0" algn="ctr"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914400" marR="0" lvl="2" indent="0" algn="ctr"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371600" marR="0" lvl="3" indent="0" algn="ctr"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1828800" marR="0" lvl="4" indent="0" algn="ctr"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ctr" rtl="0">
              <a:lnSpc>
                <a:spcPct val="100000"/>
              </a:lnSpc>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ctr" rtl="0">
              <a:lnSpc>
                <a:spcPct val="100000"/>
              </a:lnSpc>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ctr" rtl="0">
              <a:lnSpc>
                <a:spcPct val="100000"/>
              </a:lnSpc>
              <a:spcBef>
                <a:spcPts val="40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477000" y="6477000"/>
            <a:ext cx="1020762"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26" name="Shape 26"/>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228600" y="6477000"/>
            <a:ext cx="1600198"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Up">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41" name="Shape 141"/>
          <p:cNvSpPr txBox="1">
            <a:spLocks noGrp="1"/>
          </p:cNvSpPr>
          <p:nvPr>
            <p:ph type="body" idx="1"/>
          </p:nvPr>
        </p:nvSpPr>
        <p:spPr>
          <a:xfrm>
            <a:off x="304800"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304800"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3"/>
          </p:nvPr>
        </p:nvSpPr>
        <p:spPr>
          <a:xfrm>
            <a:off x="4416551"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416551"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Up">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50" name="Shape 150"/>
          <p:cNvSpPr txBox="1">
            <a:spLocks noGrp="1"/>
          </p:cNvSpPr>
          <p:nvPr>
            <p:ph type="body" idx="1"/>
          </p:nvPr>
        </p:nvSpPr>
        <p:spPr>
          <a:xfrm>
            <a:off x="304800" y="381000"/>
            <a:ext cx="80771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2"/>
          </p:nvPr>
        </p:nvSpPr>
        <p:spPr>
          <a:xfrm>
            <a:off x="304800" y="609600"/>
            <a:ext cx="80771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57" name="Shape 157"/>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ing Only">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304800" y="381000"/>
            <a:ext cx="80771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Up: 1 Top, 2 Bottom">
    <p:spTree>
      <p:nvGrpSpPr>
        <p:cNvPr id="1" name="Shape 37"/>
        <p:cNvGrpSpPr/>
        <p:nvPr/>
      </p:nvGrpSpPr>
      <p:grpSpPr>
        <a:xfrm>
          <a:off x="0" y="0"/>
          <a:ext cx="0" cy="0"/>
          <a:chOff x="0" y="0"/>
          <a:chExt cx="0" cy="0"/>
        </a:xfrm>
      </p:grpSpPr>
      <p:sp>
        <p:nvSpPr>
          <p:cNvPr id="38" name="Shape 38"/>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04800" y="381000"/>
            <a:ext cx="80771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301752" y="609600"/>
            <a:ext cx="8074152"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301752"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301752"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5"/>
          </p:nvPr>
        </p:nvSpPr>
        <p:spPr>
          <a:xfrm>
            <a:off x="4416551"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6"/>
          </p:nvPr>
        </p:nvSpPr>
        <p:spPr>
          <a:xfrm>
            <a:off x="4416551"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47" name="Shape 47"/>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Up: 3 Left, 2 Righ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307846"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307846" y="609600"/>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304800" y="2340864"/>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304800" y="2569464"/>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5"/>
          </p:nvPr>
        </p:nvSpPr>
        <p:spPr>
          <a:xfrm>
            <a:off x="307846" y="4291582"/>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6"/>
          </p:nvPr>
        </p:nvSpPr>
        <p:spPr>
          <a:xfrm>
            <a:off x="307846" y="4520182"/>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7"/>
          </p:nvPr>
        </p:nvSpPr>
        <p:spPr>
          <a:xfrm>
            <a:off x="44196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8"/>
          </p:nvPr>
        </p:nvSpPr>
        <p:spPr>
          <a:xfrm>
            <a:off x="44196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9"/>
          </p:nvPr>
        </p:nvSpPr>
        <p:spPr>
          <a:xfrm>
            <a:off x="4416551"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3"/>
          </p:nvPr>
        </p:nvSpPr>
        <p:spPr>
          <a:xfrm>
            <a:off x="4416551"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62" name="Shape 62"/>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5-Up: 2 Left, 3 Righ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3048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3048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3"/>
          </p:nvPr>
        </p:nvSpPr>
        <p:spPr>
          <a:xfrm>
            <a:off x="301752"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4"/>
          </p:nvPr>
        </p:nvSpPr>
        <p:spPr>
          <a:xfrm>
            <a:off x="301752"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5"/>
          </p:nvPr>
        </p:nvSpPr>
        <p:spPr>
          <a:xfrm>
            <a:off x="44196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6"/>
          </p:nvPr>
        </p:nvSpPr>
        <p:spPr>
          <a:xfrm>
            <a:off x="4419600" y="609600"/>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7"/>
          </p:nvPr>
        </p:nvSpPr>
        <p:spPr>
          <a:xfrm>
            <a:off x="4416551" y="2340864"/>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8"/>
          </p:nvPr>
        </p:nvSpPr>
        <p:spPr>
          <a:xfrm>
            <a:off x="4416551" y="2569464"/>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9"/>
          </p:nvPr>
        </p:nvSpPr>
        <p:spPr>
          <a:xfrm>
            <a:off x="4419600" y="4291582"/>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3"/>
          </p:nvPr>
        </p:nvSpPr>
        <p:spPr>
          <a:xfrm>
            <a:off x="4419600" y="4520182"/>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77" name="Shape 77"/>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Up: 3 Left, 1 Righ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4416551"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416551"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3"/>
          </p:nvPr>
        </p:nvSpPr>
        <p:spPr>
          <a:xfrm>
            <a:off x="3048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4"/>
          </p:nvPr>
        </p:nvSpPr>
        <p:spPr>
          <a:xfrm>
            <a:off x="304800" y="609600"/>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5"/>
          </p:nvPr>
        </p:nvSpPr>
        <p:spPr>
          <a:xfrm>
            <a:off x="301752" y="2340864"/>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6"/>
          </p:nvPr>
        </p:nvSpPr>
        <p:spPr>
          <a:xfrm>
            <a:off x="301752" y="2569464"/>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7"/>
          </p:nvPr>
        </p:nvSpPr>
        <p:spPr>
          <a:xfrm>
            <a:off x="304800" y="4291582"/>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8"/>
          </p:nvPr>
        </p:nvSpPr>
        <p:spPr>
          <a:xfrm>
            <a:off x="304800" y="4520182"/>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Up: 1 Left, 3 Righ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a:off x="44196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4419600" y="609600"/>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304800"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4"/>
          </p:nvPr>
        </p:nvSpPr>
        <p:spPr>
          <a:xfrm>
            <a:off x="304800"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5"/>
          </p:nvPr>
        </p:nvSpPr>
        <p:spPr>
          <a:xfrm>
            <a:off x="4416551" y="2340864"/>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6"/>
          </p:nvPr>
        </p:nvSpPr>
        <p:spPr>
          <a:xfrm>
            <a:off x="4416551" y="2569464"/>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7"/>
          </p:nvPr>
        </p:nvSpPr>
        <p:spPr>
          <a:xfrm>
            <a:off x="4419600" y="4291582"/>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8"/>
          </p:nvPr>
        </p:nvSpPr>
        <p:spPr>
          <a:xfrm>
            <a:off x="4419600" y="4520182"/>
            <a:ext cx="3962399" cy="1728215"/>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Up">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048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3048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3"/>
          </p:nvPr>
        </p:nvSpPr>
        <p:spPr>
          <a:xfrm>
            <a:off x="301752"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4"/>
          </p:nvPr>
        </p:nvSpPr>
        <p:spPr>
          <a:xfrm>
            <a:off x="301752"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5"/>
          </p:nvPr>
        </p:nvSpPr>
        <p:spPr>
          <a:xfrm>
            <a:off x="44196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6"/>
          </p:nvPr>
        </p:nvSpPr>
        <p:spPr>
          <a:xfrm>
            <a:off x="44196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7"/>
          </p:nvPr>
        </p:nvSpPr>
        <p:spPr>
          <a:xfrm>
            <a:off x="4416551"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8"/>
          </p:nvPr>
        </p:nvSpPr>
        <p:spPr>
          <a:xfrm>
            <a:off x="4416551"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Up: 1 Left, 2 Righ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19" name="Shape 119"/>
          <p:cNvSpPr txBox="1">
            <a:spLocks noGrp="1"/>
          </p:cNvSpPr>
          <p:nvPr>
            <p:ph type="body" idx="1"/>
          </p:nvPr>
        </p:nvSpPr>
        <p:spPr>
          <a:xfrm>
            <a:off x="304800"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304800"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3"/>
          </p:nvPr>
        </p:nvSpPr>
        <p:spPr>
          <a:xfrm>
            <a:off x="44196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4"/>
          </p:nvPr>
        </p:nvSpPr>
        <p:spPr>
          <a:xfrm>
            <a:off x="44196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5"/>
          </p:nvPr>
        </p:nvSpPr>
        <p:spPr>
          <a:xfrm>
            <a:off x="4416551"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6"/>
          </p:nvPr>
        </p:nvSpPr>
        <p:spPr>
          <a:xfrm>
            <a:off x="4416551"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Up: 2 left, 1 righ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30" name="Shape 130"/>
          <p:cNvSpPr txBox="1">
            <a:spLocks noGrp="1"/>
          </p:cNvSpPr>
          <p:nvPr>
            <p:ph type="body" idx="1"/>
          </p:nvPr>
        </p:nvSpPr>
        <p:spPr>
          <a:xfrm>
            <a:off x="304800" y="381000"/>
            <a:ext cx="3962399"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304800" y="609600"/>
            <a:ext cx="3962399"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3"/>
          </p:nvPr>
        </p:nvSpPr>
        <p:spPr>
          <a:xfrm>
            <a:off x="301752" y="3319271"/>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4"/>
          </p:nvPr>
        </p:nvSpPr>
        <p:spPr>
          <a:xfrm>
            <a:off x="301752" y="3547871"/>
            <a:ext cx="3965446" cy="2706623"/>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5"/>
          </p:nvPr>
        </p:nvSpPr>
        <p:spPr>
          <a:xfrm>
            <a:off x="4416551" y="381000"/>
            <a:ext cx="3965446" cy="228600"/>
          </a:xfrm>
          <a:prstGeom prst="rect">
            <a:avLst/>
          </a:prstGeom>
          <a:solidFill>
            <a:srgbClr val="B77E40"/>
          </a:solid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lt1"/>
              </a:buClr>
              <a:buFont typeface="Calibri"/>
              <a:buNone/>
              <a:defRPr sz="1100" b="1" i="0" u="none" strike="noStrike" cap="none">
                <a:solidFill>
                  <a:schemeClr val="lt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6"/>
          </p:nvPr>
        </p:nvSpPr>
        <p:spPr>
          <a:xfrm>
            <a:off x="4416551" y="609600"/>
            <a:ext cx="3962399" cy="56388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8610600" y="0"/>
            <a:ext cx="533399" cy="6858000"/>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1" name="Shape 11"/>
          <p:cNvSpPr txBox="1"/>
          <p:nvPr/>
        </p:nvSpPr>
        <p:spPr>
          <a:xfrm>
            <a:off x="0" y="0"/>
            <a:ext cx="76198" cy="6858000"/>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2" name="Shape 12"/>
          <p:cNvPicPr preferRelativeResize="0"/>
          <p:nvPr/>
        </p:nvPicPr>
        <p:blipFill rotWithShape="1">
          <a:blip r:embed="rId4">
            <a:alphaModFix/>
          </a:blip>
          <a:srcRect/>
          <a:stretch/>
        </p:blipFill>
        <p:spPr>
          <a:xfrm>
            <a:off x="7600950" y="6408737"/>
            <a:ext cx="838198" cy="276224"/>
          </a:xfrm>
          <a:prstGeom prst="rect">
            <a:avLst/>
          </a:prstGeom>
          <a:noFill/>
          <a:ln>
            <a:noFill/>
          </a:ln>
        </p:spPr>
      </p:pic>
      <p:sp>
        <p:nvSpPr>
          <p:cNvPr id="13" name="Shape 13"/>
          <p:cNvSpPr txBox="1"/>
          <p:nvPr/>
        </p:nvSpPr>
        <p:spPr>
          <a:xfrm>
            <a:off x="0" y="3505200"/>
            <a:ext cx="9144000" cy="1143000"/>
          </a:xfrm>
          <a:prstGeom prst="rect">
            <a:avLst/>
          </a:prstGeom>
          <a:solidFill>
            <a:srgbClr val="B87E3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4" name="Shape 14"/>
          <p:cNvPicPr preferRelativeResize="0"/>
          <p:nvPr/>
        </p:nvPicPr>
        <p:blipFill rotWithShape="1">
          <a:blip r:embed="rId5">
            <a:alphaModFix/>
          </a:blip>
          <a:srcRect/>
          <a:stretch/>
        </p:blipFill>
        <p:spPr>
          <a:xfrm>
            <a:off x="7696200" y="6069012"/>
            <a:ext cx="1371598" cy="452436"/>
          </a:xfrm>
          <a:prstGeom prst="rect">
            <a:avLst/>
          </a:prstGeom>
          <a:noFill/>
          <a:ln>
            <a:noFill/>
          </a:ln>
        </p:spPr>
      </p:pic>
      <p:sp>
        <p:nvSpPr>
          <p:cNvPr id="15" name="Shape 15"/>
          <p:cNvSpPr txBox="1"/>
          <p:nvPr/>
        </p:nvSpPr>
        <p:spPr>
          <a:xfrm>
            <a:off x="0" y="0"/>
            <a:ext cx="9144000" cy="4038598"/>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6" name="Shape 16"/>
          <p:cNvSpPr txBox="1"/>
          <p:nvPr/>
        </p:nvSpPr>
        <p:spPr>
          <a:xfrm>
            <a:off x="0" y="4646612"/>
            <a:ext cx="9144000" cy="26987"/>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7" name="Shape 17"/>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body" idx="1"/>
          </p:nvPr>
        </p:nvSpPr>
        <p:spPr>
          <a:xfrm>
            <a:off x="304800" y="381000"/>
            <a:ext cx="8077199" cy="58674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477000" y="6477000"/>
            <a:ext cx="1020762"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20" name="Shape 20"/>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228600" y="6477000"/>
            <a:ext cx="1600198"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8610600" y="0"/>
            <a:ext cx="533399" cy="6858000"/>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0" name="Shape 30"/>
          <p:cNvSpPr txBox="1">
            <a:spLocks noGrp="1"/>
          </p:cNvSpPr>
          <p:nvPr>
            <p:ph type="title"/>
          </p:nvPr>
        </p:nvSpPr>
        <p:spPr>
          <a:xfrm rot="5400000">
            <a:off x="5943598" y="3048000"/>
            <a:ext cx="5867400" cy="533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2400" b="0" i="0" u="none" strike="noStrike" cap="small">
                <a:solidFill>
                  <a:schemeClr val="lt1"/>
                </a:solidFill>
                <a:latin typeface="Calibri"/>
                <a:ea typeface="Calibri"/>
                <a:cs typeface="Calibri"/>
                <a:sym typeface="Calibri"/>
              </a:defRPr>
            </a:lvl1pPr>
            <a:lvl2pPr marL="0" marR="0" lvl="1"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5pPr>
            <a:lvl6pPr marL="457200" marR="0" lvl="5"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6pPr>
            <a:lvl7pPr marL="914400" marR="0" lvl="6"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7pPr>
            <a:lvl8pPr marL="1371600" marR="0" lvl="7"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8pPr>
            <a:lvl9pPr marL="1828800" marR="0" lvl="8" indent="0" algn="l" rtl="0">
              <a:spcBef>
                <a:spcPts val="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304800" y="381000"/>
            <a:ext cx="8077199" cy="5867400"/>
          </a:xfrm>
          <a:prstGeom prst="rect">
            <a:avLst/>
          </a:prstGeom>
          <a:noFill/>
          <a:ln>
            <a:noFill/>
          </a:ln>
        </p:spPr>
        <p:txBody>
          <a:bodyPr lIns="91425" tIns="91425" rIns="91425" bIns="91425" anchor="t" anchorCtr="0"/>
          <a:lstStyle>
            <a:lvl1pPr marL="342900" marR="0" lvl="0" indent="-3429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1pPr>
            <a:lvl2pPr marL="742950" marR="0" lvl="1" indent="-28575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3pPr>
            <a:lvl4pPr marL="1600200" marR="0" lvl="3"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4pPr>
            <a:lvl5pPr marL="2057400" marR="0" lvl="4" indent="-228600" algn="l" rtl="0">
              <a:lnSpc>
                <a:spcPct val="100000"/>
              </a:lnSpc>
              <a:spcBef>
                <a:spcPts val="220"/>
              </a:spcBef>
              <a:spcAft>
                <a:spcPts val="0"/>
              </a:spcAft>
              <a:buClr>
                <a:schemeClr val="dk1"/>
              </a:buClr>
              <a:buFont typeface="Calibri"/>
              <a:buNone/>
              <a:defRPr sz="11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7010400" y="76200"/>
            <a:ext cx="1371598" cy="2286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A0A0A0"/>
              </a:buClr>
              <a:buFont typeface="Calibri"/>
              <a:buNone/>
              <a:defRPr sz="1000" b="0" i="0" u="none" strike="noStrike" cap="none">
                <a:solidFill>
                  <a:srgbClr val="A0A0A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03987" y="6473825"/>
            <a:ext cx="990598" cy="30479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a:t>
            </a:fld>
            <a:endParaRPr lang="en-US" sz="1000" b="0" i="0" u="none" strike="noStrike" cap="none">
              <a:solidFill>
                <a:schemeClr val="dk1"/>
              </a:solidFill>
              <a:latin typeface="Calibri"/>
              <a:ea typeface="Calibri"/>
              <a:cs typeface="Calibri"/>
              <a:sym typeface="Calibri"/>
            </a:endParaRPr>
          </a:p>
        </p:txBody>
      </p:sp>
      <p:sp>
        <p:nvSpPr>
          <p:cNvPr id="34" name="Shape 34"/>
          <p:cNvSpPr txBox="1"/>
          <p:nvPr/>
        </p:nvSpPr>
        <p:spPr>
          <a:xfrm>
            <a:off x="0" y="0"/>
            <a:ext cx="76198" cy="6858000"/>
          </a:xfrm>
          <a:prstGeom prst="rect">
            <a:avLst/>
          </a:prstGeom>
          <a:solidFill>
            <a:srgbClr val="8C7B70"/>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5" name="Shape 35"/>
          <p:cNvSpPr txBox="1">
            <a:spLocks noGrp="1"/>
          </p:cNvSpPr>
          <p:nvPr>
            <p:ph type="ftr" idx="11"/>
          </p:nvPr>
        </p:nvSpPr>
        <p:spPr>
          <a:xfrm>
            <a:off x="2705100" y="6477000"/>
            <a:ext cx="3733800" cy="3047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15">
            <a:alphaModFix/>
          </a:blip>
          <a:srcRect/>
          <a:stretch/>
        </p:blipFill>
        <p:spPr>
          <a:xfrm>
            <a:off x="7600950" y="6408737"/>
            <a:ext cx="838198" cy="2762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228600" y="4114800"/>
            <a:ext cx="72390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000" b="0" i="0" u="none" strike="noStrike" cap="none">
                <a:solidFill>
                  <a:schemeClr val="lt1"/>
                </a:solidFill>
                <a:latin typeface="Calibri"/>
                <a:ea typeface="Calibri"/>
                <a:cs typeface="Calibri"/>
                <a:sym typeface="Calibri"/>
              </a:rPr>
              <a:t>EXPLORATION INSIGHTS – JOE MAZUMDAR</a:t>
            </a:r>
          </a:p>
        </p:txBody>
      </p:sp>
      <p:sp>
        <p:nvSpPr>
          <p:cNvPr id="171" name="Shape 171"/>
          <p:cNvSpPr txBox="1">
            <a:spLocks noGrp="1"/>
          </p:cNvSpPr>
          <p:nvPr>
            <p:ph type="subTitle" idx="1"/>
          </p:nvPr>
        </p:nvSpPr>
        <p:spPr>
          <a:xfrm>
            <a:off x="0" y="4648200"/>
            <a:ext cx="8610599" cy="1505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55950"/>
              </a:buClr>
              <a:buSzPct val="25000"/>
              <a:buFont typeface="Arial"/>
              <a:buNone/>
            </a:pPr>
            <a:r>
              <a:rPr lang="en-US" sz="3000" b="1" i="0" u="none" strike="noStrike" cap="none">
                <a:solidFill>
                  <a:srgbClr val="655950"/>
                </a:solidFill>
                <a:latin typeface="Arial"/>
                <a:ea typeface="Arial"/>
                <a:cs typeface="Arial"/>
                <a:sym typeface="Arial"/>
              </a:rPr>
              <a:t>Don’t get fooled again</a:t>
            </a:r>
          </a:p>
          <a:p>
            <a:pPr marL="0" marR="0" lvl="0" indent="0" algn="ctr" rtl="0">
              <a:lnSpc>
                <a:spcPct val="100000"/>
              </a:lnSpc>
              <a:spcBef>
                <a:spcPts val="600"/>
              </a:spcBef>
              <a:spcAft>
                <a:spcPts val="0"/>
              </a:spcAft>
              <a:buClr>
                <a:srgbClr val="655950"/>
              </a:buClr>
              <a:buSzPct val="25000"/>
              <a:buFont typeface="Arial"/>
              <a:buNone/>
            </a:pPr>
            <a:r>
              <a:rPr lang="en-US" sz="2400" b="1" i="1" u="none" strike="noStrike" cap="none">
                <a:solidFill>
                  <a:srgbClr val="655950"/>
                </a:solidFill>
                <a:latin typeface="Arial"/>
                <a:ea typeface="Arial"/>
                <a:cs typeface="Arial"/>
                <a:sym typeface="Arial"/>
              </a:rPr>
              <a:t>Screening opportunities in the junior mining sector</a:t>
            </a:r>
          </a:p>
          <a:p>
            <a:pPr marL="0" marR="0" lvl="0" indent="0" algn="l" rtl="0">
              <a:lnSpc>
                <a:spcPct val="100000"/>
              </a:lnSpc>
              <a:spcBef>
                <a:spcPts val="240"/>
              </a:spcBef>
              <a:spcAft>
                <a:spcPts val="0"/>
              </a:spcAft>
              <a:buClr>
                <a:srgbClr val="655950"/>
              </a:buClr>
              <a:buSzPct val="25000"/>
              <a:buFont typeface="Arial"/>
              <a:buNone/>
            </a:pPr>
            <a:endParaRPr sz="1200" b="1" i="0" u="none" strike="noStrike" cap="none">
              <a:solidFill>
                <a:srgbClr val="655950"/>
              </a:solidFill>
              <a:latin typeface="Arial"/>
              <a:ea typeface="Arial"/>
              <a:cs typeface="Arial"/>
              <a:sym typeface="Arial"/>
            </a:endParaRPr>
          </a:p>
          <a:p>
            <a:pPr marL="0" marR="0" lvl="0" indent="0" algn="ctr" rtl="0">
              <a:lnSpc>
                <a:spcPct val="100000"/>
              </a:lnSpc>
              <a:spcBef>
                <a:spcPts val="240"/>
              </a:spcBef>
              <a:spcAft>
                <a:spcPts val="0"/>
              </a:spcAft>
              <a:buClr>
                <a:srgbClr val="655950"/>
              </a:buClr>
              <a:buSzPct val="25000"/>
              <a:buFont typeface="Arial"/>
              <a:buNone/>
            </a:pPr>
            <a:r>
              <a:rPr lang="en-US" sz="1200" b="1" i="0" u="none" strike="noStrike" cap="none">
                <a:solidFill>
                  <a:srgbClr val="655950"/>
                </a:solidFill>
                <a:latin typeface="Arial"/>
                <a:ea typeface="Arial"/>
                <a:cs typeface="Arial"/>
                <a:sym typeface="Arial"/>
              </a:rPr>
              <a:t>Precious Metal Summit, November 2016 - Zurich and London</a:t>
            </a:r>
          </a:p>
          <a:p>
            <a:pPr marL="0" marR="0" lvl="0" indent="0" algn="l" rtl="0">
              <a:lnSpc>
                <a:spcPct val="100000"/>
              </a:lnSpc>
              <a:spcBef>
                <a:spcPts val="240"/>
              </a:spcBef>
              <a:spcAft>
                <a:spcPts val="0"/>
              </a:spcAft>
              <a:buClr>
                <a:srgbClr val="665951"/>
              </a:buClr>
              <a:buSzPct val="25000"/>
              <a:buFont typeface="Calibri"/>
              <a:buNone/>
            </a:pPr>
            <a:endParaRPr sz="1200" b="1" i="0" u="none" strike="noStrike" cap="none">
              <a:solidFill>
                <a:srgbClr val="655950"/>
              </a:solidFill>
              <a:latin typeface="Arial"/>
              <a:ea typeface="Arial"/>
              <a:cs typeface="Arial"/>
              <a:sym typeface="Arial"/>
            </a:endParaRPr>
          </a:p>
          <a:p>
            <a:pPr marL="0" marR="0" lvl="0" indent="0" algn="l" rtl="0">
              <a:lnSpc>
                <a:spcPct val="100000"/>
              </a:lnSpc>
              <a:spcBef>
                <a:spcPts val="240"/>
              </a:spcBef>
              <a:spcAft>
                <a:spcPts val="0"/>
              </a:spcAft>
              <a:buClr>
                <a:srgbClr val="665951"/>
              </a:buClr>
              <a:buSzPct val="25000"/>
              <a:buFont typeface="Calibri"/>
              <a:buNone/>
            </a:pPr>
            <a:endParaRPr sz="1200" b="1" i="0" u="none" strike="noStrike" cap="none">
              <a:solidFill>
                <a:srgbClr val="655950"/>
              </a:solidFill>
              <a:latin typeface="Arial"/>
              <a:ea typeface="Arial"/>
              <a:cs typeface="Arial"/>
              <a:sym typeface="Arial"/>
            </a:endParaRPr>
          </a:p>
        </p:txBody>
      </p:sp>
      <p:pic>
        <p:nvPicPr>
          <p:cNvPr id="172" name="Shape 172" descr="illustration-gold-dark.jpg"/>
          <p:cNvPicPr preferRelativeResize="0"/>
          <p:nvPr/>
        </p:nvPicPr>
        <p:blipFill rotWithShape="1">
          <a:blip r:embed="rId3">
            <a:alphaModFix/>
          </a:blip>
          <a:srcRect/>
          <a:stretch/>
        </p:blipFill>
        <p:spPr>
          <a:xfrm>
            <a:off x="0" y="0"/>
            <a:ext cx="9144000" cy="4038598"/>
          </a:xfrm>
          <a:prstGeom prst="rect">
            <a:avLst/>
          </a:prstGeom>
          <a:noFill/>
          <a:ln>
            <a:noFill/>
          </a:ln>
        </p:spPr>
      </p:pic>
      <p:sp>
        <p:nvSpPr>
          <p:cNvPr id="173" name="Shape 173"/>
          <p:cNvSpPr txBox="1"/>
          <p:nvPr/>
        </p:nvSpPr>
        <p:spPr>
          <a:xfrm>
            <a:off x="4267200" y="6324600"/>
            <a:ext cx="3352799"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9432B"/>
              </a:buClr>
              <a:buSzPct val="25000"/>
              <a:buFont typeface="Calibri"/>
              <a:buNone/>
            </a:pPr>
            <a:r>
              <a:rPr lang="en-US" sz="2000" b="0" i="0" u="none" strike="noStrike" cap="none">
                <a:solidFill>
                  <a:srgbClr val="A9432B"/>
                </a:solidFill>
                <a:latin typeface="Calibri"/>
                <a:ea typeface="Calibri"/>
                <a:cs typeface="Calibri"/>
                <a:sym typeface="Calibri"/>
              </a:rPr>
              <a:t>www.explorationinsights.com</a:t>
            </a: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Technical Risk - Getting the geology right is critical</a:t>
            </a:r>
          </a:p>
        </p:txBody>
      </p:sp>
      <p:sp>
        <p:nvSpPr>
          <p:cNvPr id="258" name="Shape 258"/>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59" name="Shape 259"/>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
        <p:nvSpPr>
          <p:cNvPr id="260" name="Shape 260"/>
          <p:cNvSpPr txBox="1"/>
          <p:nvPr/>
        </p:nvSpPr>
        <p:spPr>
          <a:xfrm>
            <a:off x="493449" y="3911600"/>
            <a:ext cx="7852300" cy="2698800"/>
          </a:xfrm>
          <a:prstGeom prst="rect">
            <a:avLst/>
          </a:prstGeom>
          <a:noFill/>
          <a:ln>
            <a:noFill/>
          </a:ln>
        </p:spPr>
        <p:txBody>
          <a:bodyPr lIns="91425" tIns="91425" rIns="91425" bIns="91425" anchor="ctr" anchorCtr="0">
            <a:noAutofit/>
          </a:bodyPr>
          <a:lstStyle/>
          <a:p>
            <a:pPr marL="457200" marR="0" lvl="0" indent="-3683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sym typeface="Arial"/>
              </a:rPr>
              <a:t>The improved understanding of the geologic controls</a:t>
            </a:r>
          </a:p>
          <a:p>
            <a:pPr marL="457200" marR="0" lvl="0" indent="-3683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sym typeface="Arial"/>
              </a:rPr>
              <a:t>Blast hole samples </a:t>
            </a:r>
          </a:p>
          <a:p>
            <a:pPr marL="457200" marR="0" lvl="0" indent="-368300" algn="l" rtl="0">
              <a:lnSpc>
                <a:spcPct val="100000"/>
              </a:lnSpc>
              <a:spcBef>
                <a:spcPts val="0"/>
              </a:spcBef>
              <a:spcAft>
                <a:spcPts val="0"/>
              </a:spcAft>
              <a:buClr>
                <a:srgbClr val="71481C"/>
              </a:buClr>
              <a:buSzPct val="100000"/>
              <a:buFont typeface="Arial"/>
              <a:buChar char="●"/>
            </a:pPr>
            <a:r>
              <a:rPr lang="en-US" sz="2400" dirty="0">
                <a:solidFill>
                  <a:srgbClr val="71481C"/>
                </a:solidFill>
              </a:rPr>
              <a:t>Gold </a:t>
            </a:r>
            <a:r>
              <a:rPr lang="en-US" sz="2400" b="0" i="0" u="none" strike="noStrike" cap="none" dirty="0">
                <a:solidFill>
                  <a:srgbClr val="71481C"/>
                </a:solidFill>
                <a:sym typeface="Arial"/>
              </a:rPr>
              <a:t>mineralization was </a:t>
            </a:r>
            <a:r>
              <a:rPr lang="en-US" sz="2400" b="1" i="1" u="none" strike="noStrike" cap="none" dirty="0">
                <a:solidFill>
                  <a:srgbClr val="71481C"/>
                </a:solidFill>
                <a:sym typeface="Arial"/>
              </a:rPr>
              <a:t>less continuous </a:t>
            </a:r>
            <a:r>
              <a:rPr lang="en-US" sz="2400" b="0" i="0" u="none" strike="noStrike" cap="none" dirty="0">
                <a:solidFill>
                  <a:srgbClr val="71481C"/>
                </a:solidFill>
                <a:sym typeface="Arial"/>
              </a:rPr>
              <a:t>along the trend than previously interpreted from resource drilling.</a:t>
            </a:r>
          </a:p>
          <a:p>
            <a:pPr marL="457200" marR="0" lvl="0" indent="-3683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sym typeface="Arial"/>
              </a:rPr>
              <a:t>Funded to production through debt and equity.</a:t>
            </a:r>
          </a:p>
        </p:txBody>
      </p:sp>
      <p:pic>
        <p:nvPicPr>
          <p:cNvPr id="261" name="Shape 261"/>
          <p:cNvPicPr preferRelativeResize="0"/>
          <p:nvPr/>
        </p:nvPicPr>
        <p:blipFill rotWithShape="1">
          <a:blip r:embed="rId3">
            <a:alphaModFix/>
          </a:blip>
          <a:srcRect/>
          <a:stretch/>
        </p:blipFill>
        <p:spPr>
          <a:xfrm>
            <a:off x="493449" y="831674"/>
            <a:ext cx="7852300" cy="2975324"/>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Technical Risk - Mining dilution</a:t>
            </a:r>
          </a:p>
        </p:txBody>
      </p:sp>
      <p:sp>
        <p:nvSpPr>
          <p:cNvPr id="267" name="Shape 267"/>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68" name="Shape 268"/>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pic>
        <p:nvPicPr>
          <p:cNvPr id="269" name="Shape 269"/>
          <p:cNvPicPr preferRelativeResize="0"/>
          <p:nvPr/>
        </p:nvPicPr>
        <p:blipFill rotWithShape="1">
          <a:blip r:embed="rId3">
            <a:alphaModFix/>
          </a:blip>
          <a:srcRect/>
          <a:stretch/>
        </p:blipFill>
        <p:spPr>
          <a:xfrm>
            <a:off x="1989056" y="1373954"/>
            <a:ext cx="4861088" cy="4361421"/>
          </a:xfrm>
          <a:prstGeom prst="rect">
            <a:avLst/>
          </a:prstGeom>
          <a:noFill/>
          <a:ln>
            <a:solidFill>
              <a:schemeClr val="tx1"/>
            </a:solidFill>
          </a:ln>
        </p:spPr>
      </p:pic>
      <p:sp>
        <p:nvSpPr>
          <p:cNvPr id="270" name="Shape 270"/>
          <p:cNvSpPr txBox="1"/>
          <p:nvPr/>
        </p:nvSpPr>
        <p:spPr>
          <a:xfrm>
            <a:off x="5124600" y="5735375"/>
            <a:ext cx="2188800" cy="609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71481C"/>
              </a:buClr>
              <a:buSzPct val="25000"/>
              <a:buFont typeface="Arial"/>
              <a:buNone/>
            </a:pPr>
            <a:r>
              <a:rPr lang="en-US" sz="1400" b="0" i="0" u="none" strike="noStrike" cap="none">
                <a:solidFill>
                  <a:srgbClr val="71481C"/>
                </a:solidFill>
                <a:latin typeface="Arial"/>
                <a:ea typeface="Arial"/>
                <a:cs typeface="Arial"/>
                <a:sym typeface="Arial"/>
              </a:rPr>
              <a:t>Soure: McGill University</a:t>
            </a: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304800" y="148125"/>
            <a:ext cx="8229600" cy="613800"/>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rgbClr val="FFFFFF"/>
                </a:solidFill>
                <a:latin typeface="Arial"/>
                <a:ea typeface="Arial"/>
                <a:cs typeface="Arial"/>
                <a:sym typeface="Arial"/>
              </a:rPr>
              <a:t>Technical Risk - Mining dilution - Éléonore</a:t>
            </a:r>
          </a:p>
        </p:txBody>
      </p:sp>
      <p:sp>
        <p:nvSpPr>
          <p:cNvPr id="276" name="Shape 276"/>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77" name="Shape 277"/>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pic>
        <p:nvPicPr>
          <p:cNvPr id="278" name="Shape 278" descr="Technical risk_Eleonore folding before and after.png"/>
          <p:cNvPicPr preferRelativeResize="0"/>
          <p:nvPr/>
        </p:nvPicPr>
        <p:blipFill rotWithShape="1">
          <a:blip r:embed="rId3">
            <a:alphaModFix/>
          </a:blip>
          <a:srcRect/>
          <a:stretch/>
        </p:blipFill>
        <p:spPr>
          <a:xfrm>
            <a:off x="899883" y="1306287"/>
            <a:ext cx="6972985" cy="4731141"/>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Technical Risk - Metallurgy</a:t>
            </a:r>
          </a:p>
        </p:txBody>
      </p:sp>
      <p:sp>
        <p:nvSpPr>
          <p:cNvPr id="284" name="Shape 284"/>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85" name="Shape 285"/>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
        <p:nvSpPr>
          <p:cNvPr id="286" name="Shape 286"/>
          <p:cNvSpPr txBox="1"/>
          <p:nvPr/>
        </p:nvSpPr>
        <p:spPr>
          <a:xfrm>
            <a:off x="661308" y="1076021"/>
            <a:ext cx="7640864" cy="48764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Allied Nevada’s </a:t>
            </a:r>
            <a:r>
              <a:rPr lang="en-US" sz="2400" b="1" i="0" u="none" strike="noStrike" cap="none" dirty="0" err="1">
                <a:solidFill>
                  <a:srgbClr val="712D1C"/>
                </a:solidFill>
                <a:sym typeface="Arial"/>
              </a:rPr>
              <a:t>Hycroft</a:t>
            </a:r>
            <a:r>
              <a:rPr lang="en-US" sz="2400" b="0" i="0" u="none" strike="noStrike" cap="none" dirty="0">
                <a:solidFill>
                  <a:srgbClr val="712D1C"/>
                </a:solidFill>
                <a:sym typeface="Arial"/>
              </a:rPr>
              <a:t> </a:t>
            </a:r>
            <a:r>
              <a:rPr lang="en-US" sz="2400" b="0" i="1" u="none" strike="noStrike" cap="none" dirty="0">
                <a:solidFill>
                  <a:srgbClr val="712D1C"/>
                </a:solidFill>
                <a:sym typeface="Arial"/>
              </a:rPr>
              <a:t>low grade </a:t>
            </a:r>
            <a:r>
              <a:rPr lang="en-US" sz="2400" b="0" i="0" u="none" strike="noStrike" cap="none" dirty="0">
                <a:solidFill>
                  <a:srgbClr val="712D1C"/>
                </a:solidFill>
                <a:sym typeface="Arial"/>
              </a:rPr>
              <a:t>(0.4 g/t Au), open pit, gold-silver deposit in Nevada</a:t>
            </a:r>
          </a:p>
          <a:p>
            <a:pPr marL="342900" marR="0" lvl="3" indent="-342900" algn="l" rtl="0">
              <a:lnSpc>
                <a:spcPct val="100000"/>
              </a:lnSpc>
              <a:spcBef>
                <a:spcPts val="0"/>
              </a:spcBef>
              <a:spcAft>
                <a:spcPts val="0"/>
              </a:spcAft>
              <a:buClr>
                <a:srgbClr val="712D1C"/>
              </a:buClr>
              <a:buSzPct val="100000"/>
              <a:buFont typeface="Arial"/>
              <a:buChar char="•"/>
            </a:pPr>
            <a:r>
              <a:rPr lang="en-US" sz="2400" b="0" i="1" u="none" strike="noStrike" cap="none" dirty="0">
                <a:solidFill>
                  <a:srgbClr val="712D1C"/>
                </a:solidFill>
                <a:sym typeface="Arial"/>
              </a:rPr>
              <a:t>Refractory</a:t>
            </a:r>
            <a:r>
              <a:rPr lang="en-US" sz="2400" b="0" i="0" u="none" strike="noStrike" cap="none" dirty="0">
                <a:solidFill>
                  <a:srgbClr val="712D1C"/>
                </a:solidFill>
                <a:sym typeface="Arial"/>
              </a:rPr>
              <a:t>, requiring pre-oxidation of ore prior to leaching the precious metals</a:t>
            </a:r>
          </a:p>
          <a:p>
            <a:pPr marL="342900" marR="0" lvl="3"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Autoclave was expensive and not the best solution</a:t>
            </a:r>
          </a:p>
          <a:p>
            <a:pPr marL="342900" marR="0" lvl="3" indent="-342900" algn="l" rtl="0">
              <a:lnSpc>
                <a:spcPct val="100000"/>
              </a:lnSpc>
              <a:spcBef>
                <a:spcPts val="0"/>
              </a:spcBef>
              <a:spcAft>
                <a:spcPts val="0"/>
              </a:spcAft>
              <a:buClr>
                <a:srgbClr val="712D1C"/>
              </a:buClr>
              <a:buSzPct val="100000"/>
              <a:buFont typeface="Arial"/>
              <a:buChar char="•"/>
            </a:pPr>
            <a:r>
              <a:rPr lang="en-US" sz="2400" b="0" i="1" u="none" strike="noStrike" cap="none" dirty="0">
                <a:solidFill>
                  <a:srgbClr val="712D1C"/>
                </a:solidFill>
                <a:sym typeface="Arial"/>
              </a:rPr>
              <a:t>Lab</a:t>
            </a:r>
            <a:r>
              <a:rPr lang="en-US" sz="2400" i="1" dirty="0">
                <a:solidFill>
                  <a:srgbClr val="712D1C"/>
                </a:solidFill>
              </a:rPr>
              <a:t>-</a:t>
            </a:r>
            <a:r>
              <a:rPr lang="en-US" sz="2400" b="0" i="1" u="none" strike="noStrike" cap="none" dirty="0">
                <a:solidFill>
                  <a:srgbClr val="712D1C"/>
                </a:solidFill>
                <a:sym typeface="Arial"/>
              </a:rPr>
              <a:t>scale test-work </a:t>
            </a:r>
            <a:r>
              <a:rPr lang="en-US" sz="2400" b="0" i="0" u="none" strike="noStrike" cap="none" dirty="0">
                <a:solidFill>
                  <a:srgbClr val="712D1C"/>
                </a:solidFill>
                <a:sym typeface="Arial"/>
              </a:rPr>
              <a:t>of alternative methods that did not make the deposit economic</a:t>
            </a:r>
          </a:p>
          <a:p>
            <a:pPr marR="0" lvl="3" algn="l" rtl="0">
              <a:lnSpc>
                <a:spcPct val="100000"/>
              </a:lnSpc>
              <a:spcBef>
                <a:spcPts val="0"/>
              </a:spcBef>
              <a:spcAft>
                <a:spcPts val="0"/>
              </a:spcAft>
              <a:buClr>
                <a:srgbClr val="712D1C"/>
              </a:buClr>
              <a:buSzPct val="100000"/>
            </a:pPr>
            <a:endParaRPr lang="en-US" sz="2400" b="0" i="0" u="none" strike="noStrike" cap="none" dirty="0">
              <a:solidFill>
                <a:srgbClr val="712D1C"/>
              </a:solidFill>
              <a:sym typeface="Arial"/>
            </a:endParaRPr>
          </a:p>
          <a:p>
            <a:pPr marL="342900" marR="0" lvl="3"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Vista Gold’s </a:t>
            </a:r>
            <a:r>
              <a:rPr lang="en-US" sz="2400" b="1" i="0" u="none" strike="noStrike" cap="none" dirty="0">
                <a:solidFill>
                  <a:srgbClr val="712D1C"/>
                </a:solidFill>
                <a:sym typeface="Arial"/>
              </a:rPr>
              <a:t>Mount Todd </a:t>
            </a:r>
            <a:r>
              <a:rPr lang="en-US" sz="2400" b="0" i="1" u="none" strike="noStrike" cap="none" dirty="0">
                <a:solidFill>
                  <a:srgbClr val="712D1C"/>
                </a:solidFill>
                <a:sym typeface="Arial"/>
              </a:rPr>
              <a:t>low</a:t>
            </a:r>
            <a:r>
              <a:rPr lang="en-US" sz="2400" i="1" dirty="0">
                <a:solidFill>
                  <a:srgbClr val="712D1C"/>
                </a:solidFill>
              </a:rPr>
              <a:t>-</a:t>
            </a:r>
            <a:r>
              <a:rPr lang="en-US" sz="2400" b="0" i="1" u="none" strike="noStrike" cap="none" dirty="0">
                <a:solidFill>
                  <a:srgbClr val="712D1C"/>
                </a:solidFill>
                <a:sym typeface="Arial"/>
              </a:rPr>
              <a:t>grade</a:t>
            </a:r>
            <a:r>
              <a:rPr lang="en-US" sz="2400" b="0" i="0" u="none" strike="noStrike" cap="none" dirty="0">
                <a:solidFill>
                  <a:srgbClr val="712D1C"/>
                </a:solidFill>
                <a:sym typeface="Arial"/>
              </a:rPr>
              <a:t> (0.84 g/t Au), open pit gold deposit in Australia</a:t>
            </a:r>
          </a:p>
          <a:p>
            <a:pPr marL="342900" marR="0" lvl="3" indent="-342900" algn="l" rtl="0">
              <a:lnSpc>
                <a:spcPct val="100000"/>
              </a:lnSpc>
              <a:spcBef>
                <a:spcPts val="0"/>
              </a:spcBef>
              <a:spcAft>
                <a:spcPts val="0"/>
              </a:spcAft>
              <a:buClr>
                <a:srgbClr val="712D1C"/>
              </a:buClr>
              <a:buSzPct val="100000"/>
              <a:buFont typeface="Arial"/>
              <a:buChar char="•"/>
            </a:pPr>
            <a:r>
              <a:rPr lang="en-US" sz="2400" b="0" i="1" u="none" strike="noStrike" cap="none" dirty="0">
                <a:solidFill>
                  <a:srgbClr val="712D1C"/>
                </a:solidFill>
                <a:sym typeface="Arial"/>
              </a:rPr>
              <a:t>Very hard </a:t>
            </a:r>
            <a:r>
              <a:rPr lang="en-US" sz="2400" b="0" i="0" u="none" strike="noStrike" cap="none" dirty="0">
                <a:solidFill>
                  <a:srgbClr val="712D1C"/>
                </a:solidFill>
                <a:sym typeface="Arial"/>
              </a:rPr>
              <a:t>deposit (Bond work index of over 26 kWh/t)</a:t>
            </a: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Execution Risk - Conga removed from reserves</a:t>
            </a:r>
          </a:p>
        </p:txBody>
      </p:sp>
      <p:sp>
        <p:nvSpPr>
          <p:cNvPr id="292" name="Shape 292"/>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93" name="Shape 293"/>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pic>
        <p:nvPicPr>
          <p:cNvPr id="294" name="Shape 294" descr="Execution risk_Conga.png"/>
          <p:cNvPicPr preferRelativeResize="0"/>
          <p:nvPr/>
        </p:nvPicPr>
        <p:blipFill rotWithShape="1">
          <a:blip r:embed="rId3">
            <a:alphaModFix/>
          </a:blip>
          <a:srcRect/>
          <a:stretch/>
        </p:blipFill>
        <p:spPr>
          <a:xfrm>
            <a:off x="1431900" y="951350"/>
            <a:ext cx="5975400" cy="4289700"/>
          </a:xfrm>
          <a:prstGeom prst="rect">
            <a:avLst/>
          </a:prstGeom>
          <a:noFill/>
          <a:ln>
            <a:solidFill>
              <a:schemeClr val="accent6">
                <a:lumMod val="50000"/>
              </a:schemeClr>
            </a:solidFill>
          </a:ln>
        </p:spPr>
      </p:pic>
      <p:sp>
        <p:nvSpPr>
          <p:cNvPr id="295" name="Shape 295"/>
          <p:cNvSpPr txBox="1"/>
          <p:nvPr/>
        </p:nvSpPr>
        <p:spPr>
          <a:xfrm>
            <a:off x="878282" y="5325454"/>
            <a:ext cx="7740524" cy="9417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rgbClr val="70481C"/>
              </a:buClr>
              <a:buSzPct val="100000"/>
              <a:buFont typeface="Arial" panose="020B0604020202020204" pitchFamily="34" charset="0"/>
              <a:buChar char="•"/>
            </a:pPr>
            <a:r>
              <a:rPr lang="en-US" sz="2400" i="0" u="none" strike="noStrike" cap="none" dirty="0">
                <a:solidFill>
                  <a:schemeClr val="accent6">
                    <a:lumMod val="50000"/>
                  </a:schemeClr>
                </a:solidFill>
                <a:latin typeface="Arial"/>
                <a:ea typeface="Arial"/>
                <a:cs typeface="Arial"/>
                <a:sym typeface="Arial"/>
              </a:rPr>
              <a:t>12.6 </a:t>
            </a:r>
            <a:r>
              <a:rPr lang="en-US" sz="2400" i="0" u="none" strike="noStrike" cap="none" dirty="0" err="1">
                <a:solidFill>
                  <a:schemeClr val="accent6">
                    <a:lumMod val="50000"/>
                  </a:schemeClr>
                </a:solidFill>
                <a:latin typeface="Arial"/>
                <a:ea typeface="Arial"/>
                <a:cs typeface="Arial"/>
                <a:sym typeface="Arial"/>
              </a:rPr>
              <a:t>Moz</a:t>
            </a:r>
            <a:r>
              <a:rPr lang="en-US" sz="2400" i="0" u="none" strike="noStrike" cap="none" dirty="0">
                <a:solidFill>
                  <a:schemeClr val="accent6">
                    <a:lumMod val="50000"/>
                  </a:schemeClr>
                </a:solidFill>
                <a:latin typeface="Arial"/>
                <a:ea typeface="Arial"/>
                <a:cs typeface="Arial"/>
                <a:sym typeface="Arial"/>
              </a:rPr>
              <a:t> of gold in reserves (100% basis).</a:t>
            </a:r>
          </a:p>
          <a:p>
            <a:pPr marL="342900" marR="0" lvl="0" indent="-342900" algn="l" rtl="0">
              <a:lnSpc>
                <a:spcPct val="100000"/>
              </a:lnSpc>
              <a:spcBef>
                <a:spcPts val="0"/>
              </a:spcBef>
              <a:spcAft>
                <a:spcPts val="0"/>
              </a:spcAft>
              <a:buClr>
                <a:srgbClr val="70481C"/>
              </a:buClr>
              <a:buSzPct val="100000"/>
              <a:buFont typeface="Arial" panose="020B0604020202020204" pitchFamily="34" charset="0"/>
              <a:buChar char="•"/>
            </a:pPr>
            <a:r>
              <a:rPr lang="en-US" sz="2400" i="0" u="none" strike="noStrike" cap="none" dirty="0">
                <a:solidFill>
                  <a:schemeClr val="accent6">
                    <a:lumMod val="50000"/>
                  </a:schemeClr>
                </a:solidFill>
                <a:latin typeface="Arial"/>
                <a:ea typeface="Arial"/>
                <a:cs typeface="Arial"/>
                <a:sym typeface="Arial"/>
              </a:rPr>
              <a:t>Newmont removed its share (6.5 </a:t>
            </a:r>
            <a:r>
              <a:rPr lang="en-US" sz="2400" i="0" u="none" strike="noStrike" cap="none" dirty="0" err="1">
                <a:solidFill>
                  <a:schemeClr val="accent6">
                    <a:lumMod val="50000"/>
                  </a:schemeClr>
                </a:solidFill>
                <a:latin typeface="Arial"/>
                <a:ea typeface="Arial"/>
                <a:cs typeface="Arial"/>
                <a:sym typeface="Arial"/>
              </a:rPr>
              <a:t>Moz</a:t>
            </a:r>
            <a:r>
              <a:rPr lang="en-US" sz="2400" i="0" u="none" strike="noStrike" cap="none" dirty="0">
                <a:solidFill>
                  <a:schemeClr val="accent6">
                    <a:lumMod val="50000"/>
                  </a:schemeClr>
                </a:solidFill>
                <a:latin typeface="Arial"/>
                <a:ea typeface="Arial"/>
                <a:cs typeface="Arial"/>
                <a:sym typeface="Arial"/>
              </a:rPr>
              <a:t>) from reserves in 2015.</a:t>
            </a: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Execution Risk - Pascua Lama hanging on to hope</a:t>
            </a:r>
          </a:p>
        </p:txBody>
      </p:sp>
      <p:sp>
        <p:nvSpPr>
          <p:cNvPr id="301" name="Shape 301"/>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02" name="Shape 302"/>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pic>
        <p:nvPicPr>
          <p:cNvPr id="303" name="Shape 303" descr="Execution risk_Pascua Lama.png"/>
          <p:cNvPicPr preferRelativeResize="0"/>
          <p:nvPr/>
        </p:nvPicPr>
        <p:blipFill rotWithShape="1">
          <a:blip r:embed="rId3">
            <a:alphaModFix/>
          </a:blip>
          <a:srcRect/>
          <a:stretch/>
        </p:blipFill>
        <p:spPr>
          <a:xfrm>
            <a:off x="2428825" y="835700"/>
            <a:ext cx="5391863" cy="5564399"/>
          </a:xfrm>
          <a:prstGeom prst="rect">
            <a:avLst/>
          </a:prstGeom>
          <a:noFill/>
          <a:ln>
            <a:solidFill>
              <a:schemeClr val="accent6">
                <a:lumMod val="50000"/>
              </a:schemeClr>
            </a:solidFill>
          </a:ln>
        </p:spPr>
      </p:pic>
      <p:sp>
        <p:nvSpPr>
          <p:cNvPr id="304" name="Shape 304"/>
          <p:cNvSpPr txBox="1"/>
          <p:nvPr/>
        </p:nvSpPr>
        <p:spPr>
          <a:xfrm>
            <a:off x="304790" y="959575"/>
            <a:ext cx="2124000" cy="217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70481C"/>
              </a:buClr>
              <a:buSzPct val="25000"/>
              <a:buFont typeface="Arial"/>
              <a:buNone/>
            </a:pPr>
            <a:r>
              <a:rPr lang="en-US" sz="2400" b="1" i="0" u="none" strike="noStrike" cap="none" dirty="0">
                <a:solidFill>
                  <a:srgbClr val="70481C"/>
                </a:solidFill>
                <a:latin typeface="Arial"/>
                <a:ea typeface="Arial"/>
                <a:cs typeface="Arial"/>
                <a:sym typeface="Arial"/>
              </a:rPr>
              <a:t>15.3 </a:t>
            </a:r>
            <a:r>
              <a:rPr lang="en-US" sz="2400" b="1" i="0" u="none" strike="noStrike" cap="none" dirty="0" err="1">
                <a:solidFill>
                  <a:srgbClr val="70481C"/>
                </a:solidFill>
                <a:latin typeface="Arial"/>
                <a:ea typeface="Arial"/>
                <a:cs typeface="Arial"/>
                <a:sym typeface="Arial"/>
              </a:rPr>
              <a:t>Moz</a:t>
            </a:r>
            <a:r>
              <a:rPr lang="en-US" sz="2400" b="1" i="0" u="none" strike="noStrike" cap="none" dirty="0">
                <a:solidFill>
                  <a:srgbClr val="70481C"/>
                </a:solidFill>
                <a:latin typeface="Arial"/>
                <a:ea typeface="Arial"/>
                <a:cs typeface="Arial"/>
                <a:sym typeface="Arial"/>
              </a:rPr>
              <a:t> of gold in reserves (end of 2015)</a:t>
            </a: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rgbClr val="70481C"/>
              </a:solidFill>
              <a:latin typeface="Arial"/>
              <a:ea typeface="Arial"/>
              <a:cs typeface="Arial"/>
              <a:sym typeface="Arial"/>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Financing Risk – Funds to build marginal ounces</a:t>
            </a:r>
          </a:p>
        </p:txBody>
      </p:sp>
      <p:sp>
        <p:nvSpPr>
          <p:cNvPr id="310" name="Shape 310"/>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11" name="Shape 311"/>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
        <p:nvSpPr>
          <p:cNvPr id="312" name="Shape 312"/>
          <p:cNvSpPr txBox="1"/>
          <p:nvPr/>
        </p:nvSpPr>
        <p:spPr>
          <a:xfrm>
            <a:off x="400050" y="4085960"/>
            <a:ext cx="8039099" cy="2956852"/>
          </a:xfrm>
          <a:prstGeom prst="rect">
            <a:avLst/>
          </a:prstGeom>
          <a:noFill/>
          <a:ln>
            <a:noFill/>
          </a:ln>
        </p:spPr>
        <p:txBody>
          <a:bodyPr lIns="91425" tIns="45700" rIns="91425" bIns="45700" anchor="t" anchorCtr="0">
            <a:noAutofit/>
          </a:bodyPr>
          <a:lstStyle/>
          <a:p>
            <a:pPr marL="342900" lvl="0" indent="-342900">
              <a:buClr>
                <a:srgbClr val="712D1C"/>
              </a:buClr>
              <a:buSzPct val="100000"/>
              <a:buFont typeface="Arial"/>
              <a:buChar char="•"/>
            </a:pPr>
            <a:r>
              <a:rPr lang="en-US" sz="2400" dirty="0">
                <a:solidFill>
                  <a:srgbClr val="712D1C"/>
                </a:solidFill>
              </a:rPr>
              <a:t>International Tower Hill’s (ITH.T) </a:t>
            </a:r>
          </a:p>
          <a:p>
            <a:pPr marL="342900" lvl="0" indent="-342900">
              <a:buClr>
                <a:srgbClr val="712D1C"/>
              </a:buClr>
              <a:buSzPct val="100000"/>
              <a:buFont typeface="Arial"/>
              <a:buChar char="•"/>
            </a:pPr>
            <a:r>
              <a:rPr lang="en-US" sz="2400" dirty="0">
                <a:solidFill>
                  <a:srgbClr val="712D1C"/>
                </a:solidFill>
              </a:rPr>
              <a:t>Revised </a:t>
            </a:r>
            <a:r>
              <a:rPr lang="en-US" sz="2400" b="0" i="0" u="none" strike="noStrike" cap="none" dirty="0">
                <a:solidFill>
                  <a:srgbClr val="712D1C"/>
                </a:solidFill>
                <a:latin typeface="Arial"/>
                <a:ea typeface="Arial"/>
                <a:cs typeface="Arial"/>
                <a:sym typeface="Arial"/>
              </a:rPr>
              <a:t>PFS for </a:t>
            </a:r>
            <a:r>
              <a:rPr lang="en-US" sz="2400" b="0" i="0" u="none" strike="noStrike" cap="none" dirty="0" err="1">
                <a:solidFill>
                  <a:srgbClr val="712D1C"/>
                </a:solidFill>
                <a:latin typeface="Arial"/>
                <a:ea typeface="Arial"/>
                <a:cs typeface="Arial"/>
                <a:sym typeface="Arial"/>
              </a:rPr>
              <a:t>Livengood</a:t>
            </a:r>
            <a:r>
              <a:rPr lang="en-US" sz="2400" b="0" i="0" u="none" strike="noStrike" cap="none" dirty="0">
                <a:solidFill>
                  <a:srgbClr val="712D1C"/>
                </a:solidFill>
                <a:latin typeface="Arial"/>
                <a:ea typeface="Arial"/>
                <a:cs typeface="Arial"/>
                <a:sym typeface="Arial"/>
              </a:rPr>
              <a:t> low grade (0.71 g/t Au), long life (&gt;20 years), large (&gt;50 </a:t>
            </a:r>
            <a:r>
              <a:rPr lang="en-US" sz="2400" b="0" i="0" u="none" strike="noStrike" cap="none" dirty="0" err="1">
                <a:solidFill>
                  <a:srgbClr val="712D1C"/>
                </a:solidFill>
                <a:latin typeface="Arial"/>
                <a:ea typeface="Arial"/>
                <a:cs typeface="Arial"/>
                <a:sym typeface="Arial"/>
              </a:rPr>
              <a:t>kt</a:t>
            </a:r>
            <a:r>
              <a:rPr lang="en-US" sz="2400" b="0" i="0" u="none" strike="noStrike" cap="none" dirty="0">
                <a:solidFill>
                  <a:srgbClr val="712D1C"/>
                </a:solidFill>
                <a:latin typeface="Arial"/>
                <a:ea typeface="Arial"/>
                <a:cs typeface="Arial"/>
                <a:sym typeface="Arial"/>
              </a:rPr>
              <a:t>/d, 290 </a:t>
            </a:r>
            <a:r>
              <a:rPr lang="en-US" sz="2400" b="0" i="0" u="none" strike="noStrike" cap="none" dirty="0" err="1">
                <a:solidFill>
                  <a:srgbClr val="712D1C"/>
                </a:solidFill>
                <a:latin typeface="Arial"/>
                <a:ea typeface="Arial"/>
                <a:cs typeface="Arial"/>
                <a:sym typeface="Arial"/>
              </a:rPr>
              <a:t>koz</a:t>
            </a:r>
            <a:r>
              <a:rPr lang="en-US" sz="2400" b="0" i="0" u="none" strike="noStrike" cap="none" dirty="0">
                <a:solidFill>
                  <a:srgbClr val="712D1C"/>
                </a:solidFill>
                <a:latin typeface="Arial"/>
                <a:ea typeface="Arial"/>
                <a:cs typeface="Arial"/>
                <a:sym typeface="Arial"/>
              </a:rPr>
              <a:t>/y) gold project</a:t>
            </a:r>
          </a:p>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latin typeface="Arial"/>
                <a:ea typeface="Arial"/>
                <a:cs typeface="Arial"/>
                <a:sym typeface="Arial"/>
              </a:rPr>
              <a:t>Revised (down 34%) upfront capex is US$1.84 B </a:t>
            </a:r>
          </a:p>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latin typeface="Arial"/>
                <a:ea typeface="Arial"/>
                <a:cs typeface="Arial"/>
                <a:sym typeface="Arial"/>
              </a:rPr>
              <a:t>After tax IRR is 0.5% and AISC is US$1,263.</a:t>
            </a:r>
          </a:p>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latin typeface="Arial"/>
                <a:ea typeface="Arial"/>
                <a:cs typeface="Arial"/>
                <a:sym typeface="Arial"/>
              </a:rPr>
              <a:t>ITH’s market capitalization is ~C$110 M </a:t>
            </a:r>
          </a:p>
        </p:txBody>
      </p:sp>
      <p:pic>
        <p:nvPicPr>
          <p:cNvPr id="313" name="Shape 313"/>
          <p:cNvPicPr preferRelativeResize="0"/>
          <p:nvPr/>
        </p:nvPicPr>
        <p:blipFill rotWithShape="1">
          <a:blip r:embed="rId3">
            <a:alphaModFix/>
          </a:blip>
          <a:srcRect/>
          <a:stretch/>
        </p:blipFill>
        <p:spPr>
          <a:xfrm>
            <a:off x="844061" y="966507"/>
            <a:ext cx="7354471" cy="3159195"/>
          </a:xfrm>
          <a:prstGeom prst="rect">
            <a:avLst/>
          </a:prstGeom>
          <a:noFill/>
          <a:ln w="19050" cap="flat" cmpd="sng">
            <a:solidFill>
              <a:srgbClr val="70481C"/>
            </a:solidFill>
            <a:prstDash val="solid"/>
            <a:round/>
            <a:headEnd type="none" w="med" len="med"/>
            <a:tailEnd type="none" w="med" len="med"/>
          </a:ln>
        </p:spPr>
      </p:pic>
      <p:sp>
        <p:nvSpPr>
          <p:cNvPr id="314" name="Shape 314"/>
          <p:cNvSpPr/>
          <p:nvPr/>
        </p:nvSpPr>
        <p:spPr>
          <a:xfrm>
            <a:off x="4454819" y="3275111"/>
            <a:ext cx="23436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
        <p:nvSpPr>
          <p:cNvPr id="315" name="Shape 315"/>
          <p:cNvSpPr/>
          <p:nvPr/>
        </p:nvSpPr>
        <p:spPr>
          <a:xfrm>
            <a:off x="4454819" y="3275111"/>
            <a:ext cx="23436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All's Well That Ends Well</a:t>
            </a:r>
          </a:p>
          <a:p>
            <a:pPr marL="342900" marR="0" lvl="0" indent="-342900" algn="ctr"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Not all Shakespeare’s plays ended in tragedy</a:t>
            </a:r>
          </a:p>
        </p:txBody>
      </p:sp>
      <p:sp>
        <p:nvSpPr>
          <p:cNvPr id="321" name="Shape 321"/>
          <p:cNvSpPr txBox="1">
            <a:spLocks noGrp="1"/>
          </p:cNvSpPr>
          <p:nvPr>
            <p:ph type="title"/>
          </p:nvPr>
        </p:nvSpPr>
        <p:spPr>
          <a:xfrm rot="5400000">
            <a:off x="5943598"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22" name="Shape 322"/>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rgbClr val="000000"/>
                </a:solidFill>
                <a:latin typeface="Arial"/>
                <a:ea typeface="Arial"/>
                <a:cs typeface="Arial"/>
                <a:sym typeface="Arial"/>
              </a:rPr>
              <a:t>17</a:t>
            </a:fld>
            <a:endParaRPr lang="en-US" sz="1200" b="0" i="0" u="none" strike="noStrike" cap="none">
              <a:solidFill>
                <a:srgbClr val="000000"/>
              </a:solidFill>
              <a:latin typeface="Arial"/>
              <a:ea typeface="Arial"/>
              <a:cs typeface="Arial"/>
              <a:sym typeface="Arial"/>
            </a:endParaRPr>
          </a:p>
        </p:txBody>
      </p:sp>
      <p:pic>
        <p:nvPicPr>
          <p:cNvPr id="323" name="Shape 323" descr="https://lh5.googleusercontent.com/4gKr30L5zVdYfiWdB0QpFmJCiWBBPElnwd8UAbP6P_LpP1C9dayz8sugLIrXIeImcGPMQCC9Fz-NlVpUn8rEAjxbkRVoxvFI4hf6oyFx7rYVuMZkukM5TlQM5zj8txgcVuwffm7Bz_o"/>
          <p:cNvPicPr preferRelativeResize="0"/>
          <p:nvPr/>
        </p:nvPicPr>
        <p:blipFill rotWithShape="1">
          <a:blip r:embed="rId3">
            <a:alphaModFix/>
          </a:blip>
          <a:srcRect/>
          <a:stretch/>
        </p:blipFill>
        <p:spPr>
          <a:xfrm>
            <a:off x="376421" y="4595653"/>
            <a:ext cx="3362324" cy="885825"/>
          </a:xfrm>
          <a:prstGeom prst="rect">
            <a:avLst/>
          </a:prstGeom>
          <a:noFill/>
          <a:ln w="19050" cap="flat" cmpd="sng">
            <a:solidFill>
              <a:schemeClr val="tx1"/>
            </a:solidFill>
            <a:prstDash val="solid"/>
            <a:round/>
            <a:headEnd type="none" w="med" len="med"/>
            <a:tailEnd type="none" w="med" len="med"/>
          </a:ln>
        </p:spPr>
      </p:pic>
      <p:pic>
        <p:nvPicPr>
          <p:cNvPr id="324" name="Shape 324" descr="https://lh5.googleusercontent.com/uqOkjelz0kN50MU5nob6phg6fi9Er7Ns7nBgUME1hv_vBiA28aXJEhXIPfO9-y8yGBgo3Cq6spK4_qIvgkAA122VClz8bE_gxCXKyzgUF7dERIzkWS6WaiAsQc508cQtF1OHRSSnqVk"/>
          <p:cNvPicPr preferRelativeResize="0"/>
          <p:nvPr/>
        </p:nvPicPr>
        <p:blipFill rotWithShape="1">
          <a:blip r:embed="rId4">
            <a:alphaModFix/>
          </a:blip>
          <a:srcRect/>
          <a:stretch/>
        </p:blipFill>
        <p:spPr>
          <a:xfrm>
            <a:off x="332568" y="2261142"/>
            <a:ext cx="6543675" cy="971550"/>
          </a:xfrm>
          <a:prstGeom prst="rect">
            <a:avLst/>
          </a:prstGeom>
          <a:noFill/>
          <a:ln w="19050" cap="flat" cmpd="sng">
            <a:solidFill>
              <a:srgbClr val="FF0000"/>
            </a:solidFill>
            <a:prstDash val="solid"/>
            <a:round/>
            <a:headEnd type="none" w="med" len="med"/>
            <a:tailEnd type="none" w="med" len="med"/>
          </a:ln>
        </p:spPr>
      </p:pic>
      <p:pic>
        <p:nvPicPr>
          <p:cNvPr id="325" name="Shape 325" descr="https://lh6.googleusercontent.com/viec1lWMrZ1-IjYwb5HzbaqMj3HcqDeGiM9xT846FrDgrcdA0-RbNM-QuU6ZpoxQyoJ0cFuOVBPu7cBhvVwXTwXz1y4on64sjapEzrR2s0PdnKqR95iXw0ZYqPtzAXARgNBrKWUptjM"/>
          <p:cNvPicPr preferRelativeResize="0"/>
          <p:nvPr/>
        </p:nvPicPr>
        <p:blipFill rotWithShape="1">
          <a:blip r:embed="rId5">
            <a:alphaModFix/>
          </a:blip>
          <a:srcRect/>
          <a:stretch/>
        </p:blipFill>
        <p:spPr>
          <a:xfrm>
            <a:off x="332568" y="958646"/>
            <a:ext cx="6010274" cy="1190624"/>
          </a:xfrm>
          <a:prstGeom prst="rect">
            <a:avLst/>
          </a:prstGeom>
          <a:noFill/>
          <a:ln w="19050" cap="flat" cmpd="sng">
            <a:solidFill>
              <a:srgbClr val="FF0000"/>
            </a:solidFill>
            <a:prstDash val="solid"/>
            <a:round/>
            <a:headEnd type="none" w="med" len="med"/>
            <a:tailEnd type="none" w="med" len="med"/>
          </a:ln>
        </p:spPr>
      </p:pic>
      <p:pic>
        <p:nvPicPr>
          <p:cNvPr id="326" name="Shape 326" descr="https://lh5.googleusercontent.com/-N2YoCkMSYgtLdSuT6L-JF16ado-3kHZCJZH7p1y1_VTOPvPEDQS6t9x2XtclnLI5jbzD1Fo6ba8-JTUrX8wNr6FWi_hr_gUjoOEZ8aftJRDfQNuR0ca2s8GTvvno1JVdhhDaBUnQ0A"/>
          <p:cNvPicPr preferRelativeResize="0"/>
          <p:nvPr/>
        </p:nvPicPr>
        <p:blipFill rotWithShape="1">
          <a:blip r:embed="rId6">
            <a:alphaModFix/>
          </a:blip>
          <a:srcRect/>
          <a:stretch/>
        </p:blipFill>
        <p:spPr>
          <a:xfrm>
            <a:off x="332568" y="3846057"/>
            <a:ext cx="6991350" cy="619125"/>
          </a:xfrm>
          <a:prstGeom prst="rect">
            <a:avLst/>
          </a:prstGeom>
          <a:noFill/>
          <a:ln w="19050" cap="flat" cmpd="sng">
            <a:solidFill>
              <a:srgbClr val="FF0000"/>
            </a:solidFill>
            <a:prstDash val="solid"/>
            <a:round/>
            <a:headEnd type="none" w="med" len="med"/>
            <a:tailEnd type="none" w="med" len="med"/>
          </a:ln>
        </p:spPr>
      </p:pic>
      <p:pic>
        <p:nvPicPr>
          <p:cNvPr id="327" name="Shape 327" descr="https://lh6.googleusercontent.com/nP3pYnKtP6I4oHXg4ELpwsTNx_5nTJXK7pUpKB0EG_HHQ8Q0aaoktW9ikRjAS4jwB4vHQUr_Z4xFJjgmYhTNkawoK6i10XRlAXmXa5_6to2lXJO0uFJj73MXHF36mALZP4feCz8eubk"/>
          <p:cNvPicPr preferRelativeResize="0"/>
          <p:nvPr/>
        </p:nvPicPr>
        <p:blipFill rotWithShape="1">
          <a:blip r:embed="rId7">
            <a:alphaModFix/>
          </a:blip>
          <a:srcRect/>
          <a:stretch/>
        </p:blipFill>
        <p:spPr>
          <a:xfrm>
            <a:off x="332568" y="3363162"/>
            <a:ext cx="5543549" cy="352425"/>
          </a:xfrm>
          <a:prstGeom prst="rect">
            <a:avLst/>
          </a:prstGeom>
          <a:noFill/>
          <a:ln w="19050" cap="flat" cmpd="sng">
            <a:solidFill>
              <a:srgbClr val="FF0000"/>
            </a:solidFill>
            <a:prstDash val="solid"/>
            <a:round/>
            <a:headEnd type="none" w="med" len="med"/>
            <a:tailEnd type="none" w="med" len="med"/>
          </a:ln>
        </p:spPr>
      </p:pic>
      <p:pic>
        <p:nvPicPr>
          <p:cNvPr id="328" name="Shape 328" descr="https://lh6.googleusercontent.com/qDXJeS2TBDLJ-XjqJQ7Ae5zn7MLJ2jnhlGzHov2VLNdQFvbCUykAUS1-S2onbOe8lIhiixZxclfNdx5IbEahH_t202BIDeTRqQRxx7lrt8d1-s2bGxoqxcgF2-otsryl_BIIbB5uK_o"/>
          <p:cNvPicPr preferRelativeResize="0"/>
          <p:nvPr/>
        </p:nvPicPr>
        <p:blipFill rotWithShape="1">
          <a:blip r:embed="rId8">
            <a:alphaModFix/>
          </a:blip>
          <a:srcRect/>
          <a:stretch/>
        </p:blipFill>
        <p:spPr>
          <a:xfrm>
            <a:off x="5025426" y="4564198"/>
            <a:ext cx="2280247" cy="925814"/>
          </a:xfrm>
          <a:prstGeom prst="rect">
            <a:avLst/>
          </a:prstGeom>
          <a:noFill/>
          <a:ln w="19050" cap="flat" cmpd="sng">
            <a:solidFill>
              <a:schemeClr val="tx1"/>
            </a:solidFill>
            <a:prstDash val="solid"/>
            <a:round/>
            <a:headEnd type="none" w="med" len="med"/>
            <a:tailEnd type="none" w="med" len="med"/>
          </a:ln>
        </p:spPr>
      </p:pic>
      <p:pic>
        <p:nvPicPr>
          <p:cNvPr id="329" name="Shape 329" descr="https://lh4.googleusercontent.com/9NHIInerHnwlGNNpsHYgmUEN0ga0fDdej8K0r0Pafqmzt6CB87zDH0AMtDdpjqY9nyd0dli07YMcGOtRuW0uX4fVLT4FVMutNk30E48YvaZNw21px2eVYQrZLKq7KhXWtmElGQOE3ZQ"/>
          <p:cNvPicPr preferRelativeResize="0"/>
          <p:nvPr/>
        </p:nvPicPr>
        <p:blipFill rotWithShape="1">
          <a:blip r:embed="rId9">
            <a:alphaModFix/>
          </a:blip>
          <a:srcRect/>
          <a:stretch/>
        </p:blipFill>
        <p:spPr>
          <a:xfrm>
            <a:off x="376421" y="5652637"/>
            <a:ext cx="4529778" cy="821187"/>
          </a:xfrm>
          <a:prstGeom prst="rect">
            <a:avLst/>
          </a:prstGeom>
          <a:noFill/>
          <a:ln w="19050" cap="flat" cmpd="sng">
            <a:solidFill>
              <a:srgbClr val="FF0000"/>
            </a:solidFill>
            <a:prstDash val="solid"/>
            <a:round/>
            <a:headEnd type="none" w="med" len="med"/>
            <a:tailEnd type="none" w="med" len="med"/>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Upper Zone of Cukaru Peki – Timok Project, Serbia</a:t>
            </a:r>
          </a:p>
        </p:txBody>
      </p:sp>
      <p:sp>
        <p:nvSpPr>
          <p:cNvPr id="335" name="Shape 335"/>
          <p:cNvSpPr txBox="1">
            <a:spLocks noGrp="1"/>
          </p:cNvSpPr>
          <p:nvPr>
            <p:ph type="title"/>
          </p:nvPr>
        </p:nvSpPr>
        <p:spPr>
          <a:xfrm rot="5400000">
            <a:off x="5943598"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36" name="Shape 336"/>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rgbClr val="000000"/>
                </a:solidFill>
                <a:latin typeface="Arial"/>
                <a:ea typeface="Arial"/>
                <a:cs typeface="Arial"/>
                <a:sym typeface="Arial"/>
              </a:rPr>
              <a:t>18</a:t>
            </a:fld>
            <a:endParaRPr lang="en-US" sz="1200" b="0" i="0" u="none" strike="noStrike" cap="none">
              <a:solidFill>
                <a:srgbClr val="000000"/>
              </a:solidFill>
              <a:latin typeface="Arial"/>
              <a:ea typeface="Arial"/>
              <a:cs typeface="Arial"/>
              <a:sym typeface="Arial"/>
            </a:endParaRPr>
          </a:p>
        </p:txBody>
      </p:sp>
      <p:pic>
        <p:nvPicPr>
          <p:cNvPr id="337" name="Shape 337"/>
          <p:cNvPicPr preferRelativeResize="0"/>
          <p:nvPr/>
        </p:nvPicPr>
        <p:blipFill rotWithShape="1">
          <a:blip r:embed="rId3">
            <a:alphaModFix/>
          </a:blip>
          <a:srcRect/>
          <a:stretch/>
        </p:blipFill>
        <p:spPr>
          <a:xfrm>
            <a:off x="1099597" y="2691434"/>
            <a:ext cx="5899689" cy="3782391"/>
          </a:xfrm>
          <a:prstGeom prst="rect">
            <a:avLst/>
          </a:prstGeom>
          <a:noFill/>
          <a:ln w="19050" cap="flat" cmpd="sng">
            <a:solidFill>
              <a:srgbClr val="70481C"/>
            </a:solidFill>
            <a:prstDash val="solid"/>
            <a:round/>
            <a:headEnd type="none" w="med" len="med"/>
            <a:tailEnd type="none" w="med" len="med"/>
          </a:ln>
        </p:spPr>
      </p:pic>
      <p:sp>
        <p:nvSpPr>
          <p:cNvPr id="338" name="Shape 338"/>
          <p:cNvSpPr txBox="1"/>
          <p:nvPr/>
        </p:nvSpPr>
        <p:spPr>
          <a:xfrm>
            <a:off x="304800" y="761999"/>
            <a:ext cx="8039099" cy="295685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0481C"/>
                </a:solidFill>
                <a:latin typeface="Arial"/>
                <a:ea typeface="Arial"/>
                <a:cs typeface="Arial"/>
                <a:sym typeface="Arial"/>
              </a:rPr>
              <a:t>UZ hosts 1.7 Mt @ 13.5% Cu + 10.4 g/t Au (Ind.) with 35 Mt @ 2.9% Cu + 1.7 g/t Au (Inf.).</a:t>
            </a:r>
          </a:p>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0481C"/>
                </a:solidFill>
                <a:latin typeface="Arial"/>
                <a:ea typeface="Arial"/>
                <a:cs typeface="Arial"/>
                <a:sym typeface="Arial"/>
              </a:rPr>
              <a:t>Reservoir Minerals was acquired by Nevsun (NSU.T) </a:t>
            </a:r>
          </a:p>
          <a:p>
            <a:pPr marL="342900" marR="0" lvl="0" indent="-34290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0481C"/>
                </a:solidFill>
                <a:latin typeface="Arial"/>
                <a:ea typeface="Arial"/>
                <a:cs typeface="Arial"/>
                <a:sym typeface="Arial"/>
              </a:rPr>
              <a:t>EI booked a gain of 770% for a 2012 position</a:t>
            </a:r>
          </a:p>
          <a:p>
            <a:pPr marL="342900" marR="0" lvl="0" indent="-342900" algn="l" rtl="0">
              <a:lnSpc>
                <a:spcPct val="100000"/>
              </a:lnSpc>
              <a:spcBef>
                <a:spcPts val="0"/>
              </a:spcBef>
              <a:spcAft>
                <a:spcPts val="0"/>
              </a:spcAft>
              <a:buClr>
                <a:srgbClr val="712D1C"/>
              </a:buClr>
              <a:buFont typeface="Arial"/>
              <a:buNone/>
            </a:pPr>
            <a:endParaRPr sz="2400" b="0" i="0" u="none" strike="noStrike" cap="none" dirty="0">
              <a:solidFill>
                <a:srgbClr val="70481C"/>
              </a:solidFill>
              <a:latin typeface="Arial"/>
              <a:ea typeface="Arial"/>
              <a:cs typeface="Arial"/>
              <a:sym typeface="Arial"/>
            </a:endParaRPr>
          </a:p>
          <a:p>
            <a:pPr marL="342900" marR="0" lvl="0" indent="-342900" algn="l" rtl="0">
              <a:lnSpc>
                <a:spcPct val="100000"/>
              </a:lnSpc>
              <a:spcBef>
                <a:spcPts val="0"/>
              </a:spcBef>
              <a:spcAft>
                <a:spcPts val="0"/>
              </a:spcAft>
              <a:buClr>
                <a:srgbClr val="712D1C"/>
              </a:buClr>
              <a:buFont typeface="Arial"/>
              <a:buNone/>
            </a:pPr>
            <a:endParaRPr sz="2400" b="0" i="0" u="none" strike="noStrike" cap="none" dirty="0">
              <a:solidFill>
                <a:srgbClr val="70481C"/>
              </a:solidFill>
              <a:latin typeface="Arial"/>
              <a:ea typeface="Arial"/>
              <a:cs typeface="Arial"/>
              <a:sym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342900" marR="0" lvl="0" indent="-342900" algn="ctr"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High grade open pit, heap leachable gold – Coffee project, Yukon</a:t>
            </a:r>
          </a:p>
        </p:txBody>
      </p:sp>
      <p:sp>
        <p:nvSpPr>
          <p:cNvPr id="345" name="Shape 345"/>
          <p:cNvSpPr txBox="1">
            <a:spLocks noGrp="1"/>
          </p:cNvSpPr>
          <p:nvPr>
            <p:ph type="title"/>
          </p:nvPr>
        </p:nvSpPr>
        <p:spPr>
          <a:xfrm rot="5400000">
            <a:off x="5943598"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46" name="Shape 346"/>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rgbClr val="000000"/>
                </a:solidFill>
                <a:latin typeface="Arial"/>
                <a:ea typeface="Arial"/>
                <a:cs typeface="Arial"/>
                <a:sym typeface="Arial"/>
              </a:rPr>
              <a:t>19</a:t>
            </a:fld>
            <a:endParaRPr lang="en-US" sz="1200" b="0" i="0" u="none" strike="noStrike" cap="none">
              <a:solidFill>
                <a:srgbClr val="000000"/>
              </a:solidFill>
              <a:latin typeface="Arial"/>
              <a:ea typeface="Arial"/>
              <a:cs typeface="Arial"/>
              <a:sym typeface="Arial"/>
            </a:endParaRPr>
          </a:p>
        </p:txBody>
      </p:sp>
      <p:sp>
        <p:nvSpPr>
          <p:cNvPr id="347" name="Shape 347"/>
          <p:cNvSpPr txBox="1"/>
          <p:nvPr/>
        </p:nvSpPr>
        <p:spPr>
          <a:xfrm>
            <a:off x="304800" y="830046"/>
            <a:ext cx="7909034" cy="176048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 Potential low cost producer with a 2</a:t>
            </a:r>
            <a:r>
              <a:rPr lang="en-US" sz="2400" dirty="0">
                <a:solidFill>
                  <a:srgbClr val="712D1C"/>
                </a:solidFill>
              </a:rPr>
              <a:t>-</a:t>
            </a:r>
            <a:r>
              <a:rPr lang="en-US" sz="2400" b="0" i="0" u="none" strike="noStrike" cap="none" dirty="0">
                <a:solidFill>
                  <a:srgbClr val="712D1C"/>
                </a:solidFill>
                <a:sym typeface="Arial"/>
              </a:rPr>
              <a:t>year payback of capital at US$1,150/</a:t>
            </a:r>
            <a:r>
              <a:rPr lang="en-US" sz="2400" b="0" i="0" u="none" strike="noStrike" cap="none" dirty="0" err="1">
                <a:solidFill>
                  <a:srgbClr val="712D1C"/>
                </a:solidFill>
                <a:sym typeface="Arial"/>
              </a:rPr>
              <a:t>oz</a:t>
            </a:r>
            <a:r>
              <a:rPr lang="en-US" sz="2400" b="0" i="0" u="none" strike="noStrike" cap="none" dirty="0">
                <a:solidFill>
                  <a:srgbClr val="712D1C"/>
                </a:solidFill>
                <a:sym typeface="Arial"/>
              </a:rPr>
              <a:t> gold price</a:t>
            </a:r>
          </a:p>
          <a:p>
            <a:pPr marL="0" marR="0" lvl="0" indent="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 Favorable jurisdiction with district scale upside.</a:t>
            </a:r>
          </a:p>
          <a:p>
            <a:pPr marL="0" marR="0" lvl="0" indent="0" algn="l" rtl="0">
              <a:lnSpc>
                <a:spcPct val="100000"/>
              </a:lnSpc>
              <a:spcBef>
                <a:spcPts val="0"/>
              </a:spcBef>
              <a:spcAft>
                <a:spcPts val="0"/>
              </a:spcAft>
              <a:buClr>
                <a:srgbClr val="712D1C"/>
              </a:buClr>
              <a:buSzPct val="100000"/>
              <a:buFont typeface="Arial"/>
              <a:buChar char="•"/>
            </a:pPr>
            <a:r>
              <a:rPr lang="en-US" sz="2400" b="0" i="0" u="none" strike="noStrike" cap="none" dirty="0">
                <a:solidFill>
                  <a:srgbClr val="712D1C"/>
                </a:solidFill>
                <a:sym typeface="Arial"/>
              </a:rPr>
              <a:t> EI booked a &gt;250% return for EI portfolio</a:t>
            </a:r>
            <a:endParaRPr sz="2400" b="0" i="0" u="none" strike="noStrike" cap="none" dirty="0">
              <a:solidFill>
                <a:srgbClr val="70481C"/>
              </a:solidFill>
              <a:sym typeface="Arial"/>
            </a:endParaRPr>
          </a:p>
          <a:p>
            <a:pPr marL="342900" marR="0" lvl="0" indent="-342900" algn="l" rtl="0">
              <a:lnSpc>
                <a:spcPct val="100000"/>
              </a:lnSpc>
              <a:spcBef>
                <a:spcPts val="0"/>
              </a:spcBef>
              <a:spcAft>
                <a:spcPts val="0"/>
              </a:spcAft>
              <a:buClr>
                <a:srgbClr val="712D1C"/>
              </a:buClr>
              <a:buFont typeface="Arial"/>
              <a:buNone/>
            </a:pPr>
            <a:endParaRPr sz="2400" b="0" i="0" u="none" strike="noStrike" cap="none" dirty="0">
              <a:solidFill>
                <a:srgbClr val="70481C"/>
              </a:solidFill>
              <a:sym typeface="Arial"/>
            </a:endParaRPr>
          </a:p>
        </p:txBody>
      </p:sp>
      <p:pic>
        <p:nvPicPr>
          <p:cNvPr id="348" name="Shape 348"/>
          <p:cNvPicPr preferRelativeResize="0"/>
          <p:nvPr/>
        </p:nvPicPr>
        <p:blipFill rotWithShape="1">
          <a:blip r:embed="rId3">
            <a:alphaModFix/>
          </a:blip>
          <a:srcRect/>
          <a:stretch/>
        </p:blipFill>
        <p:spPr>
          <a:xfrm>
            <a:off x="557628" y="2469393"/>
            <a:ext cx="7085009" cy="3813176"/>
          </a:xfrm>
          <a:prstGeom prst="rect">
            <a:avLst/>
          </a:prstGeom>
          <a:noFill/>
          <a:ln w="19050" cap="flat" cmpd="sng">
            <a:solidFill>
              <a:srgbClr val="70481C"/>
            </a:solidFill>
            <a:prstDash val="solid"/>
            <a:miter/>
            <a:headEnd type="none" w="med" len="med"/>
            <a:tailEnd type="none" w="med" len="med"/>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000" b="1" i="0" u="none" strike="noStrike" cap="none">
                <a:solidFill>
                  <a:schemeClr val="lt1"/>
                </a:solidFill>
                <a:latin typeface="Arial"/>
                <a:ea typeface="Arial"/>
                <a:cs typeface="Arial"/>
                <a:sym typeface="Arial"/>
              </a:rPr>
              <a:t>Question: What do Shakespeare’s plays have in common with investments in junior mining? </a:t>
            </a:r>
          </a:p>
        </p:txBody>
      </p:sp>
      <p:sp>
        <p:nvSpPr>
          <p:cNvPr id="179" name="Shape 179"/>
          <p:cNvSpPr txBox="1">
            <a:spLocks noGrp="1"/>
          </p:cNvSpPr>
          <p:nvPr>
            <p:ph type="title"/>
          </p:nvPr>
        </p:nvSpPr>
        <p:spPr>
          <a:xfrm rot="5400000">
            <a:off x="5943598"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pic>
        <p:nvPicPr>
          <p:cNvPr id="180" name="Shape 180" descr="Shakespeare.png"/>
          <p:cNvPicPr preferRelativeResize="0"/>
          <p:nvPr/>
        </p:nvPicPr>
        <p:blipFill rotWithShape="1">
          <a:blip r:embed="rId3">
            <a:alphaModFix/>
          </a:blip>
          <a:srcRect/>
          <a:stretch/>
        </p:blipFill>
        <p:spPr>
          <a:xfrm>
            <a:off x="605125" y="818675"/>
            <a:ext cx="6860549" cy="5707000"/>
          </a:xfrm>
          <a:prstGeom prst="rect">
            <a:avLst/>
          </a:prstGeom>
          <a:noFill/>
          <a:ln>
            <a:noFill/>
          </a:ln>
        </p:spPr>
      </p:pic>
      <p:sp>
        <p:nvSpPr>
          <p:cNvPr id="181" name="Shape 181"/>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rgbClr val="000000"/>
                </a:solidFill>
                <a:latin typeface="Arial"/>
                <a:ea typeface="Arial"/>
                <a:cs typeface="Arial"/>
                <a:sym typeface="Arial"/>
              </a:rPr>
              <a:t>2</a:t>
            </a:fld>
            <a:endParaRPr lang="en-US" sz="1200" b="0" i="0" u="none" strike="noStrike" cap="none">
              <a:solidFill>
                <a:srgbClr val="000000"/>
              </a:solidFill>
              <a:latin typeface="Arial"/>
              <a:ea typeface="Arial"/>
              <a:cs typeface="Arial"/>
              <a:sym typeface="Arial"/>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a:solidFill>
                  <a:schemeClr val="lt1"/>
                </a:solidFill>
                <a:latin typeface="Arial"/>
                <a:ea typeface="Arial"/>
                <a:cs typeface="Arial"/>
                <a:sym typeface="Arial"/>
              </a:rPr>
              <a:t>Conclusions and </a:t>
            </a:r>
            <a:r>
              <a:rPr lang="en-US" sz="2800">
                <a:latin typeface="Arial"/>
                <a:ea typeface="Arial"/>
                <a:cs typeface="Arial"/>
                <a:sym typeface="Arial"/>
              </a:rPr>
              <a:t>S</a:t>
            </a:r>
            <a:r>
              <a:rPr lang="en-US" sz="2800" b="1" i="0" u="none" strike="noStrike" cap="none">
                <a:solidFill>
                  <a:schemeClr val="lt1"/>
                </a:solidFill>
                <a:latin typeface="Arial"/>
                <a:ea typeface="Arial"/>
                <a:cs typeface="Arial"/>
                <a:sym typeface="Arial"/>
              </a:rPr>
              <a:t>ummary</a:t>
            </a:r>
          </a:p>
        </p:txBody>
      </p:sp>
      <p:sp>
        <p:nvSpPr>
          <p:cNvPr id="355" name="Shape 355"/>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56" name="Shape 356"/>
          <p:cNvSpPr txBox="1"/>
          <p:nvPr/>
        </p:nvSpPr>
        <p:spPr>
          <a:xfrm>
            <a:off x="304800" y="817799"/>
            <a:ext cx="8229599" cy="565602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Risks are part of the package for a junior mining company</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High risk</a:t>
            </a:r>
            <a:r>
              <a:rPr lang="en-US" sz="2200" dirty="0">
                <a:solidFill>
                  <a:srgbClr val="70481C"/>
                </a:solidFill>
              </a:rPr>
              <a:t>-</a:t>
            </a:r>
            <a:r>
              <a:rPr lang="en-US" sz="2200" b="0" i="0" u="none" strike="noStrike" cap="none" dirty="0">
                <a:solidFill>
                  <a:srgbClr val="70481C"/>
                </a:solidFill>
                <a:sym typeface="Arial"/>
              </a:rPr>
              <a:t>to</a:t>
            </a:r>
            <a:r>
              <a:rPr lang="en-US" sz="2200" dirty="0">
                <a:solidFill>
                  <a:srgbClr val="70481C"/>
                </a:solidFill>
              </a:rPr>
              <a:t>-</a:t>
            </a:r>
            <a:r>
              <a:rPr lang="en-US" sz="2200" b="0" i="0" u="none" strike="noStrike" cap="none" dirty="0">
                <a:solidFill>
                  <a:srgbClr val="70481C"/>
                </a:solidFill>
                <a:sym typeface="Arial"/>
              </a:rPr>
              <a:t>potential reward ratio </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Unknown unknowns versus known unknowns</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Management need to develop a viable strategy to mitigate the risks (technical, execution, geopolitical, financing)</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Some of the protagonists of Shakespeare’s tragedies had a </a:t>
            </a:r>
            <a:r>
              <a:rPr lang="en-US" sz="2200" b="0" i="1" u="none" strike="noStrike" cap="none" dirty="0">
                <a:solidFill>
                  <a:srgbClr val="70481C"/>
                </a:solidFill>
                <a:sym typeface="Arial"/>
              </a:rPr>
              <a:t>fatal flaw</a:t>
            </a:r>
            <a:r>
              <a:rPr lang="en-US" sz="2200" b="0" i="0" u="none" strike="noStrike" cap="none" dirty="0">
                <a:solidFill>
                  <a:srgbClr val="70481C"/>
                </a:solidFill>
                <a:sym typeface="Arial"/>
              </a:rPr>
              <a:t> that sealed their fates</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In the case of a mining project, an </a:t>
            </a:r>
            <a:r>
              <a:rPr lang="en-US" sz="2200" b="0" i="1" u="none" strike="noStrike" cap="none" dirty="0">
                <a:solidFill>
                  <a:srgbClr val="70481C"/>
                </a:solidFill>
                <a:sym typeface="Arial"/>
              </a:rPr>
              <a:t>extreme risk or fatal flaw </a:t>
            </a:r>
            <a:r>
              <a:rPr lang="en-US" sz="2200" b="0" i="0" u="none" strike="noStrike" cap="none" dirty="0">
                <a:solidFill>
                  <a:srgbClr val="70481C"/>
                </a:solidFill>
                <a:sym typeface="Arial"/>
              </a:rPr>
              <a:t>has a high potential impact and an elevated probability of occurring (red zone on a risk heat chart)</a:t>
            </a:r>
          </a:p>
          <a:p>
            <a:pPr marL="342900" lvl="0" indent="-342900">
              <a:buClr>
                <a:srgbClr val="70481C"/>
              </a:buClr>
              <a:buSzPct val="100000"/>
              <a:buFont typeface="Arial"/>
              <a:buChar char="•"/>
            </a:pPr>
            <a:r>
              <a:rPr lang="en-US" sz="2200" dirty="0">
                <a:solidFill>
                  <a:srgbClr val="70481C"/>
                </a:solidFill>
              </a:rPr>
              <a:t>A </a:t>
            </a:r>
            <a:r>
              <a:rPr lang="en-US" sz="2200" i="1" dirty="0">
                <a:solidFill>
                  <a:srgbClr val="70481C"/>
                </a:solidFill>
              </a:rPr>
              <a:t>fatal flaw</a:t>
            </a:r>
            <a:r>
              <a:rPr lang="en-US" sz="2200" dirty="0">
                <a:solidFill>
                  <a:srgbClr val="70481C"/>
                </a:solidFill>
              </a:rPr>
              <a:t> </a:t>
            </a:r>
            <a:r>
              <a:rPr lang="en-US" sz="2200" b="0" i="0" u="none" strike="noStrike" cap="none" dirty="0">
                <a:solidFill>
                  <a:srgbClr val="70481C"/>
                </a:solidFill>
                <a:sym typeface="Arial"/>
              </a:rPr>
              <a:t>will likely end the project’s chances of advancing</a:t>
            </a:r>
          </a:p>
          <a:p>
            <a:pPr marL="342900" lvl="0" indent="-342900">
              <a:buClr>
                <a:srgbClr val="70481C"/>
              </a:buClr>
              <a:buSzPct val="100000"/>
              <a:buFont typeface="Arial"/>
              <a:buChar char="•"/>
            </a:pPr>
            <a:r>
              <a:rPr lang="en-US" sz="2200" b="0" i="0" u="none" strike="noStrike" cap="none" dirty="0">
                <a:solidFill>
                  <a:srgbClr val="70481C"/>
                </a:solidFill>
                <a:sym typeface="Arial"/>
              </a:rPr>
              <a:t>An investor’s ability to recognize </a:t>
            </a:r>
            <a:r>
              <a:rPr lang="en-US" sz="2200" i="1" dirty="0">
                <a:solidFill>
                  <a:srgbClr val="70481C"/>
                </a:solidFill>
              </a:rPr>
              <a:t>fatal flaw</a:t>
            </a:r>
            <a:r>
              <a:rPr lang="en-US" sz="2200" dirty="0">
                <a:solidFill>
                  <a:srgbClr val="70481C"/>
                </a:solidFill>
              </a:rPr>
              <a:t>s </a:t>
            </a:r>
            <a:r>
              <a:rPr lang="en-US" sz="2200" b="0" i="0" u="none" strike="noStrike" cap="none" dirty="0">
                <a:solidFill>
                  <a:srgbClr val="70481C"/>
                </a:solidFill>
                <a:sym typeface="Arial"/>
              </a:rPr>
              <a:t>ahead of the crowd is </a:t>
            </a:r>
            <a:r>
              <a:rPr lang="en-US" sz="2200" b="0" i="1" u="none" strike="noStrike" cap="none" dirty="0">
                <a:solidFill>
                  <a:srgbClr val="70481C"/>
                </a:solidFill>
                <a:sym typeface="Arial"/>
              </a:rPr>
              <a:t>the</a:t>
            </a:r>
            <a:r>
              <a:rPr lang="en-US" sz="2200" b="0" i="0" u="none" strike="noStrike" cap="none" dirty="0">
                <a:solidFill>
                  <a:srgbClr val="70481C"/>
                </a:solidFill>
                <a:sym typeface="Arial"/>
              </a:rPr>
              <a:t> critical element to profiting in the high risk junior mining sector</a:t>
            </a:r>
          </a:p>
          <a:p>
            <a:pPr marL="342900" marR="0" lvl="0" indent="-342900" algn="l" rtl="0">
              <a:lnSpc>
                <a:spcPct val="100000"/>
              </a:lnSpc>
              <a:spcBef>
                <a:spcPts val="0"/>
              </a:spcBef>
              <a:spcAft>
                <a:spcPts val="0"/>
              </a:spcAft>
              <a:buClr>
                <a:srgbClr val="70481C"/>
              </a:buClr>
              <a:buSzPct val="100000"/>
              <a:buFont typeface="Arial"/>
              <a:buChar char="•"/>
            </a:pPr>
            <a:r>
              <a:rPr lang="en-US" sz="2200" b="0" i="0" u="none" strike="noStrike" cap="none" dirty="0">
                <a:solidFill>
                  <a:srgbClr val="70481C"/>
                </a:solidFill>
                <a:sym typeface="Arial"/>
              </a:rPr>
              <a:t>Focus on reality and avoid highly promoted stories that verge on th</a:t>
            </a:r>
            <a:r>
              <a:rPr lang="en-US" sz="2200" dirty="0">
                <a:solidFill>
                  <a:srgbClr val="70481C"/>
                </a:solidFill>
              </a:rPr>
              <a:t>e ‘</a:t>
            </a:r>
            <a:r>
              <a:rPr lang="en-US" sz="2200" i="1" dirty="0">
                <a:solidFill>
                  <a:srgbClr val="70481C"/>
                </a:solidFill>
              </a:rPr>
              <a:t>too good to be true</a:t>
            </a:r>
            <a:r>
              <a:rPr lang="en-US" sz="2200" dirty="0">
                <a:solidFill>
                  <a:srgbClr val="70481C"/>
                </a:solidFill>
              </a:rPr>
              <a:t>’</a:t>
            </a:r>
            <a:endParaRPr lang="en-US" sz="2200" b="0" i="0" u="none" strike="noStrike" cap="none" dirty="0">
              <a:solidFill>
                <a:srgbClr val="70481C"/>
              </a:solidFill>
              <a:sym typeface="Arial"/>
            </a:endParaRPr>
          </a:p>
        </p:txBody>
      </p:sp>
      <p:sp>
        <p:nvSpPr>
          <p:cNvPr id="357" name="Shape 357"/>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dirty="0">
                <a:solidFill>
                  <a:schemeClr val="lt1"/>
                </a:solidFill>
                <a:latin typeface="Arial"/>
                <a:ea typeface="Arial"/>
                <a:cs typeface="Arial"/>
                <a:sym typeface="Arial"/>
              </a:rPr>
              <a:t>Exploration Insights</a:t>
            </a:r>
          </a:p>
        </p:txBody>
      </p:sp>
      <p:sp>
        <p:nvSpPr>
          <p:cNvPr id="363" name="Shape 363"/>
          <p:cNvSpPr txBox="1">
            <a:spLocks noGrp="1"/>
          </p:cNvSpPr>
          <p:nvPr>
            <p:ph type="title"/>
          </p:nvPr>
        </p:nvSpPr>
        <p:spPr>
          <a:xfrm rot="5400000">
            <a:off x="5943598"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364" name="Shape 364"/>
          <p:cNvSpPr txBox="1"/>
          <p:nvPr/>
        </p:nvSpPr>
        <p:spPr>
          <a:xfrm>
            <a:off x="457200" y="954137"/>
            <a:ext cx="7394028" cy="45243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712D1C"/>
              </a:buClr>
              <a:buSzPct val="100000"/>
              <a:buFont typeface="Calibri"/>
              <a:buChar char="•"/>
            </a:pPr>
            <a:r>
              <a:rPr lang="en-US" sz="2200" b="0" i="0" u="none" strike="noStrike" cap="none" dirty="0">
                <a:solidFill>
                  <a:srgbClr val="712D1C"/>
                </a:solidFill>
                <a:latin typeface="+mn-lt"/>
                <a:ea typeface="Calibri"/>
                <a:cs typeface="Calibri"/>
                <a:sym typeface="Calibri"/>
              </a:rPr>
              <a:t>At Exploration Insight, we attempt to differentiate ourselves by providing </a:t>
            </a:r>
            <a:r>
              <a:rPr lang="en-US" sz="2200" b="0" i="0" u="sng" strike="noStrike" cap="none" dirty="0">
                <a:solidFill>
                  <a:srgbClr val="712D1C"/>
                </a:solidFill>
                <a:latin typeface="+mn-lt"/>
                <a:ea typeface="Calibri"/>
                <a:cs typeface="Calibri"/>
                <a:sym typeface="Calibri"/>
              </a:rPr>
              <a:t>independent, unbiased opinions </a:t>
            </a:r>
            <a:r>
              <a:rPr lang="en-US" sz="2200" b="0" i="0" u="none" strike="noStrike" cap="none" dirty="0">
                <a:solidFill>
                  <a:srgbClr val="712D1C"/>
                </a:solidFill>
                <a:latin typeface="+mn-lt"/>
                <a:ea typeface="Calibri"/>
                <a:cs typeface="Calibri"/>
                <a:sym typeface="Calibri"/>
              </a:rPr>
              <a:t>- which may be </a:t>
            </a:r>
            <a:r>
              <a:rPr lang="en-US" sz="2200" b="0" i="1" u="none" strike="noStrike" cap="none" dirty="0">
                <a:solidFill>
                  <a:srgbClr val="712D1C"/>
                </a:solidFill>
                <a:latin typeface="+mn-lt"/>
                <a:ea typeface="Calibri"/>
                <a:cs typeface="Calibri"/>
                <a:sym typeface="Calibri"/>
              </a:rPr>
              <a:t>incorrect</a:t>
            </a:r>
            <a:r>
              <a:rPr lang="en-US" sz="2200" b="0" i="0" u="none" strike="noStrike" cap="none" dirty="0">
                <a:solidFill>
                  <a:srgbClr val="712D1C"/>
                </a:solidFill>
                <a:latin typeface="+mn-lt"/>
                <a:ea typeface="Calibri"/>
                <a:cs typeface="Calibri"/>
                <a:sym typeface="Calibri"/>
              </a:rPr>
              <a:t> as we are subject to the limitations of being human. </a:t>
            </a:r>
          </a:p>
          <a:p>
            <a:pPr marL="342900" marR="0" lvl="0" indent="-342900" algn="l" rtl="0">
              <a:lnSpc>
                <a:spcPct val="100000"/>
              </a:lnSpc>
              <a:spcBef>
                <a:spcPts val="0"/>
              </a:spcBef>
              <a:spcAft>
                <a:spcPts val="0"/>
              </a:spcAft>
              <a:buClr>
                <a:srgbClr val="712D1C"/>
              </a:buClr>
              <a:buSzPct val="100000"/>
              <a:buFont typeface="Calibri"/>
              <a:buChar char="•"/>
            </a:pPr>
            <a:r>
              <a:rPr lang="en-US" sz="2200" b="0" i="0" u="none" strike="noStrike" cap="none" dirty="0">
                <a:solidFill>
                  <a:srgbClr val="712D1C"/>
                </a:solidFill>
                <a:latin typeface="+mn-lt"/>
                <a:ea typeface="Calibri"/>
                <a:cs typeface="Calibri"/>
                <a:sym typeface="Calibri"/>
              </a:rPr>
              <a:t>Our opinions (Brent Cook and Joe Mazumdar) are based on </a:t>
            </a:r>
            <a:r>
              <a:rPr lang="en-US" sz="2200" b="0" i="0" u="sng" strike="noStrike" cap="none" dirty="0">
                <a:solidFill>
                  <a:srgbClr val="712D1C"/>
                </a:solidFill>
                <a:latin typeface="+mn-lt"/>
                <a:ea typeface="Calibri"/>
                <a:cs typeface="Calibri"/>
                <a:sym typeface="Calibri"/>
              </a:rPr>
              <a:t>decades of international experience,</a:t>
            </a:r>
            <a:r>
              <a:rPr lang="en-US" sz="2200" b="0" i="0" u="none" strike="noStrike" cap="none" dirty="0">
                <a:solidFill>
                  <a:srgbClr val="712D1C"/>
                </a:solidFill>
                <a:latin typeface="+mn-lt"/>
                <a:ea typeface="Calibri"/>
                <a:cs typeface="Calibri"/>
                <a:sym typeface="Calibri"/>
              </a:rPr>
              <a:t> not only with companies on a technical/field and corporate basis, but also with sell-side and buy-side firms. </a:t>
            </a:r>
          </a:p>
          <a:p>
            <a:pPr marL="342900" marR="0" lvl="0" indent="-342900" algn="l" rtl="0">
              <a:lnSpc>
                <a:spcPct val="100000"/>
              </a:lnSpc>
              <a:spcBef>
                <a:spcPts val="0"/>
              </a:spcBef>
              <a:spcAft>
                <a:spcPts val="0"/>
              </a:spcAft>
              <a:buClr>
                <a:srgbClr val="712D1C"/>
              </a:buClr>
              <a:buSzPct val="100000"/>
              <a:buFont typeface="Calibri"/>
              <a:buChar char="•"/>
            </a:pPr>
            <a:r>
              <a:rPr lang="en-US" sz="2200" b="0" i="0" u="none" strike="noStrike" cap="none" dirty="0">
                <a:solidFill>
                  <a:srgbClr val="712D1C"/>
                </a:solidFill>
                <a:latin typeface="+mn-lt"/>
                <a:ea typeface="Calibri"/>
                <a:cs typeface="Calibri"/>
                <a:sym typeface="Calibri"/>
              </a:rPr>
              <a:t>In the end, our </a:t>
            </a:r>
            <a:r>
              <a:rPr lang="en-US" sz="2200" b="0" i="0" u="sng" strike="noStrike" cap="none" dirty="0">
                <a:solidFill>
                  <a:srgbClr val="712D1C"/>
                </a:solidFill>
                <a:latin typeface="+mn-lt"/>
                <a:ea typeface="Calibri"/>
                <a:cs typeface="Calibri"/>
                <a:sym typeface="Calibri"/>
              </a:rPr>
              <a:t>due diligence </a:t>
            </a:r>
            <a:r>
              <a:rPr lang="en-US" sz="2200" b="0" i="0" u="none" strike="noStrike" cap="none" dirty="0">
                <a:solidFill>
                  <a:srgbClr val="712D1C"/>
                </a:solidFill>
                <a:latin typeface="+mn-lt"/>
                <a:ea typeface="Calibri"/>
                <a:cs typeface="Calibri"/>
                <a:sym typeface="Calibri"/>
              </a:rPr>
              <a:t>forms the foundation of our buying and/or selling (and avoiding), so we have “</a:t>
            </a:r>
            <a:r>
              <a:rPr lang="en-US" sz="2200" b="0" i="1" u="none" strike="noStrike" cap="none" dirty="0">
                <a:solidFill>
                  <a:srgbClr val="712D1C"/>
                </a:solidFill>
                <a:latin typeface="+mn-lt"/>
                <a:ea typeface="Calibri"/>
                <a:cs typeface="Calibri"/>
                <a:sym typeface="Calibri"/>
              </a:rPr>
              <a:t>skin in the game</a:t>
            </a:r>
            <a:r>
              <a:rPr lang="en-US" sz="2200" b="0" i="0" u="none" strike="noStrike" cap="none" dirty="0">
                <a:solidFill>
                  <a:srgbClr val="712D1C"/>
                </a:solidFill>
                <a:latin typeface="+mn-lt"/>
                <a:ea typeface="Calibri"/>
                <a:cs typeface="Calibri"/>
                <a:sym typeface="Calibri"/>
              </a:rPr>
              <a:t>”. </a:t>
            </a:r>
          </a:p>
          <a:p>
            <a:pPr marL="342900" marR="0" lvl="0" indent="-342900" algn="l" rtl="0">
              <a:lnSpc>
                <a:spcPct val="100000"/>
              </a:lnSpc>
              <a:spcBef>
                <a:spcPts val="0"/>
              </a:spcBef>
              <a:spcAft>
                <a:spcPts val="0"/>
              </a:spcAft>
              <a:buClr>
                <a:srgbClr val="712D1C"/>
              </a:buClr>
              <a:buSzPct val="100000"/>
              <a:buFont typeface="Calibri"/>
              <a:buChar char="•"/>
            </a:pPr>
            <a:r>
              <a:rPr lang="en-US" sz="2200" b="0" i="0" u="none" strike="noStrike" cap="none" dirty="0">
                <a:solidFill>
                  <a:srgbClr val="712D1C"/>
                </a:solidFill>
                <a:latin typeface="+mn-lt"/>
                <a:ea typeface="Calibri"/>
                <a:cs typeface="Calibri"/>
                <a:sym typeface="Calibri"/>
              </a:rPr>
              <a:t>What a subscriber does with this information is really up to them.</a:t>
            </a:r>
          </a:p>
          <a:p>
            <a:pPr marL="342900" marR="0" lvl="0" indent="-342900" algn="l" rtl="0">
              <a:lnSpc>
                <a:spcPct val="100000"/>
              </a:lnSpc>
              <a:spcBef>
                <a:spcPts val="0"/>
              </a:spcBef>
              <a:spcAft>
                <a:spcPts val="0"/>
              </a:spcAft>
              <a:buClr>
                <a:srgbClr val="712D1C"/>
              </a:buClr>
              <a:buSzPct val="100000"/>
              <a:buFont typeface="Calibri"/>
              <a:buChar char="•"/>
            </a:pPr>
            <a:r>
              <a:rPr lang="en-US" sz="2200" b="0" i="1" u="none" strike="noStrike" cap="none" dirty="0">
                <a:solidFill>
                  <a:srgbClr val="712D1C"/>
                </a:solidFill>
                <a:latin typeface="+mn-lt"/>
                <a:ea typeface="Calibri"/>
                <a:cs typeface="Calibri"/>
                <a:sym typeface="Calibri"/>
              </a:rPr>
              <a:t>Questions?</a:t>
            </a:r>
          </a:p>
          <a:p>
            <a:pPr marL="0" marR="0" lvl="0" indent="0" algn="l" rtl="0">
              <a:lnSpc>
                <a:spcPct val="100000"/>
              </a:lnSpc>
              <a:spcBef>
                <a:spcPts val="0"/>
              </a:spcBef>
              <a:spcAft>
                <a:spcPts val="0"/>
              </a:spcAft>
              <a:buClr>
                <a:srgbClr val="000000"/>
              </a:buClr>
              <a:buFont typeface="Arial"/>
              <a:buNone/>
            </a:pPr>
            <a:endParaRPr sz="2200" b="0" i="0" u="none" strike="noStrike" cap="none" dirty="0">
              <a:solidFill>
                <a:srgbClr val="712D1C"/>
              </a:solidFill>
              <a:latin typeface="+mn-lt"/>
              <a:ea typeface="Calibri"/>
              <a:cs typeface="Calibri"/>
              <a:sym typeface="Calibri"/>
            </a:endParaRPr>
          </a:p>
        </p:txBody>
      </p:sp>
      <p:sp>
        <p:nvSpPr>
          <p:cNvPr id="365" name="Shape 365"/>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
        <p:nvSpPr>
          <p:cNvPr id="366" name="Shape 366"/>
          <p:cNvSpPr txBox="1"/>
          <p:nvPr/>
        </p:nvSpPr>
        <p:spPr>
          <a:xfrm>
            <a:off x="4419601" y="5803864"/>
            <a:ext cx="4190998" cy="461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1" u="none" strike="noStrike" cap="none" dirty="0">
                <a:solidFill>
                  <a:schemeClr val="dk1"/>
                </a:solidFill>
                <a:latin typeface="Arial"/>
                <a:ea typeface="Arial"/>
                <a:cs typeface="Arial"/>
                <a:sym typeface="Arial"/>
              </a:rPr>
              <a:t>“Turning Rocks Into Money”</a:t>
            </a: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000" b="1" i="0" u="none" strike="noStrike" cap="none">
                <a:solidFill>
                  <a:schemeClr val="lt1"/>
                </a:solidFill>
                <a:latin typeface="Arial"/>
                <a:ea typeface="Arial"/>
                <a:cs typeface="Arial"/>
                <a:sym typeface="Arial"/>
              </a:rPr>
              <a:t>Answer: A lot of tragedy </a:t>
            </a:r>
          </a:p>
        </p:txBody>
      </p:sp>
      <p:sp>
        <p:nvSpPr>
          <p:cNvPr id="187" name="Shape 187"/>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188" name="Shape 188"/>
          <p:cNvSpPr txBox="1"/>
          <p:nvPr/>
        </p:nvSpPr>
        <p:spPr>
          <a:xfrm>
            <a:off x="304800" y="838200"/>
            <a:ext cx="8229600" cy="1367700"/>
          </a:xfrm>
          <a:prstGeom prst="rect">
            <a:avLst/>
          </a:prstGeom>
          <a:noFill/>
          <a:ln>
            <a:noFill/>
          </a:ln>
        </p:spPr>
        <p:txBody>
          <a:bodyPr lIns="91425" tIns="91425" rIns="91425" bIns="91425" anchor="ctr" anchorCtr="0">
            <a:noAutofit/>
          </a:bodyPr>
          <a:lstStyle/>
          <a:p>
            <a:pPr marL="457200" marR="0" lvl="0" indent="-381000" algn="l" rtl="0">
              <a:lnSpc>
                <a:spcPct val="100000"/>
              </a:lnSpc>
              <a:spcBef>
                <a:spcPts val="0"/>
              </a:spcBef>
              <a:spcAft>
                <a:spcPts val="0"/>
              </a:spcAft>
              <a:buClr>
                <a:srgbClr val="71481C"/>
              </a:buClr>
              <a:buSzPct val="100000"/>
              <a:buFont typeface="Arial"/>
              <a:buChar char="●"/>
            </a:pPr>
            <a:r>
              <a:rPr lang="en-US" sz="2000" b="0" i="0" u="none" strike="noStrike" cap="none" dirty="0">
                <a:solidFill>
                  <a:srgbClr val="71481C"/>
                </a:solidFill>
                <a:latin typeface="Arial"/>
                <a:ea typeface="Arial"/>
                <a:cs typeface="Arial"/>
                <a:sym typeface="Arial"/>
              </a:rPr>
              <a:t>Most of the protagonists in Shakespeare’s plays had tragic or </a:t>
            </a:r>
            <a:r>
              <a:rPr lang="en-US" sz="2000" b="0" i="1" u="none" strike="noStrike" cap="none" dirty="0">
                <a:solidFill>
                  <a:srgbClr val="71481C"/>
                </a:solidFill>
                <a:latin typeface="Arial"/>
                <a:ea typeface="Arial"/>
                <a:cs typeface="Arial"/>
                <a:sym typeface="Arial"/>
              </a:rPr>
              <a:t>fatal flaws.</a:t>
            </a:r>
          </a:p>
          <a:p>
            <a:pPr marL="457200" marR="0" lvl="0" indent="-381000" algn="l" rtl="0">
              <a:lnSpc>
                <a:spcPct val="100000"/>
              </a:lnSpc>
              <a:spcBef>
                <a:spcPts val="0"/>
              </a:spcBef>
              <a:spcAft>
                <a:spcPts val="0"/>
              </a:spcAft>
              <a:buClr>
                <a:srgbClr val="71481C"/>
              </a:buClr>
              <a:buSzPct val="100000"/>
              <a:buFont typeface="Arial"/>
              <a:buChar char="●"/>
            </a:pPr>
            <a:r>
              <a:rPr lang="en-US" sz="2000" b="0" i="0" u="none" strike="noStrike" cap="none" dirty="0">
                <a:solidFill>
                  <a:srgbClr val="71481C"/>
                </a:solidFill>
                <a:latin typeface="Arial"/>
                <a:ea typeface="Arial"/>
                <a:cs typeface="Arial"/>
                <a:sym typeface="Arial"/>
              </a:rPr>
              <a:t>Not unlike projects being promoted by some junior mining companies, that are plagued</a:t>
            </a:r>
            <a:r>
              <a:rPr lang="en-US" sz="2000" dirty="0">
                <a:solidFill>
                  <a:srgbClr val="71481C"/>
                </a:solidFill>
              </a:rPr>
              <a:t> by risks which cannot be mitigated</a:t>
            </a:r>
            <a:r>
              <a:rPr lang="en-US" sz="2000" b="0" i="0" u="none" strike="noStrike" cap="none" dirty="0">
                <a:solidFill>
                  <a:srgbClr val="71481C"/>
                </a:solidFill>
                <a:latin typeface="Arial"/>
                <a:ea typeface="Arial"/>
                <a:cs typeface="Arial"/>
                <a:sym typeface="Arial"/>
              </a:rPr>
              <a:t>.</a:t>
            </a:r>
          </a:p>
        </p:txBody>
      </p:sp>
      <p:pic>
        <p:nvPicPr>
          <p:cNvPr id="189" name="Shape 189"/>
          <p:cNvPicPr preferRelativeResize="0"/>
          <p:nvPr/>
        </p:nvPicPr>
        <p:blipFill rotWithShape="1">
          <a:blip r:embed="rId3">
            <a:alphaModFix/>
          </a:blip>
          <a:srcRect/>
          <a:stretch/>
        </p:blipFill>
        <p:spPr>
          <a:xfrm>
            <a:off x="342910" y="4573196"/>
            <a:ext cx="7113585" cy="1159559"/>
          </a:xfrm>
          <a:prstGeom prst="rect">
            <a:avLst/>
          </a:prstGeom>
          <a:noFill/>
          <a:ln w="9525" cap="flat" cmpd="sng">
            <a:solidFill>
              <a:schemeClr val="dk2"/>
            </a:solidFill>
            <a:prstDash val="solid"/>
            <a:round/>
            <a:headEnd type="none" w="med" len="med"/>
            <a:tailEnd type="none" w="med" len="med"/>
          </a:ln>
        </p:spPr>
      </p:pic>
      <p:pic>
        <p:nvPicPr>
          <p:cNvPr id="190" name="Shape 190"/>
          <p:cNvPicPr preferRelativeResize="0"/>
          <p:nvPr/>
        </p:nvPicPr>
        <p:blipFill rotWithShape="1">
          <a:blip r:embed="rId4">
            <a:alphaModFix/>
          </a:blip>
          <a:srcRect/>
          <a:stretch/>
        </p:blipFill>
        <p:spPr>
          <a:xfrm>
            <a:off x="342910" y="3102980"/>
            <a:ext cx="3489665" cy="771524"/>
          </a:xfrm>
          <a:prstGeom prst="rect">
            <a:avLst/>
          </a:prstGeom>
          <a:noFill/>
          <a:ln w="9525" cap="flat" cmpd="sng">
            <a:solidFill>
              <a:schemeClr val="dk2"/>
            </a:solidFill>
            <a:prstDash val="solid"/>
            <a:round/>
            <a:headEnd type="none" w="med" len="med"/>
            <a:tailEnd type="none" w="med" len="med"/>
          </a:ln>
        </p:spPr>
      </p:pic>
      <p:pic>
        <p:nvPicPr>
          <p:cNvPr id="191" name="Shape 191"/>
          <p:cNvPicPr preferRelativeResize="0"/>
          <p:nvPr/>
        </p:nvPicPr>
        <p:blipFill rotWithShape="1">
          <a:blip r:embed="rId5">
            <a:alphaModFix/>
          </a:blip>
          <a:srcRect/>
          <a:stretch/>
        </p:blipFill>
        <p:spPr>
          <a:xfrm>
            <a:off x="342910" y="3964944"/>
            <a:ext cx="4733925" cy="499644"/>
          </a:xfrm>
          <a:prstGeom prst="rect">
            <a:avLst/>
          </a:prstGeom>
          <a:noFill/>
          <a:ln w="9525" cap="flat" cmpd="sng">
            <a:solidFill>
              <a:schemeClr val="dk2"/>
            </a:solidFill>
            <a:prstDash val="solid"/>
            <a:round/>
            <a:headEnd type="none" w="med" len="med"/>
            <a:tailEnd type="none" w="med" len="med"/>
          </a:ln>
        </p:spPr>
      </p:pic>
      <p:pic>
        <p:nvPicPr>
          <p:cNvPr id="192" name="Shape 192"/>
          <p:cNvPicPr preferRelativeResize="0"/>
          <p:nvPr/>
        </p:nvPicPr>
        <p:blipFill rotWithShape="1">
          <a:blip r:embed="rId6">
            <a:alphaModFix/>
          </a:blip>
          <a:srcRect/>
          <a:stretch/>
        </p:blipFill>
        <p:spPr>
          <a:xfrm>
            <a:off x="342910" y="2362255"/>
            <a:ext cx="4027587" cy="668778"/>
          </a:xfrm>
          <a:prstGeom prst="rect">
            <a:avLst/>
          </a:prstGeom>
          <a:noFill/>
          <a:ln w="9525" cap="flat" cmpd="sng">
            <a:solidFill>
              <a:schemeClr val="dk2"/>
            </a:solidFill>
            <a:prstDash val="solid"/>
            <a:round/>
            <a:headEnd type="none" w="med" len="med"/>
            <a:tailEnd type="none" w="med" len="med"/>
          </a:ln>
        </p:spPr>
      </p:pic>
      <p:sp>
        <p:nvSpPr>
          <p:cNvPr id="193" name="Shape 193"/>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rgbClr val="000000"/>
                </a:solidFill>
                <a:latin typeface="Arial"/>
                <a:ea typeface="Arial"/>
                <a:cs typeface="Arial"/>
                <a:sym typeface="Arial"/>
              </a:rPr>
              <a:t>3</a:t>
            </a:fld>
            <a:endParaRPr lang="en-US" sz="1200" b="0" i="0" u="none" strike="noStrike" cap="none">
              <a:solidFill>
                <a:srgbClr val="000000"/>
              </a:solidFill>
              <a:latin typeface="Arial"/>
              <a:ea typeface="Arial"/>
              <a:cs typeface="Arial"/>
              <a:sym typeface="Arial"/>
            </a:endParaRPr>
          </a:p>
        </p:txBody>
      </p:sp>
      <p:pic>
        <p:nvPicPr>
          <p:cNvPr id="194" name="Shape 194"/>
          <p:cNvPicPr preferRelativeResize="0"/>
          <p:nvPr/>
        </p:nvPicPr>
        <p:blipFill rotWithShape="1">
          <a:blip r:embed="rId7">
            <a:alphaModFix/>
          </a:blip>
          <a:srcRect/>
          <a:stretch/>
        </p:blipFill>
        <p:spPr>
          <a:xfrm>
            <a:off x="342910" y="5857866"/>
            <a:ext cx="7506862" cy="455013"/>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Tragic outcomes are not limited to junior miners</a:t>
            </a:r>
          </a:p>
        </p:txBody>
      </p:sp>
      <p:sp>
        <p:nvSpPr>
          <p:cNvPr id="200" name="Shape 200"/>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01" name="Shape 201"/>
          <p:cNvSpPr txBox="1"/>
          <p:nvPr/>
        </p:nvSpPr>
        <p:spPr>
          <a:xfrm>
            <a:off x="304800" y="889000"/>
            <a:ext cx="8229600" cy="1697999"/>
          </a:xfrm>
          <a:prstGeom prst="rect">
            <a:avLst/>
          </a:prstGeom>
          <a:noFill/>
          <a:ln>
            <a:noFill/>
          </a:ln>
        </p:spPr>
        <p:txBody>
          <a:bodyPr lIns="91425" tIns="91425" rIns="91425" bIns="91425" anchor="ctr" anchorCtr="0">
            <a:noAutofit/>
          </a:bodyPr>
          <a:lstStyle/>
          <a:p>
            <a:pPr marL="457200" marR="0" lvl="0" indent="-381000" algn="l" rtl="0">
              <a:lnSpc>
                <a:spcPct val="100000"/>
              </a:lnSpc>
              <a:spcBef>
                <a:spcPts val="0"/>
              </a:spcBef>
              <a:spcAft>
                <a:spcPts val="0"/>
              </a:spcAft>
              <a:buClr>
                <a:srgbClr val="71481C"/>
              </a:buClr>
              <a:buSzPct val="100000"/>
              <a:buFont typeface="Arial"/>
              <a:buChar char="●"/>
            </a:pPr>
            <a:r>
              <a:rPr lang="en-US" sz="2000" b="0" i="0" u="none" strike="noStrike" cap="none" dirty="0">
                <a:solidFill>
                  <a:srgbClr val="71481C"/>
                </a:solidFill>
                <a:latin typeface="Arial"/>
                <a:ea typeface="Arial"/>
                <a:cs typeface="Arial"/>
                <a:sym typeface="Arial"/>
              </a:rPr>
              <a:t>The technical/execution issues or </a:t>
            </a:r>
            <a:r>
              <a:rPr lang="en-US" sz="2000" b="0" i="1" u="none" strike="noStrike" cap="none" dirty="0">
                <a:solidFill>
                  <a:srgbClr val="71481C"/>
                </a:solidFill>
                <a:latin typeface="Arial"/>
                <a:ea typeface="Arial"/>
                <a:cs typeface="Arial"/>
                <a:sym typeface="Arial"/>
              </a:rPr>
              <a:t>fatal flaws</a:t>
            </a:r>
            <a:r>
              <a:rPr lang="en-US" sz="2000" b="0" i="0" u="none" strike="noStrike" cap="none" dirty="0">
                <a:solidFill>
                  <a:srgbClr val="71481C"/>
                </a:solidFill>
                <a:latin typeface="Arial"/>
                <a:ea typeface="Arial"/>
                <a:cs typeface="Arial"/>
                <a:sym typeface="Arial"/>
              </a:rPr>
              <a:t> that lead to tragic failures in a junior mining company can also occur </a:t>
            </a:r>
            <a:r>
              <a:rPr lang="en-US" sz="2000" dirty="0">
                <a:solidFill>
                  <a:srgbClr val="71481C"/>
                </a:solidFill>
              </a:rPr>
              <a:t>in</a:t>
            </a:r>
            <a:r>
              <a:rPr lang="en-US" sz="2000" b="0" i="0" u="none" strike="noStrike" cap="none" dirty="0">
                <a:solidFill>
                  <a:srgbClr val="71481C"/>
                </a:solidFill>
                <a:latin typeface="Arial"/>
                <a:ea typeface="Arial"/>
                <a:cs typeface="Arial"/>
                <a:sym typeface="Arial"/>
              </a:rPr>
              <a:t> major producers. </a:t>
            </a:r>
          </a:p>
          <a:p>
            <a:pPr marL="457200" marR="0" lvl="0" indent="-381000" algn="l" rtl="0">
              <a:lnSpc>
                <a:spcPct val="100000"/>
              </a:lnSpc>
              <a:spcBef>
                <a:spcPts val="0"/>
              </a:spcBef>
              <a:spcAft>
                <a:spcPts val="0"/>
              </a:spcAft>
              <a:buClr>
                <a:srgbClr val="71481C"/>
              </a:buClr>
              <a:buSzPct val="100000"/>
              <a:buFont typeface="Arial"/>
              <a:buChar char="●"/>
            </a:pPr>
            <a:r>
              <a:rPr lang="en-US" sz="2000" b="0" i="0" u="none" strike="noStrike" cap="none" dirty="0">
                <a:solidFill>
                  <a:srgbClr val="71481C"/>
                </a:solidFill>
                <a:latin typeface="Arial"/>
                <a:ea typeface="Arial"/>
                <a:cs typeface="Arial"/>
                <a:sym typeface="Arial"/>
              </a:rPr>
              <a:t>However, their diversified portfolio can save them from a </a:t>
            </a:r>
            <a:r>
              <a:rPr lang="en-US" sz="2000" b="0" i="1" u="none" strike="noStrike" cap="none" dirty="0">
                <a:solidFill>
                  <a:srgbClr val="71481C"/>
                </a:solidFill>
                <a:latin typeface="Arial"/>
                <a:ea typeface="Arial"/>
                <a:cs typeface="Arial"/>
                <a:sym typeface="Arial"/>
              </a:rPr>
              <a:t>fatal</a:t>
            </a:r>
            <a:r>
              <a:rPr lang="en-US" sz="2000" b="0" i="0" u="none" strike="noStrike" cap="none" dirty="0">
                <a:solidFill>
                  <a:srgbClr val="71481C"/>
                </a:solidFill>
                <a:latin typeface="Arial"/>
                <a:ea typeface="Arial"/>
                <a:cs typeface="Arial"/>
                <a:sym typeface="Arial"/>
              </a:rPr>
              <a:t> consequence at the corporate level.</a:t>
            </a:r>
          </a:p>
        </p:txBody>
      </p:sp>
      <p:pic>
        <p:nvPicPr>
          <p:cNvPr id="202" name="Shape 202"/>
          <p:cNvPicPr preferRelativeResize="0"/>
          <p:nvPr/>
        </p:nvPicPr>
        <p:blipFill rotWithShape="1">
          <a:blip r:embed="rId3">
            <a:alphaModFix/>
          </a:blip>
          <a:srcRect/>
          <a:stretch/>
        </p:blipFill>
        <p:spPr>
          <a:xfrm>
            <a:off x="402737" y="5949800"/>
            <a:ext cx="4657724" cy="704850"/>
          </a:xfrm>
          <a:prstGeom prst="rect">
            <a:avLst/>
          </a:prstGeom>
          <a:noFill/>
          <a:ln w="9525" cap="flat" cmpd="sng">
            <a:solidFill>
              <a:schemeClr val="dk2"/>
            </a:solidFill>
            <a:prstDash val="solid"/>
            <a:round/>
            <a:headEnd type="none" w="med" len="med"/>
            <a:tailEnd type="none" w="med" len="med"/>
          </a:ln>
        </p:spPr>
      </p:pic>
      <p:pic>
        <p:nvPicPr>
          <p:cNvPr id="203" name="Shape 203"/>
          <p:cNvPicPr preferRelativeResize="0"/>
          <p:nvPr/>
        </p:nvPicPr>
        <p:blipFill rotWithShape="1">
          <a:blip r:embed="rId4">
            <a:alphaModFix/>
          </a:blip>
          <a:srcRect/>
          <a:stretch/>
        </p:blipFill>
        <p:spPr>
          <a:xfrm>
            <a:off x="402750" y="3599150"/>
            <a:ext cx="7916874" cy="704850"/>
          </a:xfrm>
          <a:prstGeom prst="rect">
            <a:avLst/>
          </a:prstGeom>
          <a:noFill/>
          <a:ln w="9525" cap="flat" cmpd="sng">
            <a:solidFill>
              <a:schemeClr val="dk2"/>
            </a:solidFill>
            <a:prstDash val="solid"/>
            <a:round/>
            <a:headEnd type="none" w="med" len="med"/>
            <a:tailEnd type="none" w="med" len="med"/>
          </a:ln>
        </p:spPr>
      </p:pic>
      <p:sp>
        <p:nvSpPr>
          <p:cNvPr id="204" name="Shape 204"/>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pic>
        <p:nvPicPr>
          <p:cNvPr id="205" name="Shape 205"/>
          <p:cNvPicPr preferRelativeResize="0"/>
          <p:nvPr/>
        </p:nvPicPr>
        <p:blipFill rotWithShape="1">
          <a:blip r:embed="rId5">
            <a:alphaModFix/>
          </a:blip>
          <a:srcRect/>
          <a:stretch/>
        </p:blipFill>
        <p:spPr>
          <a:xfrm>
            <a:off x="426547" y="2640198"/>
            <a:ext cx="6278439" cy="838198"/>
          </a:xfrm>
          <a:prstGeom prst="rect">
            <a:avLst/>
          </a:prstGeom>
          <a:noFill/>
          <a:ln w="9525" cap="flat" cmpd="sng">
            <a:solidFill>
              <a:schemeClr val="dk2"/>
            </a:solidFill>
            <a:prstDash val="solid"/>
            <a:round/>
            <a:headEnd type="none" w="med" len="med"/>
            <a:tailEnd type="none" w="med" len="med"/>
          </a:ln>
        </p:spPr>
      </p:pic>
      <p:pic>
        <p:nvPicPr>
          <p:cNvPr id="206" name="Shape 206"/>
          <p:cNvPicPr preferRelativeResize="0"/>
          <p:nvPr/>
        </p:nvPicPr>
        <p:blipFill rotWithShape="1">
          <a:blip r:embed="rId6">
            <a:alphaModFix/>
          </a:blip>
          <a:srcRect/>
          <a:stretch/>
        </p:blipFill>
        <p:spPr>
          <a:xfrm>
            <a:off x="402750" y="4369987"/>
            <a:ext cx="6326037" cy="609599"/>
          </a:xfrm>
          <a:prstGeom prst="rect">
            <a:avLst/>
          </a:prstGeom>
          <a:noFill/>
          <a:ln w="9525" cap="flat" cmpd="sng">
            <a:solidFill>
              <a:schemeClr val="dk2"/>
            </a:solidFill>
            <a:prstDash val="solid"/>
            <a:round/>
            <a:headEnd type="none" w="med" len="med"/>
            <a:tailEnd type="none" w="med" len="med"/>
          </a:ln>
        </p:spPr>
      </p:pic>
      <p:pic>
        <p:nvPicPr>
          <p:cNvPr id="207" name="Shape 207"/>
          <p:cNvPicPr preferRelativeResize="0"/>
          <p:nvPr/>
        </p:nvPicPr>
        <p:blipFill rotWithShape="1">
          <a:blip r:embed="rId7">
            <a:alphaModFix/>
          </a:blip>
          <a:srcRect/>
          <a:stretch/>
        </p:blipFill>
        <p:spPr>
          <a:xfrm>
            <a:off x="402737" y="5045600"/>
            <a:ext cx="5591174" cy="838199"/>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Fatal Flaws - The Red Zone</a:t>
            </a:r>
          </a:p>
        </p:txBody>
      </p:sp>
      <p:sp>
        <p:nvSpPr>
          <p:cNvPr id="223" name="Shape 223"/>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24" name="Shape 224"/>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pic>
        <p:nvPicPr>
          <p:cNvPr id="225" name="Shape 225" descr="Risk matrix.png"/>
          <p:cNvPicPr preferRelativeResize="0"/>
          <p:nvPr/>
        </p:nvPicPr>
        <p:blipFill rotWithShape="1">
          <a:blip r:embed="rId3">
            <a:alphaModFix/>
          </a:blip>
          <a:srcRect/>
          <a:stretch/>
        </p:blipFill>
        <p:spPr>
          <a:xfrm>
            <a:off x="899670" y="967987"/>
            <a:ext cx="7039873" cy="5299860"/>
          </a:xfrm>
          <a:prstGeom prst="rect">
            <a:avLst/>
          </a:prstGeom>
          <a:noFill/>
          <a:ln w="9525" cap="flat" cmpd="sng">
            <a:solidFill>
              <a:schemeClr val="accent6">
                <a:lumMod val="50000"/>
              </a:schemeClr>
            </a:solidFill>
            <a:prstDash val="solid"/>
            <a:round/>
            <a:headEnd type="none" w="med" len="med"/>
            <a:tailEnd type="none" w="med" len="med"/>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200" b="1" i="0" u="none" strike="noStrike" cap="none">
                <a:solidFill>
                  <a:schemeClr val="lt1"/>
                </a:solidFill>
                <a:latin typeface="Arial"/>
                <a:ea typeface="Arial"/>
                <a:cs typeface="Arial"/>
                <a:sym typeface="Arial"/>
              </a:rPr>
              <a:t>Risk vs. Reward</a:t>
            </a:r>
          </a:p>
          <a:p>
            <a:pPr marL="0" marR="0" lvl="0" indent="0" algn="ctr" rtl="0">
              <a:lnSpc>
                <a:spcPct val="100000"/>
              </a:lnSpc>
              <a:spcBef>
                <a:spcPts val="0"/>
              </a:spcBef>
              <a:spcAft>
                <a:spcPts val="0"/>
              </a:spcAft>
              <a:buClr>
                <a:schemeClr val="lt1"/>
              </a:buClr>
              <a:buSzPct val="25000"/>
              <a:buFont typeface="Arial"/>
              <a:buNone/>
            </a:pPr>
            <a:r>
              <a:rPr lang="en-US" sz="2200">
                <a:latin typeface="Arial"/>
                <a:ea typeface="Arial"/>
                <a:cs typeface="Arial"/>
                <a:sym typeface="Arial"/>
              </a:rPr>
              <a:t>You n</a:t>
            </a:r>
            <a:r>
              <a:rPr lang="en-US" sz="2200" b="1" i="0" u="none" strike="noStrike" cap="none">
                <a:solidFill>
                  <a:schemeClr val="lt1"/>
                </a:solidFill>
                <a:latin typeface="Arial"/>
                <a:ea typeface="Arial"/>
                <a:cs typeface="Arial"/>
                <a:sym typeface="Arial"/>
              </a:rPr>
              <a:t>eed to know where you want to be on this chart</a:t>
            </a:r>
          </a:p>
        </p:txBody>
      </p:sp>
      <p:sp>
        <p:nvSpPr>
          <p:cNvPr id="213" name="Shape 213"/>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14" name="Shape 214"/>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pic>
        <p:nvPicPr>
          <p:cNvPr id="215" name="Shape 215"/>
          <p:cNvPicPr preferRelativeResize="0"/>
          <p:nvPr/>
        </p:nvPicPr>
        <p:blipFill rotWithShape="1">
          <a:blip r:embed="rId3">
            <a:alphaModFix/>
          </a:blip>
          <a:srcRect/>
          <a:stretch/>
        </p:blipFill>
        <p:spPr>
          <a:xfrm>
            <a:off x="304800" y="933450"/>
            <a:ext cx="8229600" cy="4845653"/>
          </a:xfrm>
          <a:prstGeom prst="rect">
            <a:avLst/>
          </a:prstGeom>
          <a:noFill/>
          <a:ln>
            <a:solidFill>
              <a:schemeClr val="accent6">
                <a:lumMod val="50000"/>
              </a:schemeClr>
            </a:solidFill>
          </a:ln>
        </p:spPr>
      </p:pic>
      <p:sp>
        <p:nvSpPr>
          <p:cNvPr id="216" name="Shape 216"/>
          <p:cNvSpPr txBox="1"/>
          <p:nvPr/>
        </p:nvSpPr>
        <p:spPr>
          <a:xfrm>
            <a:off x="1350587" y="5779100"/>
            <a:ext cx="7183799" cy="304799"/>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Source: Canaccord Genuity</a:t>
            </a:r>
          </a:p>
        </p:txBody>
      </p:sp>
      <p:sp>
        <p:nvSpPr>
          <p:cNvPr id="217" name="Shape 217"/>
          <p:cNvSpPr txBox="1"/>
          <p:nvPr/>
        </p:nvSpPr>
        <p:spPr>
          <a:xfrm>
            <a:off x="874900" y="1128900"/>
            <a:ext cx="7507199" cy="304799"/>
          </a:xfrm>
          <a:prstGeom prst="rect">
            <a:avLst/>
          </a:prstGeom>
          <a:solidFill>
            <a:srgbClr val="FFFFFF"/>
          </a:solidFill>
          <a:ln w="9525" cap="flat" cmpd="sng">
            <a:solidFill>
              <a:srgbClr val="71481C"/>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71481C"/>
              </a:buClr>
              <a:buSzPct val="25000"/>
              <a:buFont typeface="Arial"/>
              <a:buNone/>
            </a:pPr>
            <a:r>
              <a:rPr lang="en-US" sz="1400" b="1" i="0" u="none" strike="noStrike" cap="none">
                <a:solidFill>
                  <a:srgbClr val="71481C"/>
                </a:solidFill>
                <a:latin typeface="Arial"/>
                <a:ea typeface="Arial"/>
                <a:cs typeface="Arial"/>
                <a:sym typeface="Arial"/>
              </a:rPr>
              <a:t>The evolution of a junior mining play</a:t>
            </a:r>
          </a:p>
        </p:txBody>
      </p:sp>
      <p:sp>
        <p:nvSpPr>
          <p:cNvPr id="2" name="TextBox 1"/>
          <p:cNvSpPr txBox="1"/>
          <p:nvPr/>
        </p:nvSpPr>
        <p:spPr>
          <a:xfrm>
            <a:off x="898631" y="4051737"/>
            <a:ext cx="2234907" cy="307777"/>
          </a:xfrm>
          <a:prstGeom prst="rect">
            <a:avLst/>
          </a:prstGeom>
          <a:solidFill>
            <a:schemeClr val="bg1"/>
          </a:solidFill>
          <a:ln>
            <a:solidFill>
              <a:schemeClr val="accent6">
                <a:lumMod val="50000"/>
              </a:schemeClr>
            </a:solidFill>
          </a:ln>
        </p:spPr>
        <p:txBody>
          <a:bodyPr wrap="non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Unknown unknowns</a:t>
            </a:r>
          </a:p>
        </p:txBody>
      </p:sp>
      <p:sp>
        <p:nvSpPr>
          <p:cNvPr id="9" name="TextBox 8"/>
          <p:cNvSpPr txBox="1"/>
          <p:nvPr/>
        </p:nvSpPr>
        <p:spPr>
          <a:xfrm>
            <a:off x="3794230" y="4051737"/>
            <a:ext cx="1978427" cy="307777"/>
          </a:xfrm>
          <a:prstGeom prst="rect">
            <a:avLst/>
          </a:prstGeom>
          <a:solidFill>
            <a:schemeClr val="bg1"/>
          </a:solidFill>
          <a:ln>
            <a:solidFill>
              <a:schemeClr val="accent6">
                <a:lumMod val="50000"/>
              </a:schemeClr>
            </a:solidFill>
          </a:ln>
        </p:spPr>
        <p:txBody>
          <a:bodyPr wrap="non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Known unknowns</a:t>
            </a: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Fatal Flaws - Sources of information</a:t>
            </a:r>
          </a:p>
        </p:txBody>
      </p:sp>
      <p:sp>
        <p:nvSpPr>
          <p:cNvPr id="231" name="Shape 231"/>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32" name="Shape 232"/>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pic>
        <p:nvPicPr>
          <p:cNvPr id="233" name="Shape 233" descr="Sources of information.png"/>
          <p:cNvPicPr preferRelativeResize="0"/>
          <p:nvPr/>
        </p:nvPicPr>
        <p:blipFill rotWithShape="1">
          <a:blip r:embed="rId3">
            <a:alphaModFix/>
          </a:blip>
          <a:srcRect/>
          <a:stretch/>
        </p:blipFill>
        <p:spPr>
          <a:xfrm>
            <a:off x="400050" y="887500"/>
            <a:ext cx="8039099" cy="2986875"/>
          </a:xfrm>
          <a:prstGeom prst="rect">
            <a:avLst/>
          </a:prstGeom>
          <a:noFill/>
          <a:ln>
            <a:noFill/>
          </a:ln>
        </p:spPr>
      </p:pic>
      <p:sp>
        <p:nvSpPr>
          <p:cNvPr id="234" name="Shape 234"/>
          <p:cNvSpPr txBox="1"/>
          <p:nvPr/>
        </p:nvSpPr>
        <p:spPr>
          <a:xfrm>
            <a:off x="400050" y="3861900"/>
            <a:ext cx="8039099" cy="2916724"/>
          </a:xfrm>
          <a:prstGeom prst="rect">
            <a:avLst/>
          </a:prstGeom>
          <a:noFill/>
          <a:ln>
            <a:noFill/>
          </a:ln>
        </p:spPr>
        <p:txBody>
          <a:bodyPr lIns="91425" tIns="45700" rIns="91425" bIns="45700" anchor="t" anchorCtr="0">
            <a:noAutofit/>
          </a:bodyPr>
          <a:lstStyle/>
          <a:p>
            <a:pPr marL="4191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What don’t they say?</a:t>
            </a:r>
          </a:p>
          <a:p>
            <a:pPr marL="3429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Easy to find material or not?</a:t>
            </a:r>
          </a:p>
          <a:p>
            <a:pPr marL="3429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Good presentation or too polished?</a:t>
            </a:r>
          </a:p>
          <a:p>
            <a:pPr marL="3429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Truly independent technical reports should provide an overview of risks and opportunities.</a:t>
            </a:r>
          </a:p>
          <a:p>
            <a:pPr marL="3429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One-on-ones provides opportunity to </a:t>
            </a:r>
            <a:r>
              <a:rPr lang="en-US" sz="2400" dirty="0">
                <a:solidFill>
                  <a:srgbClr val="712D1C"/>
                </a:solidFill>
              </a:rPr>
              <a:t>evaluate</a:t>
            </a:r>
            <a:r>
              <a:rPr lang="en-US" sz="2400" b="0" i="0" u="none" strike="noStrike" cap="none" dirty="0">
                <a:solidFill>
                  <a:srgbClr val="712D1C"/>
                </a:solidFill>
                <a:latin typeface="Arial"/>
                <a:ea typeface="Arial"/>
                <a:cs typeface="Arial"/>
                <a:sym typeface="Arial"/>
              </a:rPr>
              <a:t> m</a:t>
            </a:r>
            <a:r>
              <a:rPr lang="en-US" sz="2400" dirty="0">
                <a:solidFill>
                  <a:srgbClr val="712D1C"/>
                </a:solidFill>
              </a:rPr>
              <a:t>gmt.</a:t>
            </a:r>
          </a:p>
          <a:p>
            <a:pPr marL="342900" marR="0" lvl="0" indent="-342900" algn="l" rtl="0">
              <a:lnSpc>
                <a:spcPct val="100000"/>
              </a:lnSpc>
              <a:spcBef>
                <a:spcPts val="0"/>
              </a:spcBef>
              <a:spcAft>
                <a:spcPts val="0"/>
              </a:spcAft>
              <a:buClr>
                <a:srgbClr val="712D1C"/>
              </a:buClr>
              <a:buSzPct val="100000"/>
              <a:buFont typeface="Arial" panose="020B0604020202020204" pitchFamily="34" charset="0"/>
              <a:buChar char="•"/>
            </a:pPr>
            <a:r>
              <a:rPr lang="en-US" sz="2400" b="0" i="0" u="none" strike="noStrike" cap="none" dirty="0">
                <a:solidFill>
                  <a:srgbClr val="712D1C"/>
                </a:solidFill>
                <a:latin typeface="Arial"/>
                <a:ea typeface="Arial"/>
                <a:cs typeface="Arial"/>
                <a:sym typeface="Arial"/>
              </a:rPr>
              <a:t>Site visits - meet expectations?</a:t>
            </a: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Management Risk - In management we trust</a:t>
            </a:r>
          </a:p>
        </p:txBody>
      </p:sp>
      <p:sp>
        <p:nvSpPr>
          <p:cNvPr id="240" name="Shape 240"/>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41" name="Shape 241"/>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
        <p:nvSpPr>
          <p:cNvPr id="242" name="Shape 242"/>
          <p:cNvSpPr txBox="1"/>
          <p:nvPr/>
        </p:nvSpPr>
        <p:spPr>
          <a:xfrm>
            <a:off x="400050" y="1179650"/>
            <a:ext cx="8039099" cy="48764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712D1C"/>
              </a:buClr>
              <a:buSzPct val="100000"/>
              <a:buFont typeface="Arial"/>
              <a:buChar char="•"/>
            </a:pPr>
            <a:r>
              <a:rPr lang="en-US" sz="3000" b="0" i="0" u="none" strike="noStrike" cap="none">
                <a:solidFill>
                  <a:srgbClr val="712D1C"/>
                </a:solidFill>
                <a:latin typeface="Arial"/>
                <a:ea typeface="Arial"/>
                <a:cs typeface="Arial"/>
                <a:sym typeface="Arial"/>
              </a:rPr>
              <a:t>Strategic vision</a:t>
            </a:r>
          </a:p>
          <a:p>
            <a:pPr marL="342900" marR="0" lvl="0" indent="-342900" algn="l" rtl="0">
              <a:lnSpc>
                <a:spcPct val="100000"/>
              </a:lnSpc>
              <a:spcBef>
                <a:spcPts val="0"/>
              </a:spcBef>
              <a:spcAft>
                <a:spcPts val="0"/>
              </a:spcAft>
              <a:buClr>
                <a:srgbClr val="712D1C"/>
              </a:buClr>
              <a:buSzPct val="100000"/>
              <a:buFont typeface="Arial"/>
              <a:buChar char="•"/>
            </a:pPr>
            <a:r>
              <a:rPr lang="en-US" sz="3000" b="0" i="0" u="none" strike="noStrike" cap="none">
                <a:solidFill>
                  <a:srgbClr val="712D1C"/>
                </a:solidFill>
                <a:latin typeface="Arial"/>
                <a:ea typeface="Arial"/>
                <a:cs typeface="Arial"/>
                <a:sym typeface="Arial"/>
              </a:rPr>
              <a:t>Background</a:t>
            </a:r>
          </a:p>
          <a:p>
            <a:pPr marL="342900" marR="0" lvl="0" indent="-342900" algn="l" rtl="0">
              <a:lnSpc>
                <a:spcPct val="100000"/>
              </a:lnSpc>
              <a:spcBef>
                <a:spcPts val="0"/>
              </a:spcBef>
              <a:spcAft>
                <a:spcPts val="0"/>
              </a:spcAft>
              <a:buClr>
                <a:srgbClr val="712D1C"/>
              </a:buClr>
              <a:buSzPct val="100000"/>
              <a:buFont typeface="Arial"/>
              <a:buChar char="•"/>
            </a:pPr>
            <a:r>
              <a:rPr lang="en-US" sz="3000" b="0" i="0" u="none" strike="noStrike" cap="none">
                <a:solidFill>
                  <a:srgbClr val="712D1C"/>
                </a:solidFill>
                <a:latin typeface="Arial"/>
                <a:ea typeface="Arial"/>
                <a:cs typeface="Arial"/>
                <a:sym typeface="Arial"/>
              </a:rPr>
              <a:t>Relevant experience</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Board expertise</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Previous success</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Technical or capital markets </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Stage of project, jurisdiction</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G&amp;A expenditures</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Insider ownership</a:t>
            </a:r>
          </a:p>
          <a:p>
            <a:pPr marL="342900" marR="0" lvl="0" indent="-342900" algn="l" rtl="0">
              <a:lnSpc>
                <a:spcPct val="100000"/>
              </a:lnSpc>
              <a:spcBef>
                <a:spcPts val="0"/>
              </a:spcBef>
              <a:spcAft>
                <a:spcPts val="0"/>
              </a:spcAft>
              <a:buClr>
                <a:srgbClr val="712D1C"/>
              </a:buClr>
              <a:buSzPct val="100000"/>
              <a:buFont typeface="Calibri"/>
              <a:buChar char="•"/>
            </a:pPr>
            <a:r>
              <a:rPr lang="en-US" sz="3000" b="0" i="0" u="none" strike="noStrike" cap="none">
                <a:solidFill>
                  <a:srgbClr val="712D1C"/>
                </a:solidFill>
                <a:latin typeface="Arial"/>
                <a:ea typeface="Arial"/>
                <a:cs typeface="Arial"/>
                <a:sym typeface="Arial"/>
              </a:rPr>
              <a:t>Change of ownership clauses</a:t>
            </a:r>
          </a:p>
        </p:txBody>
      </p:sp>
      <p:pic>
        <p:nvPicPr>
          <p:cNvPr id="243" name="Shape 243" descr="Management.png"/>
          <p:cNvPicPr preferRelativeResize="0"/>
          <p:nvPr/>
        </p:nvPicPr>
        <p:blipFill rotWithShape="1">
          <a:blip r:embed="rId3">
            <a:alphaModFix/>
          </a:blip>
          <a:srcRect/>
          <a:stretch/>
        </p:blipFill>
        <p:spPr>
          <a:xfrm>
            <a:off x="5865550" y="931350"/>
            <a:ext cx="2573599" cy="2692050"/>
          </a:xfrm>
          <a:prstGeom prst="rect">
            <a:avLst/>
          </a:prstGeom>
          <a:noFill/>
          <a:ln w="9525" cap="flat" cmpd="sng">
            <a:solidFill>
              <a:schemeClr val="accent6">
                <a:lumMod val="50000"/>
              </a:schemeClr>
            </a:solidFill>
            <a:prstDash val="solid"/>
            <a:round/>
            <a:headEnd type="none" w="med" len="med"/>
            <a:tailEnd type="none" w="med" len="med"/>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04800" y="152400"/>
            <a:ext cx="8229600" cy="609599"/>
          </a:xfrm>
          <a:prstGeom prst="rect">
            <a:avLst/>
          </a:prstGeom>
          <a:solidFill>
            <a:srgbClr val="B87E3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a:solidFill>
                  <a:schemeClr val="lt1"/>
                </a:solidFill>
                <a:latin typeface="Arial"/>
                <a:ea typeface="Arial"/>
                <a:cs typeface="Arial"/>
                <a:sym typeface="Arial"/>
              </a:rPr>
              <a:t>Technical Risk - Getting the geology right is critical</a:t>
            </a:r>
          </a:p>
        </p:txBody>
      </p:sp>
      <p:sp>
        <p:nvSpPr>
          <p:cNvPr id="249" name="Shape 249"/>
          <p:cNvSpPr txBox="1">
            <a:spLocks noGrp="1"/>
          </p:cNvSpPr>
          <p:nvPr>
            <p:ph type="title"/>
          </p:nvPr>
        </p:nvSpPr>
        <p:spPr>
          <a:xfrm rot="5400000">
            <a:off x="5943599" y="2971800"/>
            <a:ext cx="5867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200" b="0" i="0" u="none" strike="noStrike" cap="small">
                <a:solidFill>
                  <a:schemeClr val="lt1"/>
                </a:solidFill>
                <a:latin typeface="Calibri"/>
                <a:ea typeface="Calibri"/>
                <a:cs typeface="Calibri"/>
                <a:sym typeface="Calibri"/>
              </a:rPr>
              <a:t>EXPLORATION INSIGHTS – Joe Mazumdar</a:t>
            </a:r>
          </a:p>
        </p:txBody>
      </p:sp>
      <p:sp>
        <p:nvSpPr>
          <p:cNvPr id="250" name="Shape 250"/>
          <p:cNvSpPr txBox="1">
            <a:spLocks noGrp="1"/>
          </p:cNvSpPr>
          <p:nvPr>
            <p:ph type="sldNum" idx="12"/>
          </p:nvPr>
        </p:nvSpPr>
        <p:spPr>
          <a:xfrm>
            <a:off x="6503987" y="6473825"/>
            <a:ext cx="990598"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pic>
        <p:nvPicPr>
          <p:cNvPr id="251" name="Shape 251"/>
          <p:cNvPicPr preferRelativeResize="0"/>
          <p:nvPr/>
        </p:nvPicPr>
        <p:blipFill rotWithShape="1">
          <a:blip r:embed="rId3">
            <a:alphaModFix/>
          </a:blip>
          <a:srcRect/>
          <a:stretch/>
        </p:blipFill>
        <p:spPr>
          <a:xfrm>
            <a:off x="304800" y="962974"/>
            <a:ext cx="8229600" cy="1391874"/>
          </a:xfrm>
          <a:prstGeom prst="rect">
            <a:avLst/>
          </a:prstGeom>
          <a:noFill/>
          <a:ln>
            <a:noFill/>
          </a:ln>
        </p:spPr>
      </p:pic>
      <p:sp>
        <p:nvSpPr>
          <p:cNvPr id="252" name="Shape 252"/>
          <p:cNvSpPr txBox="1"/>
          <p:nvPr/>
        </p:nvSpPr>
        <p:spPr>
          <a:xfrm>
            <a:off x="304800" y="2582986"/>
            <a:ext cx="8229600" cy="3662700"/>
          </a:xfrm>
          <a:prstGeom prst="rect">
            <a:avLst/>
          </a:prstGeom>
          <a:noFill/>
          <a:ln>
            <a:noFill/>
          </a:ln>
        </p:spPr>
        <p:txBody>
          <a:bodyPr lIns="91425" tIns="91425" rIns="91425" bIns="91425" anchor="ctr" anchorCtr="0">
            <a:noAutofit/>
          </a:bodyPr>
          <a:lstStyle/>
          <a:p>
            <a:pPr marL="457200" marR="0" lvl="0" indent="-3810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latin typeface="Arial"/>
                <a:ea typeface="Arial"/>
                <a:cs typeface="Arial"/>
                <a:sym typeface="Arial"/>
              </a:rPr>
              <a:t>Between 2009 and 2015 Rubicon raised ~C$680 million </a:t>
            </a:r>
          </a:p>
          <a:p>
            <a:pPr marL="457200" marR="0" lvl="0" indent="-3810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latin typeface="Arial"/>
                <a:ea typeface="Arial"/>
                <a:cs typeface="Arial"/>
                <a:sym typeface="Arial"/>
              </a:rPr>
              <a:t>2013 resource at the Phoenix Gold project in Red Lake, Ontario, hosted </a:t>
            </a:r>
            <a:r>
              <a:rPr lang="en-US" sz="2400" b="1" i="0" u="none" strike="noStrike" cap="none" dirty="0">
                <a:solidFill>
                  <a:srgbClr val="71481C"/>
                </a:solidFill>
                <a:latin typeface="Arial"/>
                <a:ea typeface="Arial"/>
                <a:cs typeface="Arial"/>
                <a:sym typeface="Arial"/>
              </a:rPr>
              <a:t>3.3 </a:t>
            </a:r>
            <a:r>
              <a:rPr lang="en-US" sz="2400" b="1" i="0" u="none" strike="noStrike" cap="none" dirty="0" err="1">
                <a:solidFill>
                  <a:srgbClr val="71481C"/>
                </a:solidFill>
                <a:latin typeface="Arial"/>
                <a:ea typeface="Arial"/>
                <a:cs typeface="Arial"/>
                <a:sym typeface="Arial"/>
              </a:rPr>
              <a:t>Moz</a:t>
            </a:r>
            <a:r>
              <a:rPr lang="en-US" sz="2400" b="1" i="0" u="none" strike="noStrike" cap="none" dirty="0">
                <a:solidFill>
                  <a:srgbClr val="71481C"/>
                </a:solidFill>
                <a:latin typeface="Arial"/>
                <a:ea typeface="Arial"/>
                <a:cs typeface="Arial"/>
                <a:sym typeface="Arial"/>
              </a:rPr>
              <a:t> @ 8.5-9.2 g/t Au.</a:t>
            </a:r>
            <a:r>
              <a:rPr lang="en-US" sz="2400" b="0" i="0" u="none" strike="noStrike" cap="none" dirty="0">
                <a:solidFill>
                  <a:srgbClr val="71481C"/>
                </a:solidFill>
                <a:latin typeface="Arial"/>
                <a:ea typeface="Arial"/>
                <a:cs typeface="Arial"/>
                <a:sym typeface="Arial"/>
              </a:rPr>
              <a:t> </a:t>
            </a:r>
          </a:p>
          <a:p>
            <a:pPr marL="457200" marR="0" lvl="0" indent="-3810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latin typeface="Arial"/>
                <a:ea typeface="Arial"/>
                <a:cs typeface="Arial"/>
                <a:sym typeface="Arial"/>
              </a:rPr>
              <a:t>In early 2016 it reported a </a:t>
            </a:r>
            <a:r>
              <a:rPr lang="en-US" sz="2400" b="1" i="0" u="none" strike="noStrike" cap="none" dirty="0">
                <a:solidFill>
                  <a:srgbClr val="71481C"/>
                </a:solidFill>
                <a:latin typeface="Arial"/>
                <a:ea typeface="Arial"/>
                <a:cs typeface="Arial"/>
                <a:sym typeface="Arial"/>
              </a:rPr>
              <a:t>85-90% drop</a:t>
            </a:r>
            <a:r>
              <a:rPr lang="en-US" sz="2400" b="0" i="0" u="none" strike="noStrike" cap="none" dirty="0">
                <a:solidFill>
                  <a:srgbClr val="71481C"/>
                </a:solidFill>
                <a:latin typeface="Arial"/>
                <a:ea typeface="Arial"/>
                <a:cs typeface="Arial"/>
                <a:sym typeface="Arial"/>
              </a:rPr>
              <a:t> in resources (SRK). </a:t>
            </a:r>
          </a:p>
          <a:p>
            <a:pPr marL="457200" marR="0" lvl="0" indent="-381000" algn="l" rtl="0">
              <a:lnSpc>
                <a:spcPct val="100000"/>
              </a:lnSpc>
              <a:spcBef>
                <a:spcPts val="0"/>
              </a:spcBef>
              <a:spcAft>
                <a:spcPts val="0"/>
              </a:spcAft>
              <a:buClr>
                <a:srgbClr val="71481C"/>
              </a:buClr>
              <a:buSzPct val="100000"/>
              <a:buFont typeface="Arial"/>
              <a:buChar char="●"/>
            </a:pPr>
            <a:r>
              <a:rPr lang="en-US" sz="2400" b="1" i="1" u="none" strike="noStrike" cap="none" dirty="0">
                <a:solidFill>
                  <a:srgbClr val="71481C"/>
                </a:solidFill>
                <a:latin typeface="Arial"/>
                <a:ea typeface="Arial"/>
                <a:cs typeface="Arial"/>
                <a:sym typeface="Arial"/>
              </a:rPr>
              <a:t>More geologically complex with less continuity</a:t>
            </a:r>
            <a:r>
              <a:rPr lang="en-US" sz="2400" dirty="0">
                <a:solidFill>
                  <a:srgbClr val="71481C"/>
                </a:solidFill>
              </a:rPr>
              <a:t>.</a:t>
            </a:r>
            <a:r>
              <a:rPr lang="en-US" sz="2400" b="0" i="0" u="none" strike="noStrike" cap="none" dirty="0">
                <a:solidFill>
                  <a:srgbClr val="71481C"/>
                </a:solidFill>
                <a:latin typeface="Arial"/>
                <a:ea typeface="Arial"/>
                <a:cs typeface="Arial"/>
                <a:sym typeface="Arial"/>
              </a:rPr>
              <a:t> </a:t>
            </a:r>
          </a:p>
          <a:p>
            <a:pPr marL="457200" marR="0" lvl="0" indent="-3810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latin typeface="Arial"/>
                <a:ea typeface="Arial"/>
                <a:cs typeface="Arial"/>
                <a:sym typeface="Arial"/>
              </a:rPr>
              <a:t>Weak visual indicators and a strong nugget factor. </a:t>
            </a:r>
          </a:p>
          <a:p>
            <a:pPr marL="457200" marR="0" lvl="0" indent="-381000" algn="l" rtl="0">
              <a:lnSpc>
                <a:spcPct val="100000"/>
              </a:lnSpc>
              <a:spcBef>
                <a:spcPts val="0"/>
              </a:spcBef>
              <a:spcAft>
                <a:spcPts val="0"/>
              </a:spcAft>
              <a:buClr>
                <a:srgbClr val="71481C"/>
              </a:buClr>
              <a:buSzPct val="100000"/>
              <a:buFont typeface="Arial"/>
              <a:buChar char="●"/>
            </a:pPr>
            <a:r>
              <a:rPr lang="en-US" sz="2400" b="0" i="0" u="none" strike="noStrike" cap="none" dirty="0">
                <a:solidFill>
                  <a:srgbClr val="71481C"/>
                </a:solidFill>
                <a:latin typeface="Arial"/>
                <a:ea typeface="Arial"/>
                <a:cs typeface="Arial"/>
                <a:sym typeface="Arial"/>
              </a:rPr>
              <a:t>Funded to development with equity, stream and some debt.</a:t>
            </a:r>
          </a:p>
        </p:txBody>
      </p:sp>
    </p:spTree>
  </p:cSld>
  <p:clrMapOvr>
    <a:masterClrMapping/>
  </p:clrMapOvr>
  <p:transition spd="slow">
    <p:push dir="r"/>
  </p:transition>
</p:sld>
</file>

<file path=ppt/theme/theme1.xml><?xml version="1.0" encoding="utf-8"?>
<a:theme xmlns:a="http://schemas.openxmlformats.org/drawingml/2006/main" name="1_Pitchbook">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tchbook">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1364</Words>
  <Application>Microsoft Office PowerPoint</Application>
  <PresentationFormat>On-screen Show (4:3)</PresentationFormat>
  <Paragraphs>151</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Verdana</vt:lpstr>
      <vt:lpstr>1_Pitchbook</vt:lpstr>
      <vt:lpstr>Pitchbook</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lpstr>EXPLORATION INSIGHTS – Joe Mazumdar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INSIGHTS – JOE MAZUMDAR</dc:title>
  <dc:creator>Joe Mazumdar</dc:creator>
  <cp:lastModifiedBy>Joe Mazumdar</cp:lastModifiedBy>
  <cp:revision>12</cp:revision>
  <dcterms:modified xsi:type="dcterms:W3CDTF">2016-10-31T22:06:46Z</dcterms:modified>
</cp:coreProperties>
</file>